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9.xml" ContentType="application/vnd.openxmlformats-officedocument.presentationml.notesSlide+xml"/>
  <Override PartName="/ppt/tags/tag18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6"/>
  </p:sldMasterIdLst>
  <p:notesMasterIdLst>
    <p:notesMasterId r:id="rId62"/>
  </p:notesMasterIdLst>
  <p:sldIdLst>
    <p:sldId id="256" r:id="rId17"/>
    <p:sldId id="535" r:id="rId18"/>
    <p:sldId id="483" r:id="rId19"/>
    <p:sldId id="508" r:id="rId20"/>
    <p:sldId id="538" r:id="rId21"/>
    <p:sldId id="524" r:id="rId22"/>
    <p:sldId id="507" r:id="rId23"/>
    <p:sldId id="433" r:id="rId24"/>
    <p:sldId id="484" r:id="rId25"/>
    <p:sldId id="485" r:id="rId26"/>
    <p:sldId id="486" r:id="rId27"/>
    <p:sldId id="413" r:id="rId28"/>
    <p:sldId id="511" r:id="rId29"/>
    <p:sldId id="510" r:id="rId30"/>
    <p:sldId id="527" r:id="rId31"/>
    <p:sldId id="528" r:id="rId32"/>
    <p:sldId id="529" r:id="rId33"/>
    <p:sldId id="530" r:id="rId34"/>
    <p:sldId id="531" r:id="rId35"/>
    <p:sldId id="532" r:id="rId36"/>
    <p:sldId id="488" r:id="rId37"/>
    <p:sldId id="497" r:id="rId38"/>
    <p:sldId id="521" r:id="rId39"/>
    <p:sldId id="512" r:id="rId40"/>
    <p:sldId id="500" r:id="rId41"/>
    <p:sldId id="502" r:id="rId42"/>
    <p:sldId id="522" r:id="rId43"/>
    <p:sldId id="501" r:id="rId44"/>
    <p:sldId id="503" r:id="rId45"/>
    <p:sldId id="504" r:id="rId46"/>
    <p:sldId id="505" r:id="rId47"/>
    <p:sldId id="536" r:id="rId48"/>
    <p:sldId id="537" r:id="rId49"/>
    <p:sldId id="525" r:id="rId50"/>
    <p:sldId id="509" r:id="rId51"/>
    <p:sldId id="515" r:id="rId52"/>
    <p:sldId id="514" r:id="rId53"/>
    <p:sldId id="541" r:id="rId54"/>
    <p:sldId id="542" r:id="rId55"/>
    <p:sldId id="519" r:id="rId56"/>
    <p:sldId id="539" r:id="rId57"/>
    <p:sldId id="517" r:id="rId58"/>
    <p:sldId id="513" r:id="rId59"/>
    <p:sldId id="526" r:id="rId60"/>
    <p:sldId id="54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6C1029-C8FC-4C76-AB05-CF557D93CC77}" v="415" dt="2021-05-21T14:16:25.1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3" autoAdjust="0"/>
    <p:restoredTop sz="80899" autoAdjust="0"/>
  </p:normalViewPr>
  <p:slideViewPr>
    <p:cSldViewPr snapToGrid="0">
      <p:cViewPr varScale="1">
        <p:scale>
          <a:sx n="93" d="100"/>
          <a:sy n="93" d="100"/>
        </p:scale>
        <p:origin x="12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presProps" Target="pres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Master" Target="slideMasters/slideMaster1.xml"/><Relationship Id="rId29"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61" Type="http://schemas.openxmlformats.org/officeDocument/2006/relationships/slide" Target="slides/slide45.xml"/><Relationship Id="rId10" Type="http://schemas.openxmlformats.org/officeDocument/2006/relationships/customXml" Target="../customXml/item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35.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microsoft.com/office/2015/10/relationships/revisionInfo" Target="revisionInfo.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D9B41-2B5E-414B-B80E-09621DC14CD5}" type="datetimeFigureOut">
              <a:rPr lang="en-GB" smtClean="0"/>
              <a:t>28/05/2021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CC6A33-6BAD-46F8-85E8-C98AC8788722}" type="slidenum">
              <a:rPr lang="en-GB" smtClean="0"/>
              <a:t>‹#›</a:t>
            </a:fld>
            <a:endParaRPr lang="en-GB"/>
          </a:p>
        </p:txBody>
      </p:sp>
    </p:spTree>
    <p:extLst>
      <p:ext uri="{BB962C8B-B14F-4D97-AF65-F5344CB8AC3E}">
        <p14:creationId xmlns:p14="http://schemas.microsoft.com/office/powerpoint/2010/main" val="1321042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Internet_of_things"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MindSphere#cite_note-:0-2" TargetMode="External"/><Relationship Id="rId5" Type="http://schemas.openxmlformats.org/officeDocument/2006/relationships/hyperlink" Target="https://en.wikipedia.org/wiki/Siemens" TargetMode="External"/><Relationship Id="rId4" Type="http://schemas.openxmlformats.org/officeDocument/2006/relationships/hyperlink" Target="https://en.wikipedia.org/wiki/MindSphere#cite_note-1"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iso.org/isoiec-27001-information-security.html#ISMS"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iso.org/search.html?q=27000"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cloudfoundry.org/concepts/overview.html" TargetMode="External"/><Relationship Id="rId7" Type="http://schemas.openxmlformats.org/officeDocument/2006/relationships/hyperlink" Target="https://cloudacademy.com/blog/cloud-foundry-benefit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cloudacademy.com/paas-top-players/" TargetMode="External"/><Relationship Id="rId5" Type="http://schemas.openxmlformats.org/officeDocument/2006/relationships/hyperlink" Target="https://cloudacademy.com/learning-paths/platforms/azure/" TargetMode="External"/><Relationship Id="rId4" Type="http://schemas.openxmlformats.org/officeDocument/2006/relationships/hyperlink" Target="https://cloudacademy.com/learning-paths/platforms/amazon-web-services/"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aws.amazon.com/rds/mysql/" TargetMode="External"/><Relationship Id="rId13" Type="http://schemas.openxmlformats.org/officeDocument/2006/relationships/hyperlink" Target="https://aws.amazon.com/redis/" TargetMode="External"/><Relationship Id="rId3" Type="http://schemas.openxmlformats.org/officeDocument/2006/relationships/hyperlink" Target="https://aws.amazon.com/route53/what-is-dns/" TargetMode="External"/><Relationship Id="rId7" Type="http://schemas.openxmlformats.org/officeDocument/2006/relationships/hyperlink" Target="https://aws.amazon.com/rds/postgresql/" TargetMode="External"/><Relationship Id="rId12" Type="http://schemas.openxmlformats.org/officeDocument/2006/relationships/hyperlink" Target="https://aws.amazon.com/dms/"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aws.amazon.com/rds/aurora/" TargetMode="External"/><Relationship Id="rId11" Type="http://schemas.openxmlformats.org/officeDocument/2006/relationships/hyperlink" Target="https://aws.amazon.com/rds/sqlserver/" TargetMode="External"/><Relationship Id="rId5" Type="http://schemas.openxmlformats.org/officeDocument/2006/relationships/hyperlink" Target="https://aws.amazon.com/rds/instance-types/" TargetMode="External"/><Relationship Id="rId15" Type="http://schemas.openxmlformats.org/officeDocument/2006/relationships/hyperlink" Target="https://aws.amazon.com/memcached/" TargetMode="External"/><Relationship Id="rId10" Type="http://schemas.openxmlformats.org/officeDocument/2006/relationships/hyperlink" Target="https://aws.amazon.com/rds/oracle/" TargetMode="External"/><Relationship Id="rId4" Type="http://schemas.openxmlformats.org/officeDocument/2006/relationships/hyperlink" Target="https://docs.aws.amazon.com/lambda/latest/dg/lambda-runtimes.html" TargetMode="External"/><Relationship Id="rId9" Type="http://schemas.openxmlformats.org/officeDocument/2006/relationships/hyperlink" Target="https://aws.amazon.com/rds/mariadb/" TargetMode="External"/><Relationship Id="rId14" Type="http://schemas.openxmlformats.org/officeDocument/2006/relationships/hyperlink" Target="https://insights.stackoverflow.com/survey/202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aws.amazon.com/lambda/latest/dg/lambda-runtimes.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opensource.mindsphere.io/docs/mindconnect-nodejs/sdk/index.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202122"/>
                </a:solidFill>
                <a:effectLst/>
                <a:latin typeface="Arial" panose="020B0604020202020204" pitchFamily="34" charset="0"/>
              </a:rPr>
              <a:t>MindSphere</a:t>
            </a:r>
            <a:r>
              <a:rPr lang="en-US" b="0" i="0" dirty="0">
                <a:solidFill>
                  <a:srgbClr val="202122"/>
                </a:solidFill>
                <a:effectLst/>
                <a:latin typeface="Arial" panose="020B0604020202020204" pitchFamily="34" charset="0"/>
              </a:rPr>
              <a:t> is a leading industrial </a:t>
            </a:r>
            <a:r>
              <a:rPr lang="en-US" b="0" i="0" u="none" strike="noStrike" dirty="0">
                <a:solidFill>
                  <a:srgbClr val="0645AD"/>
                </a:solidFill>
                <a:effectLst/>
                <a:latin typeface="Arial" panose="020B0604020202020204" pitchFamily="34" charset="0"/>
                <a:hlinkClick r:id="rId3"/>
              </a:rPr>
              <a:t>IoT</a:t>
            </a:r>
            <a:r>
              <a:rPr lang="en-US" b="0" i="0" dirty="0">
                <a:solidFill>
                  <a:srgbClr val="202122"/>
                </a:solidFill>
                <a:effectLst/>
                <a:latin typeface="Arial" panose="020B0604020202020204" pitchFamily="34" charset="0"/>
              </a:rPr>
              <a:t> as a service solution </a:t>
            </a:r>
            <a:r>
              <a:rPr lang="en-US" b="0" i="0" u="none" strike="noStrike" baseline="30000" dirty="0">
                <a:solidFill>
                  <a:srgbClr val="0645AD"/>
                </a:solidFill>
                <a:effectLst/>
                <a:latin typeface="Arial" panose="020B0604020202020204" pitchFamily="34" charset="0"/>
                <a:hlinkClick r:id="rId4"/>
              </a:rPr>
              <a:t>[1]</a:t>
            </a:r>
            <a:r>
              <a:rPr lang="en-US" b="0" i="0" dirty="0">
                <a:solidFill>
                  <a:srgbClr val="202122"/>
                </a:solidFill>
                <a:effectLst/>
                <a:latin typeface="Arial" panose="020B0604020202020204" pitchFamily="34" charset="0"/>
              </a:rPr>
              <a:t> developed by </a:t>
            </a:r>
            <a:r>
              <a:rPr lang="en-US" b="0" i="0" u="none" strike="noStrike" dirty="0">
                <a:solidFill>
                  <a:srgbClr val="0645AD"/>
                </a:solidFill>
                <a:effectLst/>
                <a:latin typeface="Arial" panose="020B0604020202020204" pitchFamily="34" charset="0"/>
                <a:hlinkClick r:id="rId5" tooltip="OPC Foundation"/>
              </a:rPr>
              <a:t>Siemens</a:t>
            </a:r>
            <a:r>
              <a:rPr lang="en-US" b="0" i="0" dirty="0">
                <a:solidFill>
                  <a:srgbClr val="202122"/>
                </a:solidFill>
                <a:effectLst/>
                <a:latin typeface="Arial" panose="020B0604020202020204" pitchFamily="34" charset="0"/>
              </a:rPr>
              <a:t> for applications in the context of the Internet of Things (</a:t>
            </a:r>
            <a:r>
              <a:rPr lang="en-US" b="0" i="0" u="none" strike="noStrike" dirty="0">
                <a:solidFill>
                  <a:srgbClr val="0645AD"/>
                </a:solidFill>
                <a:effectLst/>
                <a:latin typeface="Arial" panose="020B0604020202020204" pitchFamily="34" charset="0"/>
                <a:hlinkClick r:id="rId3" tooltip="Internet of things"/>
              </a:rPr>
              <a:t>IoT</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6"/>
              </a:rPr>
              <a:t>[2]</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MindSphere</a:t>
            </a:r>
            <a:r>
              <a:rPr lang="en-US" b="0" i="0" dirty="0">
                <a:solidFill>
                  <a:srgbClr val="202122"/>
                </a:solidFill>
                <a:effectLst/>
                <a:latin typeface="Arial" panose="020B0604020202020204" pitchFamily="34" charset="0"/>
              </a:rPr>
              <a:t> stores operational data and makes it accessible through digital applications (“</a:t>
            </a:r>
            <a:r>
              <a:rPr lang="en-US" b="0" i="0" dirty="0" err="1">
                <a:solidFill>
                  <a:srgbClr val="202122"/>
                </a:solidFill>
                <a:effectLst/>
                <a:latin typeface="Arial" panose="020B0604020202020204" pitchFamily="34" charset="0"/>
              </a:rPr>
              <a:t>MindSphere</a:t>
            </a:r>
            <a:r>
              <a:rPr lang="en-US" b="0" i="0" dirty="0">
                <a:solidFill>
                  <a:srgbClr val="202122"/>
                </a:solidFill>
                <a:effectLst/>
                <a:latin typeface="Arial" panose="020B0604020202020204" pitchFamily="34" charset="0"/>
              </a:rPr>
              <a:t> applications”) to allow industrial customers to make decisions based on valuable factual information</a:t>
            </a:r>
            <a:endParaRPr lang="en-US" dirty="0"/>
          </a:p>
          <a:p>
            <a:endParaRPr lang="sr-Latn-RS" dirty="0"/>
          </a:p>
          <a:p>
            <a:r>
              <a:rPr lang="en-GB" sz="1800" b="0" i="0" u="none" strike="noStrike" baseline="0" dirty="0" err="1">
                <a:latin typeface="Siemens Sans Global" pitchFamily="2" charset="-128"/>
              </a:rPr>
              <a:t>MindSphere</a:t>
            </a:r>
            <a:r>
              <a:rPr lang="en-GB" sz="1800" b="0" i="0" u="none" strike="noStrike" baseline="0" dirty="0">
                <a:latin typeface="Siemens Sans Global" pitchFamily="2" charset="-128"/>
              </a:rPr>
              <a:t> offers you: </a:t>
            </a:r>
          </a:p>
          <a:p>
            <a:r>
              <a:rPr lang="en-GB" sz="1800" b="0" i="0" u="none" strike="noStrike" baseline="0" dirty="0">
                <a:latin typeface="Siemens Sans Global" pitchFamily="2" charset="-128"/>
              </a:rPr>
              <a:t>Secure, end-to-end solutions for connecting devices, storing data and developing and running applications </a:t>
            </a:r>
          </a:p>
          <a:p>
            <a:r>
              <a:rPr lang="en-GB" sz="1800" b="0" i="0" u="none" strike="noStrike" baseline="0" dirty="0">
                <a:latin typeface="Siemens Sans Global" pitchFamily="2" charset="-128"/>
              </a:rPr>
              <a:t>Extensive device, enterprise and database connectivity options to support a variety of IoT-ready assets </a:t>
            </a:r>
          </a:p>
          <a:p>
            <a:r>
              <a:rPr lang="en-GB" sz="1800" b="0" i="0" u="none" strike="noStrike" baseline="0" dirty="0">
                <a:latin typeface="Siemens Sans Global" pitchFamily="2" charset="-128"/>
              </a:rPr>
              <a:t>Industrial IoT as a service solution with numerous options for data exchange using Siemens open application programming interfaces (APIs) and native cloud accessibility </a:t>
            </a:r>
          </a:p>
          <a:p>
            <a:endParaRPr lang="en-GB" sz="1800" b="0" i="0" u="none" strike="noStrike" baseline="0" dirty="0">
              <a:latin typeface="Siemens Sans Global" pitchFamily="2" charset="-128"/>
            </a:endParaRPr>
          </a:p>
          <a:p>
            <a:r>
              <a:rPr lang="en-GB" sz="1800" b="0" i="0" u="none" strike="noStrike" baseline="0" dirty="0">
                <a:latin typeface="Siemens Sans Global" pitchFamily="2" charset="-128"/>
              </a:rPr>
              <a:t>Fast development of robust industry-driven IoT solutions with advanced analytics capabilities </a:t>
            </a:r>
          </a:p>
          <a:p>
            <a:r>
              <a:rPr lang="en-GB" sz="1800" b="0" i="0" u="none" strike="noStrike" baseline="0" dirty="0">
                <a:latin typeface="Siemens Sans Global" pitchFamily="2" charset="-128"/>
              </a:rPr>
              <a:t>Combined global scalability of Siemens, the number one automation provider, with the world’s largest cloud providers </a:t>
            </a:r>
          </a:p>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2</a:t>
            </a:fld>
            <a:endParaRPr lang="en-GB"/>
          </a:p>
        </p:txBody>
      </p:sp>
    </p:spTree>
    <p:extLst>
      <p:ext uri="{BB962C8B-B14F-4D97-AF65-F5344CB8AC3E}">
        <p14:creationId xmlns:p14="http://schemas.microsoft.com/office/powerpoint/2010/main" val="2438804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VISION: </a:t>
            </a:r>
            <a:r>
              <a:rPr lang="en-US" dirty="0"/>
              <a:t>The </a:t>
            </a:r>
            <a:r>
              <a:rPr lang="en-US" dirty="0" err="1"/>
              <a:t>MindSphere</a:t>
            </a:r>
            <a:r>
              <a:rPr lang="en-US" dirty="0"/>
              <a:t> ecosystem provides value to different participants</a:t>
            </a:r>
            <a:br>
              <a:rPr lang="en-US" dirty="0"/>
            </a:br>
            <a:r>
              <a:rPr lang="en-US" dirty="0"/>
              <a:t>and enables them to provide value </a:t>
            </a:r>
            <a:r>
              <a:rPr lang="en-US" dirty="0" err="1"/>
              <a:t>betwe</a:t>
            </a:r>
            <a:endParaRPr lang="sr-Latn-RS" dirty="0"/>
          </a:p>
          <a:p>
            <a:r>
              <a:rPr lang="en-US" dirty="0" err="1"/>
              <a:t>en</a:t>
            </a:r>
            <a:r>
              <a:rPr lang="en-US" dirty="0"/>
              <a:t> themselves</a:t>
            </a:r>
            <a:endParaRPr lang="sr-Latn-RS" dirty="0"/>
          </a:p>
          <a:p>
            <a:endParaRPr lang="sr-Latn-RS" dirty="0"/>
          </a:p>
          <a:p>
            <a:pPr defTabSz="913943" fontAlgn="base">
              <a:spcAft>
                <a:spcPct val="0"/>
              </a:spcAft>
            </a:pPr>
            <a:r>
              <a:rPr lang="en-US" sz="1200" dirty="0">
                <a:solidFill>
                  <a:srgbClr val="000000"/>
                </a:solidFill>
                <a:latin typeface="Arial"/>
                <a:ea typeface="ＭＳ Ｐゴシック" charset="-128"/>
              </a:rPr>
              <a:t>machine builder</a:t>
            </a:r>
          </a:p>
          <a:p>
            <a:pPr defTabSz="913943" fontAlgn="base">
              <a:spcAft>
                <a:spcPct val="0"/>
              </a:spcAft>
            </a:pPr>
            <a:r>
              <a:rPr lang="en-US" sz="1200" dirty="0">
                <a:solidFill>
                  <a:srgbClr val="000000"/>
                </a:solidFill>
                <a:latin typeface="Arial"/>
                <a:ea typeface="ＭＳ Ｐゴシック" charset="-128"/>
              </a:rPr>
              <a:t>create and offer data-driven services using applications and modules</a:t>
            </a:r>
          </a:p>
          <a:p>
            <a:endParaRPr lang="sr-Latn-RS" dirty="0"/>
          </a:p>
          <a:p>
            <a:r>
              <a:rPr lang="en-US" sz="1200" dirty="0">
                <a:solidFill>
                  <a:srgbClr val="000000"/>
                </a:solidFill>
                <a:latin typeface="Arial"/>
                <a:ea typeface="ＭＳ Ｐゴシック" charset="-128"/>
              </a:rPr>
              <a:t>e.g. plant operators use data-driven services and apps as a service running on </a:t>
            </a:r>
            <a:r>
              <a:rPr lang="en-US" sz="1200" dirty="0" err="1">
                <a:solidFill>
                  <a:srgbClr val="000000"/>
                </a:solidFill>
                <a:latin typeface="Arial"/>
                <a:ea typeface="ＭＳ Ｐゴシック" charset="-128"/>
              </a:rPr>
              <a:t>MindSphere</a:t>
            </a:r>
            <a:endParaRPr lang="sr-Latn-RS" sz="1200" dirty="0">
              <a:solidFill>
                <a:srgbClr val="000000"/>
              </a:solidFill>
              <a:latin typeface="Arial"/>
              <a:ea typeface="ＭＳ Ｐゴシック" charset="-128"/>
            </a:endParaRPr>
          </a:p>
          <a:p>
            <a:endParaRPr lang="sr-Latn-RS" sz="1200" dirty="0">
              <a:solidFill>
                <a:srgbClr val="000000"/>
              </a:solidFill>
              <a:latin typeface="Arial"/>
              <a:ea typeface="ＭＳ Ｐゴシック"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99" dirty="0">
                <a:solidFill>
                  <a:srgbClr val="FFFFFF"/>
                </a:solidFill>
                <a:latin typeface="Arial"/>
                <a:ea typeface="ＭＳ Ｐゴシック" charset="-128"/>
              </a:rPr>
              <a:t>Provides secure and common data storage</a:t>
            </a:r>
            <a:endParaRPr lang="sr-Latn-RS" sz="1199" dirty="0">
              <a:solidFill>
                <a:srgbClr val="FFFFFF"/>
              </a:solidFill>
              <a:latin typeface="Arial"/>
              <a:ea typeface="ＭＳ Ｐゴシック"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sz="1199" dirty="0">
              <a:solidFill>
                <a:srgbClr val="FFFFFF"/>
              </a:solidFill>
              <a:latin typeface="Arial"/>
              <a:ea typeface="ＭＳ Ｐゴシック"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99" dirty="0">
                <a:solidFill>
                  <a:srgbClr val="FFFFFF"/>
                </a:solidFill>
                <a:latin typeface="Arial"/>
                <a:ea typeface="ＭＳ Ｐゴシック" charset="-128"/>
              </a:rPr>
              <a:t>Provides environment, tools and connectivity components to create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sz="1199" dirty="0">
              <a:solidFill>
                <a:srgbClr val="FFFFFF"/>
              </a:solidFill>
              <a:latin typeface="Arial"/>
              <a:ea typeface="ＭＳ Ｐゴシック"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99" dirty="0">
                <a:solidFill>
                  <a:srgbClr val="FFFFFF"/>
                </a:solidFill>
                <a:latin typeface="Arial"/>
                <a:ea typeface="ＭＳ Ｐゴシック" charset="-128"/>
              </a:rPr>
              <a:t>Provides</a:t>
            </a:r>
            <a:r>
              <a:rPr lang="sr-Latn-RS" sz="1199" dirty="0">
                <a:solidFill>
                  <a:srgbClr val="FFFFFF"/>
                </a:solidFill>
                <a:latin typeface="Arial"/>
                <a:ea typeface="ＭＳ Ｐゴシック" charset="-128"/>
              </a:rPr>
              <a:t> </a:t>
            </a:r>
            <a:r>
              <a:rPr lang="en-US" sz="1199" dirty="0">
                <a:solidFill>
                  <a:srgbClr val="FFFFFF"/>
                </a:solidFill>
                <a:latin typeface="Arial"/>
                <a:ea typeface="ＭＳ Ｐゴシック" charset="-128"/>
              </a:rPr>
              <a:t>dev. / test environment and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sz="1199" dirty="0">
              <a:solidFill>
                <a:srgbClr val="FFFFFF"/>
              </a:solidFill>
              <a:latin typeface="Arial"/>
              <a:ea typeface="ＭＳ Ｐゴシック"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99" dirty="0">
                <a:solidFill>
                  <a:srgbClr val="FFFFFF"/>
                </a:solidFill>
                <a:latin typeface="Arial"/>
                <a:ea typeface="ＭＳ Ｐゴシック" charset="-128"/>
              </a:rPr>
              <a:t>Provides environment, tools and connectivity components to create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99" dirty="0">
              <a:solidFill>
                <a:srgbClr val="FFFFFF"/>
              </a:solidFill>
              <a:latin typeface="Arial"/>
              <a:ea typeface="ＭＳ Ｐゴシック"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99" dirty="0">
                <a:solidFill>
                  <a:srgbClr val="FFFFFF"/>
                </a:solidFill>
                <a:latin typeface="Arial"/>
                <a:ea typeface="ＭＳ Ｐゴシック" charset="-128"/>
              </a:rPr>
              <a:t>Provides</a:t>
            </a:r>
            <a:r>
              <a:rPr lang="sr-Latn-RS" sz="1199" dirty="0">
                <a:solidFill>
                  <a:srgbClr val="FFFFFF"/>
                </a:solidFill>
                <a:latin typeface="Arial"/>
                <a:ea typeface="ＭＳ Ｐゴシック" charset="-128"/>
              </a:rPr>
              <a:t> </a:t>
            </a:r>
            <a:r>
              <a:rPr lang="en-US" sz="1199" dirty="0">
                <a:solidFill>
                  <a:srgbClr val="FFFFFF"/>
                </a:solidFill>
                <a:latin typeface="Arial"/>
                <a:ea typeface="ＭＳ Ｐゴシック" charset="-128"/>
              </a:rPr>
              <a:t>dev. / test environment and tools</a:t>
            </a:r>
          </a:p>
          <a:p>
            <a:endParaRPr lang="sr-Latn-RS" dirty="0"/>
          </a:p>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11</a:t>
            </a:fld>
            <a:endParaRPr lang="en-GB"/>
          </a:p>
        </p:txBody>
      </p:sp>
    </p:spTree>
    <p:extLst>
      <p:ext uri="{BB962C8B-B14F-4D97-AF65-F5344CB8AC3E}">
        <p14:creationId xmlns:p14="http://schemas.microsoft.com/office/powerpoint/2010/main" val="1102013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8350"/>
            <a:ext cx="6821487" cy="3836988"/>
          </a:xfrm>
        </p:spPr>
      </p:sp>
      <p:sp>
        <p:nvSpPr>
          <p:cNvPr id="3" name="Notizenplatzhalter 2"/>
          <p:cNvSpPr>
            <a:spLocks noGrp="1"/>
          </p:cNvSpPr>
          <p:nvPr>
            <p:ph type="body" idx="1"/>
          </p:nvPr>
        </p:nvSpPr>
        <p:spPr/>
        <p:txBody>
          <a:bodyPr/>
          <a:lstStyle/>
          <a:p>
            <a:r>
              <a:rPr lang="en-GB" b="1" i="0" dirty="0">
                <a:solidFill>
                  <a:srgbClr val="FFFFFF"/>
                </a:solidFill>
                <a:effectLst/>
                <a:latin typeface="Proxima Nova Light"/>
              </a:rPr>
              <a:t>Cloud Foundry</a:t>
            </a:r>
            <a:r>
              <a:rPr lang="en-GB" b="0" i="0" dirty="0">
                <a:solidFill>
                  <a:srgbClr val="FFFFFF"/>
                </a:solidFill>
                <a:effectLst/>
                <a:latin typeface="Proxima Nova Light"/>
              </a:rPr>
              <a:t> provides a highly efficient, modern model for cloud native application delivery on top of Kubernetes.</a:t>
            </a:r>
            <a:endParaRPr lang="sr-Latn-RS" b="1" i="0" dirty="0">
              <a:solidFill>
                <a:srgbClr val="333333"/>
              </a:solidFill>
              <a:effectLst/>
              <a:latin typeface="MetaWebPro"/>
            </a:endParaRPr>
          </a:p>
          <a:p>
            <a:endParaRPr lang="sr-Latn-RS" b="1" i="0" dirty="0">
              <a:solidFill>
                <a:srgbClr val="333333"/>
              </a:solidFill>
              <a:effectLst/>
              <a:latin typeface="MetaWebPro"/>
            </a:endParaRPr>
          </a:p>
          <a:p>
            <a:r>
              <a:rPr lang="en-GB" b="1" i="0" dirty="0">
                <a:solidFill>
                  <a:srgbClr val="333333"/>
                </a:solidFill>
                <a:effectLst/>
                <a:latin typeface="MetaWebPro"/>
              </a:rPr>
              <a:t>ISO/IEC 27001 </a:t>
            </a:r>
            <a:r>
              <a:rPr lang="en-GB" b="0" i="0" dirty="0">
                <a:solidFill>
                  <a:srgbClr val="333333"/>
                </a:solidFill>
                <a:effectLst/>
                <a:latin typeface="MetaWebPro"/>
              </a:rPr>
              <a:t>is widely known, providing </a:t>
            </a:r>
            <a:r>
              <a:rPr lang="en-GB" b="1" i="0" dirty="0">
                <a:solidFill>
                  <a:srgbClr val="333333"/>
                </a:solidFill>
                <a:effectLst/>
                <a:latin typeface="MetaWebPro"/>
              </a:rPr>
              <a:t>requirements for an information security management system </a:t>
            </a:r>
            <a:r>
              <a:rPr lang="en-GB" b="0" i="0" dirty="0">
                <a:solidFill>
                  <a:srgbClr val="333333"/>
                </a:solidFill>
                <a:effectLst/>
                <a:latin typeface="MetaWebPro"/>
              </a:rPr>
              <a:t>(</a:t>
            </a:r>
            <a:r>
              <a:rPr lang="en-GB" b="0" i="0" u="none" strike="noStrike" dirty="0">
                <a:solidFill>
                  <a:srgbClr val="006BB7"/>
                </a:solidFill>
                <a:effectLst/>
                <a:latin typeface="MetaWebPro"/>
                <a:hlinkClick r:id="rId3" tooltip="ISMS"/>
              </a:rPr>
              <a:t>ISMS</a:t>
            </a:r>
            <a:r>
              <a:rPr lang="en-GB" b="0" i="0" dirty="0">
                <a:solidFill>
                  <a:srgbClr val="333333"/>
                </a:solidFill>
                <a:effectLst/>
                <a:latin typeface="MetaWebPro"/>
              </a:rPr>
              <a:t>), though there are more than a dozen </a:t>
            </a:r>
            <a:r>
              <a:rPr lang="en-GB" b="0" i="0" u="none" strike="noStrike" dirty="0">
                <a:solidFill>
                  <a:srgbClr val="006BB7"/>
                </a:solidFill>
                <a:effectLst/>
                <a:latin typeface="MetaWebPro"/>
                <a:hlinkClick r:id="rId4" tooltip="Discover the ISO/IEC 27000 family"/>
              </a:rPr>
              <a:t>standards in the ISO/IEC 27000 family</a:t>
            </a:r>
            <a:r>
              <a:rPr lang="en-GB" b="0" i="0" dirty="0">
                <a:solidFill>
                  <a:srgbClr val="333333"/>
                </a:solidFill>
                <a:effectLst/>
                <a:latin typeface="MetaWebPro"/>
              </a:rPr>
              <a:t>. Using them enables organizations of any kind to manage the security of assets such as financial information, intellectual property, employee details or information entrusted by third parties.</a:t>
            </a:r>
          </a:p>
          <a:p>
            <a:endParaRPr lang="en-GB" b="0" i="0" dirty="0">
              <a:solidFill>
                <a:srgbClr val="333333"/>
              </a:solidFill>
              <a:effectLst/>
              <a:latin typeface="MetaWebPro"/>
            </a:endParaRPr>
          </a:p>
          <a:p>
            <a:r>
              <a:rPr lang="en-GB" b="1" i="0" dirty="0">
                <a:solidFill>
                  <a:srgbClr val="202122"/>
                </a:solidFill>
                <a:effectLst/>
                <a:latin typeface="Arial" panose="020B0604020202020204" pitchFamily="34" charset="0"/>
              </a:rPr>
              <a:t>IEC 62443</a:t>
            </a:r>
            <a:r>
              <a:rPr lang="en-GB" b="0" i="0" dirty="0">
                <a:solidFill>
                  <a:srgbClr val="202122"/>
                </a:solidFill>
                <a:effectLst/>
                <a:latin typeface="Arial" panose="020B0604020202020204" pitchFamily="34" charset="0"/>
              </a:rPr>
              <a:t> is an international series of standards on "</a:t>
            </a:r>
            <a:r>
              <a:rPr lang="en-GB" b="1" i="0" dirty="0">
                <a:solidFill>
                  <a:srgbClr val="202122"/>
                </a:solidFill>
                <a:effectLst/>
                <a:latin typeface="Arial" panose="020B0604020202020204" pitchFamily="34" charset="0"/>
              </a:rPr>
              <a:t>Industrial communication networks - IT security for networks and systems</a:t>
            </a:r>
            <a:r>
              <a:rPr lang="en-GB" b="0" i="0" dirty="0">
                <a:solidFill>
                  <a:srgbClr val="202122"/>
                </a:solidFill>
                <a:effectLst/>
                <a:latin typeface="Arial" panose="020B0604020202020204" pitchFamily="34" charset="0"/>
              </a:rPr>
              <a:t>". The standard is divided into different sections and describes both technical and process-related aspects of industrial cybersecurity. It divides the industry into different roles: the operator, the integrators (service providers for integration and maintenance) and the manufacturers. The different roles each follow a risk-based approach to prevent and manage security risks in their activities.</a:t>
            </a:r>
          </a:p>
          <a:p>
            <a:endParaRPr lang="en-GB" b="0" i="0" dirty="0">
              <a:solidFill>
                <a:srgbClr val="202122"/>
              </a:solidFill>
              <a:effectLst/>
              <a:latin typeface="Arial" panose="020B0604020202020204" pitchFamily="34" charset="0"/>
            </a:endParaRPr>
          </a:p>
          <a:p>
            <a:r>
              <a:rPr lang="en-GB" b="1" i="0" dirty="0">
                <a:solidFill>
                  <a:srgbClr val="5F6368"/>
                </a:solidFill>
                <a:effectLst/>
                <a:latin typeface="arial" panose="020B0604020202020204" pitchFamily="34" charset="0"/>
              </a:rPr>
              <a:t>Data</a:t>
            </a:r>
            <a:r>
              <a:rPr lang="en-GB" b="0" i="0" dirty="0">
                <a:solidFill>
                  <a:srgbClr val="4D5156"/>
                </a:solidFill>
                <a:effectLst/>
                <a:latin typeface="arial" panose="020B0604020202020204" pitchFamily="34" charset="0"/>
              </a:rPr>
              <a:t> at </a:t>
            </a:r>
            <a:r>
              <a:rPr lang="en-GB" b="1" i="0" dirty="0">
                <a:solidFill>
                  <a:srgbClr val="5F6368"/>
                </a:solidFill>
                <a:effectLst/>
                <a:latin typeface="arial" panose="020B0604020202020204" pitchFamily="34" charset="0"/>
              </a:rPr>
              <a:t>rest</a:t>
            </a:r>
            <a:r>
              <a:rPr lang="en-GB" b="0" i="0" dirty="0">
                <a:solidFill>
                  <a:srgbClr val="4D5156"/>
                </a:solidFill>
                <a:effectLst/>
                <a:latin typeface="arial" panose="020B0604020202020204" pitchFamily="34" charset="0"/>
              </a:rPr>
              <a:t> generally refers to </a:t>
            </a:r>
            <a:r>
              <a:rPr lang="en-GB" b="1" i="0" dirty="0">
                <a:solidFill>
                  <a:srgbClr val="5F6368"/>
                </a:solidFill>
                <a:effectLst/>
                <a:latin typeface="arial" panose="020B0604020202020204" pitchFamily="34" charset="0"/>
              </a:rPr>
              <a:t>data</a:t>
            </a:r>
            <a:r>
              <a:rPr lang="en-GB" b="0" i="0" dirty="0">
                <a:solidFill>
                  <a:srgbClr val="4D5156"/>
                </a:solidFill>
                <a:effectLst/>
                <a:latin typeface="arial" panose="020B0604020202020204" pitchFamily="34" charset="0"/>
              </a:rPr>
              <a:t> stored in persistent storage (disk, tape). </a:t>
            </a:r>
          </a:p>
          <a:p>
            <a:endParaRPr lang="en-GB" b="0" i="0" dirty="0">
              <a:solidFill>
                <a:srgbClr val="4D5156"/>
              </a:solidFill>
              <a:effectLst/>
              <a:latin typeface="arial" panose="020B0604020202020204" pitchFamily="34" charset="0"/>
            </a:endParaRPr>
          </a:p>
          <a:p>
            <a:endParaRPr lang="sr-Latn-RS" dirty="0"/>
          </a:p>
          <a:p>
            <a:r>
              <a:rPr lang="en-US" dirty="0" err="1">
                <a:solidFill>
                  <a:schemeClr val="tx2"/>
                </a:solidFill>
              </a:rPr>
              <a:t>MindSphere</a:t>
            </a:r>
            <a:r>
              <a:rPr lang="en-US" dirty="0">
                <a:solidFill>
                  <a:schemeClr val="tx2"/>
                </a:solidFill>
              </a:rPr>
              <a:t> offers industry hardened, holistic security concept </a:t>
            </a:r>
            <a:endParaRPr lang="sr-Latn-RS" dirty="0">
              <a:solidFill>
                <a:schemeClr val="tx2"/>
              </a:solidFill>
            </a:endParaRPr>
          </a:p>
          <a:p>
            <a:endParaRPr lang="sr-Latn-RS" dirty="0">
              <a:solidFill>
                <a:schemeClr val="tx2"/>
              </a:solidFill>
            </a:endParaRPr>
          </a:p>
          <a:p>
            <a:endParaRPr lang="de-DE" dirty="0"/>
          </a:p>
        </p:txBody>
      </p:sp>
      <p:sp>
        <p:nvSpPr>
          <p:cNvPr id="4" name="Foliennummernplatzhalter 3"/>
          <p:cNvSpPr>
            <a:spLocks noGrp="1"/>
          </p:cNvSpPr>
          <p:nvPr>
            <p:ph type="sldNum" sz="quarter" idx="10"/>
          </p:nvPr>
        </p:nvSpPr>
        <p:spPr/>
        <p:txBody>
          <a:bodyPr/>
          <a:lstStyle/>
          <a:p>
            <a:pPr marL="0" marR="0" lvl="0" indent="0" algn="r" defTabSz="94297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ＭＳ Ｐゴシック" charset="-128"/>
                <a:cs typeface="+mn-cs"/>
              </a:rPr>
              <a:t>Notizen </a:t>
            </a:r>
            <a:fld id="{AD141568-5488-4AC9-B82D-9F5CE1225E2A}" type="slidenum">
              <a:rPr kumimoji="0" lang="en-US" sz="1200" b="0" i="0" u="none" strike="noStrike" kern="1200" cap="none" spc="0" normalizeH="0" baseline="0" noProof="0" smtClean="0">
                <a:ln>
                  <a:noFill/>
                </a:ln>
                <a:solidFill>
                  <a:srgbClr val="000000"/>
                </a:solidFill>
                <a:effectLst/>
                <a:uLnTx/>
                <a:uFillTx/>
                <a:latin typeface="Arial" pitchFamily="34" charset="0"/>
                <a:ea typeface="ＭＳ Ｐゴシック" charset="-128"/>
                <a:cs typeface="+mn-cs"/>
              </a:rPr>
              <a:pPr marL="0" marR="0" lvl="0" indent="0" algn="r" defTabSz="942975"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srgbClr val="000000"/>
              </a:solidFill>
              <a:effectLst/>
              <a:uLnTx/>
              <a:uFillTx/>
              <a:latin typeface="Arial" pitchFamily="34" charset="0"/>
              <a:ea typeface="ＭＳ Ｐゴシック" charset="-128"/>
              <a:cs typeface="+mn-cs"/>
            </a:endParaRPr>
          </a:p>
        </p:txBody>
      </p:sp>
    </p:spTree>
    <p:extLst>
      <p:ext uri="{BB962C8B-B14F-4D97-AF65-F5344CB8AC3E}">
        <p14:creationId xmlns:p14="http://schemas.microsoft.com/office/powerpoint/2010/main" val="3862352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sr-Latn-RS" sz="1800" b="0" i="0" u="none" strike="noStrike" baseline="0" dirty="0">
                <a:latin typeface="SiemensSansGlobal-Regular"/>
              </a:rPr>
              <a:t>https://documentation.mindsphere.io/resources/html/mindsphere-regions/en-US/122585486347.html</a:t>
            </a:r>
          </a:p>
          <a:p>
            <a:pPr algn="l"/>
            <a:endParaRPr lang="sr-Latn-RS" sz="1800" b="0" i="0" u="none" strike="noStrike" baseline="0" dirty="0">
              <a:latin typeface="SiemensSansGlobal-Regular"/>
            </a:endParaRPr>
          </a:p>
          <a:p>
            <a:pPr algn="l"/>
            <a:endParaRPr lang="sr-Latn-RS" sz="1800" b="0" i="0" u="none" strike="noStrike" baseline="0" dirty="0">
              <a:latin typeface="SiemensSansGlobal-Regular"/>
            </a:endParaRPr>
          </a:p>
          <a:p>
            <a:pPr algn="l"/>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13</a:t>
            </a:fld>
            <a:endParaRPr lang="en-GB"/>
          </a:p>
        </p:txBody>
      </p:sp>
    </p:spTree>
    <p:extLst>
      <p:ext uri="{BB962C8B-B14F-4D97-AF65-F5344CB8AC3E}">
        <p14:creationId xmlns:p14="http://schemas.microsoft.com/office/powerpoint/2010/main" val="802271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sr-Latn-RS" sz="1800" dirty="0" err="1">
                <a:effectLst/>
                <a:latin typeface="Calibri" panose="020F0502020204030204" pitchFamily="34" charset="0"/>
              </a:rPr>
              <a:t>Cloud</a:t>
            </a:r>
            <a:r>
              <a:rPr lang="sr-Latn-RS" sz="1800" dirty="0">
                <a:effectLst/>
                <a:latin typeface="Calibri" panose="020F0502020204030204" pitchFamily="34" charset="0"/>
              </a:rPr>
              <a:t> </a:t>
            </a:r>
            <a:r>
              <a:rPr lang="sr-Latn-RS" sz="1800" dirty="0" err="1">
                <a:effectLst/>
                <a:latin typeface="Calibri" panose="020F0502020204030204" pitchFamily="34" charset="0"/>
              </a:rPr>
              <a:t>platforms</a:t>
            </a:r>
            <a:r>
              <a:rPr lang="sr-Latn-RS" sz="1800" dirty="0">
                <a:effectLst/>
                <a:latin typeface="Calibri" panose="020F0502020204030204" pitchFamily="34" charset="0"/>
              </a:rPr>
              <a:t> let </a:t>
            </a:r>
            <a:r>
              <a:rPr lang="sr-Latn-RS" sz="1800" dirty="0" err="1">
                <a:effectLst/>
                <a:latin typeface="Calibri" panose="020F0502020204030204" pitchFamily="34" charset="0"/>
              </a:rPr>
              <a:t>anyone</a:t>
            </a:r>
            <a:r>
              <a:rPr lang="sr-Latn-RS" sz="1800" dirty="0">
                <a:effectLst/>
                <a:latin typeface="Calibri" panose="020F0502020204030204" pitchFamily="34" charset="0"/>
              </a:rPr>
              <a:t> </a:t>
            </a:r>
            <a:r>
              <a:rPr lang="sr-Latn-RS" sz="1800" dirty="0" err="1">
                <a:effectLst/>
                <a:latin typeface="Calibri" panose="020F0502020204030204" pitchFamily="34" charset="0"/>
              </a:rPr>
              <a:t>deploy</a:t>
            </a:r>
            <a:r>
              <a:rPr lang="sr-Latn-RS" sz="1800" dirty="0">
                <a:effectLst/>
                <a:latin typeface="Calibri" panose="020F0502020204030204" pitchFamily="34" charset="0"/>
              </a:rPr>
              <a:t> </a:t>
            </a:r>
            <a:r>
              <a:rPr lang="sr-Latn-RS" sz="1800" dirty="0" err="1">
                <a:effectLst/>
                <a:latin typeface="Calibri" panose="020F0502020204030204" pitchFamily="34" charset="0"/>
              </a:rPr>
              <a:t>network</a:t>
            </a:r>
            <a:r>
              <a:rPr lang="sr-Latn-RS" sz="1800" dirty="0">
                <a:effectLst/>
                <a:latin typeface="Calibri" panose="020F0502020204030204" pitchFamily="34" charset="0"/>
              </a:rPr>
              <a:t> </a:t>
            </a:r>
            <a:r>
              <a:rPr lang="sr-Latn-RS" sz="1800" dirty="0" err="1">
                <a:effectLst/>
                <a:latin typeface="Calibri" panose="020F0502020204030204" pitchFamily="34" charset="0"/>
              </a:rPr>
              <a:t>apps</a:t>
            </a:r>
            <a:r>
              <a:rPr lang="sr-Latn-RS" sz="1800" dirty="0">
                <a:effectLst/>
                <a:latin typeface="Calibri" panose="020F0502020204030204" pitchFamily="34" charset="0"/>
              </a:rPr>
              <a:t> </a:t>
            </a:r>
            <a:r>
              <a:rPr lang="sr-Latn-RS" sz="1800" dirty="0" err="1">
                <a:effectLst/>
                <a:latin typeface="Calibri" panose="020F0502020204030204" pitchFamily="34" charset="0"/>
              </a:rPr>
              <a:t>or</a:t>
            </a:r>
            <a:r>
              <a:rPr lang="sr-Latn-RS" sz="1800" dirty="0">
                <a:effectLst/>
                <a:latin typeface="Calibri" panose="020F0502020204030204" pitchFamily="34" charset="0"/>
              </a:rPr>
              <a:t> </a:t>
            </a:r>
            <a:r>
              <a:rPr lang="sr-Latn-RS" sz="1800" dirty="0" err="1">
                <a:effectLst/>
                <a:latin typeface="Calibri" panose="020F0502020204030204" pitchFamily="34" charset="0"/>
              </a:rPr>
              <a:t>services</a:t>
            </a:r>
            <a:r>
              <a:rPr lang="sr-Latn-RS" sz="1800" dirty="0">
                <a:effectLst/>
                <a:latin typeface="Calibri" panose="020F0502020204030204" pitchFamily="34" charset="0"/>
              </a:rPr>
              <a:t> </a:t>
            </a:r>
            <a:r>
              <a:rPr lang="sr-Latn-RS" sz="1800" dirty="0" err="1">
                <a:effectLst/>
                <a:latin typeface="Calibri" panose="020F0502020204030204" pitchFamily="34" charset="0"/>
              </a:rPr>
              <a:t>and</a:t>
            </a:r>
            <a:r>
              <a:rPr lang="sr-Latn-RS" sz="1800" dirty="0">
                <a:effectLst/>
                <a:latin typeface="Calibri" panose="020F0502020204030204" pitchFamily="34" charset="0"/>
              </a:rPr>
              <a:t> </a:t>
            </a:r>
            <a:r>
              <a:rPr lang="sr-Latn-RS" sz="1800" dirty="0" err="1">
                <a:effectLst/>
                <a:latin typeface="Calibri" panose="020F0502020204030204" pitchFamily="34" charset="0"/>
              </a:rPr>
              <a:t>make</a:t>
            </a:r>
            <a:r>
              <a:rPr lang="sr-Latn-RS" sz="1800" dirty="0">
                <a:effectLst/>
                <a:latin typeface="Calibri" panose="020F0502020204030204" pitchFamily="34" charset="0"/>
              </a:rPr>
              <a:t> </a:t>
            </a:r>
            <a:r>
              <a:rPr lang="sr-Latn-RS" sz="1800" dirty="0" err="1">
                <a:effectLst/>
                <a:latin typeface="Calibri" panose="020F0502020204030204" pitchFamily="34" charset="0"/>
              </a:rPr>
              <a:t>them</a:t>
            </a:r>
            <a:r>
              <a:rPr lang="sr-Latn-RS" sz="1800" dirty="0">
                <a:effectLst/>
                <a:latin typeface="Calibri" panose="020F0502020204030204" pitchFamily="34" charset="0"/>
              </a:rPr>
              <a:t> </a:t>
            </a:r>
            <a:r>
              <a:rPr lang="sr-Latn-RS" sz="1800" dirty="0" err="1">
                <a:effectLst/>
                <a:latin typeface="Calibri" panose="020F0502020204030204" pitchFamily="34" charset="0"/>
              </a:rPr>
              <a:t>available</a:t>
            </a:r>
            <a:r>
              <a:rPr lang="sr-Latn-RS" sz="1800" dirty="0">
                <a:effectLst/>
                <a:latin typeface="Calibri" panose="020F0502020204030204" pitchFamily="34" charset="0"/>
              </a:rPr>
              <a:t> to </a:t>
            </a:r>
            <a:r>
              <a:rPr lang="sr-Latn-RS" sz="1800" dirty="0" err="1">
                <a:effectLst/>
                <a:latin typeface="Calibri" panose="020F0502020204030204" pitchFamily="34" charset="0"/>
              </a:rPr>
              <a:t>the</a:t>
            </a:r>
            <a:r>
              <a:rPr lang="sr-Latn-RS" sz="1800" dirty="0">
                <a:effectLst/>
                <a:latin typeface="Calibri" panose="020F0502020204030204" pitchFamily="34" charset="0"/>
              </a:rPr>
              <a:t> </a:t>
            </a:r>
            <a:r>
              <a:rPr lang="sr-Latn-RS" sz="1800" dirty="0" err="1">
                <a:effectLst/>
                <a:latin typeface="Calibri" panose="020F0502020204030204" pitchFamily="34" charset="0"/>
              </a:rPr>
              <a:t>world</a:t>
            </a:r>
            <a:r>
              <a:rPr lang="sr-Latn-RS" sz="1800" dirty="0">
                <a:effectLst/>
                <a:latin typeface="Calibri" panose="020F0502020204030204" pitchFamily="34" charset="0"/>
              </a:rPr>
              <a:t> in a </a:t>
            </a:r>
            <a:r>
              <a:rPr lang="sr-Latn-RS" sz="1800" dirty="0" err="1">
                <a:effectLst/>
                <a:latin typeface="Calibri" panose="020F0502020204030204" pitchFamily="34" charset="0"/>
              </a:rPr>
              <a:t>few</a:t>
            </a:r>
            <a:r>
              <a:rPr lang="sr-Latn-RS" sz="1800" dirty="0">
                <a:effectLst/>
                <a:latin typeface="Calibri" panose="020F0502020204030204" pitchFamily="34" charset="0"/>
              </a:rPr>
              <a:t> </a:t>
            </a:r>
            <a:r>
              <a:rPr lang="sr-Latn-RS" sz="1800" dirty="0" err="1">
                <a:effectLst/>
                <a:latin typeface="Calibri" panose="020F0502020204030204" pitchFamily="34" charset="0"/>
              </a:rPr>
              <a:t>minutes</a:t>
            </a:r>
            <a:r>
              <a:rPr lang="sr-Latn-RS" sz="1800" dirty="0">
                <a:effectLst/>
                <a:latin typeface="Calibri" panose="020F0502020204030204" pitchFamily="34" charset="0"/>
              </a:rPr>
              <a:t>. </a:t>
            </a:r>
            <a:r>
              <a:rPr lang="sr-Latn-RS" sz="1800" dirty="0" err="1">
                <a:effectLst/>
                <a:latin typeface="Calibri" panose="020F0502020204030204" pitchFamily="34" charset="0"/>
              </a:rPr>
              <a:t>When</a:t>
            </a:r>
            <a:r>
              <a:rPr lang="sr-Latn-RS" sz="1800" dirty="0">
                <a:effectLst/>
                <a:latin typeface="Calibri" panose="020F0502020204030204" pitchFamily="34" charset="0"/>
              </a:rPr>
              <a:t> </a:t>
            </a:r>
            <a:r>
              <a:rPr lang="sr-Latn-RS" sz="1800" dirty="0" err="1">
                <a:effectLst/>
                <a:latin typeface="Calibri" panose="020F0502020204030204" pitchFamily="34" charset="0"/>
              </a:rPr>
              <a:t>an</a:t>
            </a:r>
            <a:r>
              <a:rPr lang="sr-Latn-RS" sz="1800" dirty="0">
                <a:effectLst/>
                <a:latin typeface="Calibri" panose="020F0502020204030204" pitchFamily="34" charset="0"/>
              </a:rPr>
              <a:t> </a:t>
            </a:r>
            <a:r>
              <a:rPr lang="sr-Latn-RS" sz="1800" dirty="0" err="1">
                <a:effectLst/>
                <a:latin typeface="Calibri" panose="020F0502020204030204" pitchFamily="34" charset="0"/>
              </a:rPr>
              <a:t>app</a:t>
            </a:r>
            <a:r>
              <a:rPr lang="sr-Latn-RS" sz="1800" dirty="0">
                <a:effectLst/>
                <a:latin typeface="Calibri" panose="020F0502020204030204" pitchFamily="34" charset="0"/>
              </a:rPr>
              <a:t> </a:t>
            </a:r>
            <a:r>
              <a:rPr lang="sr-Latn-RS" sz="1800" dirty="0" err="1">
                <a:effectLst/>
                <a:latin typeface="Calibri" panose="020F0502020204030204" pitchFamily="34" charset="0"/>
              </a:rPr>
              <a:t>becomes</a:t>
            </a:r>
            <a:r>
              <a:rPr lang="sr-Latn-RS" sz="1800" dirty="0">
                <a:effectLst/>
                <a:latin typeface="Calibri" panose="020F0502020204030204" pitchFamily="34" charset="0"/>
              </a:rPr>
              <a:t> </a:t>
            </a:r>
            <a:r>
              <a:rPr lang="sr-Latn-RS" sz="1800" dirty="0" err="1">
                <a:effectLst/>
                <a:latin typeface="Calibri" panose="020F0502020204030204" pitchFamily="34" charset="0"/>
              </a:rPr>
              <a:t>popular</a:t>
            </a:r>
            <a:r>
              <a:rPr lang="sr-Latn-RS" sz="1800" dirty="0">
                <a:effectLst/>
                <a:latin typeface="Calibri" panose="020F0502020204030204" pitchFamily="34" charset="0"/>
              </a:rPr>
              <a:t>, </a:t>
            </a:r>
            <a:r>
              <a:rPr lang="sr-Latn-RS" sz="1800" dirty="0" err="1">
                <a:effectLst/>
                <a:latin typeface="Calibri" panose="020F0502020204030204" pitchFamily="34" charset="0"/>
              </a:rPr>
              <a:t>the</a:t>
            </a:r>
            <a:r>
              <a:rPr lang="sr-Latn-RS" sz="1800" dirty="0">
                <a:effectLst/>
                <a:latin typeface="Calibri" panose="020F0502020204030204" pitchFamily="34" charset="0"/>
              </a:rPr>
              <a:t> </a:t>
            </a:r>
            <a:r>
              <a:rPr lang="sr-Latn-RS" sz="1800" dirty="0" err="1">
                <a:effectLst/>
                <a:latin typeface="Calibri" panose="020F0502020204030204" pitchFamily="34" charset="0"/>
              </a:rPr>
              <a:t>cloud</a:t>
            </a:r>
            <a:r>
              <a:rPr lang="sr-Latn-RS" sz="1800" dirty="0">
                <a:effectLst/>
                <a:latin typeface="Calibri" panose="020F0502020204030204" pitchFamily="34" charset="0"/>
              </a:rPr>
              <a:t> </a:t>
            </a:r>
            <a:r>
              <a:rPr lang="sr-Latn-RS" sz="1800" dirty="0" err="1">
                <a:effectLst/>
                <a:latin typeface="Calibri" panose="020F0502020204030204" pitchFamily="34" charset="0"/>
              </a:rPr>
              <a:t>scales</a:t>
            </a:r>
            <a:r>
              <a:rPr lang="sr-Latn-RS" sz="1800" dirty="0">
                <a:effectLst/>
                <a:latin typeface="Calibri" panose="020F0502020204030204" pitchFamily="34" charset="0"/>
              </a:rPr>
              <a:t> </a:t>
            </a:r>
            <a:r>
              <a:rPr lang="sr-Latn-RS" sz="1800" dirty="0" err="1">
                <a:effectLst/>
                <a:latin typeface="Calibri" panose="020F0502020204030204" pitchFamily="34" charset="0"/>
              </a:rPr>
              <a:t>it</a:t>
            </a:r>
            <a:r>
              <a:rPr lang="sr-Latn-RS" sz="1800" dirty="0">
                <a:effectLst/>
                <a:latin typeface="Calibri" panose="020F0502020204030204" pitchFamily="34" charset="0"/>
              </a:rPr>
              <a:t> to </a:t>
            </a:r>
            <a:r>
              <a:rPr lang="sr-Latn-RS" sz="1800" dirty="0" err="1">
                <a:effectLst/>
                <a:latin typeface="Calibri" panose="020F0502020204030204" pitchFamily="34" charset="0"/>
              </a:rPr>
              <a:t>handle</a:t>
            </a:r>
            <a:r>
              <a:rPr lang="sr-Latn-RS" sz="1800" dirty="0">
                <a:effectLst/>
                <a:latin typeface="Calibri" panose="020F0502020204030204" pitchFamily="34" charset="0"/>
              </a:rPr>
              <a:t> more </a:t>
            </a:r>
            <a:r>
              <a:rPr lang="sr-Latn-RS" sz="1800" dirty="0" err="1">
                <a:effectLst/>
                <a:latin typeface="Calibri" panose="020F0502020204030204" pitchFamily="34" charset="0"/>
              </a:rPr>
              <a:t>traffic</a:t>
            </a:r>
            <a:r>
              <a:rPr lang="sr-Latn-RS" sz="1800" dirty="0">
                <a:effectLst/>
                <a:latin typeface="Calibri" panose="020F0502020204030204" pitchFamily="34" charset="0"/>
              </a:rPr>
              <a:t>, </a:t>
            </a:r>
            <a:r>
              <a:rPr lang="sr-Latn-RS" sz="1800" dirty="0" err="1">
                <a:effectLst/>
                <a:latin typeface="Calibri" panose="020F0502020204030204" pitchFamily="34" charset="0"/>
              </a:rPr>
              <a:t>replacing</a:t>
            </a:r>
            <a:r>
              <a:rPr lang="sr-Latn-RS" sz="1800" dirty="0">
                <a:effectLst/>
                <a:latin typeface="Calibri" panose="020F0502020204030204" pitchFamily="34" charset="0"/>
              </a:rPr>
              <a:t> </a:t>
            </a:r>
            <a:r>
              <a:rPr lang="sr-Latn-RS" sz="1800" dirty="0" err="1">
                <a:effectLst/>
                <a:latin typeface="Calibri" panose="020F0502020204030204" pitchFamily="34" charset="0"/>
              </a:rPr>
              <a:t>build-out</a:t>
            </a:r>
            <a:r>
              <a:rPr lang="sr-Latn-RS" sz="1800" dirty="0">
                <a:effectLst/>
                <a:latin typeface="Calibri" panose="020F0502020204030204" pitchFamily="34" charset="0"/>
              </a:rPr>
              <a:t> </a:t>
            </a:r>
            <a:r>
              <a:rPr lang="sr-Latn-RS" sz="1800" dirty="0" err="1">
                <a:effectLst/>
                <a:latin typeface="Calibri" panose="020F0502020204030204" pitchFamily="34" charset="0"/>
              </a:rPr>
              <a:t>and</a:t>
            </a:r>
            <a:r>
              <a:rPr lang="sr-Latn-RS" sz="1800" dirty="0">
                <a:effectLst/>
                <a:latin typeface="Calibri" panose="020F0502020204030204" pitchFamily="34" charset="0"/>
              </a:rPr>
              <a:t> </a:t>
            </a:r>
            <a:r>
              <a:rPr lang="sr-Latn-RS" sz="1800" dirty="0" err="1">
                <a:effectLst/>
                <a:latin typeface="Calibri" panose="020F0502020204030204" pitchFamily="34" charset="0"/>
              </a:rPr>
              <a:t>migration</a:t>
            </a:r>
            <a:r>
              <a:rPr lang="sr-Latn-RS" sz="1800" dirty="0">
                <a:effectLst/>
                <a:latin typeface="Calibri" panose="020F0502020204030204" pitchFamily="34" charset="0"/>
              </a:rPr>
              <a:t> </a:t>
            </a:r>
            <a:r>
              <a:rPr lang="sr-Latn-RS" sz="1800" dirty="0" err="1">
                <a:effectLst/>
                <a:latin typeface="Calibri" panose="020F0502020204030204" pitchFamily="34" charset="0"/>
              </a:rPr>
              <a:t>efforts</a:t>
            </a:r>
            <a:r>
              <a:rPr lang="sr-Latn-RS" sz="1800" dirty="0">
                <a:effectLst/>
                <a:latin typeface="Calibri" panose="020F0502020204030204" pitchFamily="34" charset="0"/>
              </a:rPr>
              <a:t> </a:t>
            </a:r>
            <a:r>
              <a:rPr lang="sr-Latn-RS" sz="1800" dirty="0" err="1">
                <a:effectLst/>
                <a:latin typeface="Calibri" panose="020F0502020204030204" pitchFamily="34" charset="0"/>
              </a:rPr>
              <a:t>that</a:t>
            </a:r>
            <a:r>
              <a:rPr lang="sr-Latn-RS" sz="1800" dirty="0">
                <a:effectLst/>
                <a:latin typeface="Calibri" panose="020F0502020204030204" pitchFamily="34" charset="0"/>
              </a:rPr>
              <a:t> </a:t>
            </a:r>
            <a:r>
              <a:rPr lang="sr-Latn-RS" sz="1800" dirty="0" err="1">
                <a:effectLst/>
                <a:latin typeface="Calibri" panose="020F0502020204030204" pitchFamily="34" charset="0"/>
              </a:rPr>
              <a:t>once</a:t>
            </a:r>
            <a:r>
              <a:rPr lang="sr-Latn-RS" sz="1800" dirty="0">
                <a:effectLst/>
                <a:latin typeface="Calibri" panose="020F0502020204030204" pitchFamily="34" charset="0"/>
              </a:rPr>
              <a:t> </a:t>
            </a:r>
            <a:r>
              <a:rPr lang="sr-Latn-RS" sz="1800" dirty="0" err="1">
                <a:effectLst/>
                <a:latin typeface="Calibri" panose="020F0502020204030204" pitchFamily="34" charset="0"/>
              </a:rPr>
              <a:t>took</a:t>
            </a:r>
            <a:r>
              <a:rPr lang="sr-Latn-RS" sz="1800" dirty="0">
                <a:effectLst/>
                <a:latin typeface="Calibri" panose="020F0502020204030204" pitchFamily="34" charset="0"/>
              </a:rPr>
              <a:t> </a:t>
            </a:r>
            <a:r>
              <a:rPr lang="sr-Latn-RS" sz="1800" dirty="0" err="1">
                <a:effectLst/>
                <a:latin typeface="Calibri" panose="020F0502020204030204" pitchFamily="34" charset="0"/>
              </a:rPr>
              <a:t>months</a:t>
            </a:r>
            <a:r>
              <a:rPr lang="sr-Latn-RS" sz="1800" dirty="0">
                <a:effectLst/>
                <a:latin typeface="Calibri" panose="020F0502020204030204" pitchFamily="34" charset="0"/>
              </a:rPr>
              <a:t> </a:t>
            </a:r>
            <a:r>
              <a:rPr lang="sr-Latn-RS" sz="1800" dirty="0" err="1">
                <a:effectLst/>
                <a:latin typeface="Calibri" panose="020F0502020204030204" pitchFamily="34" charset="0"/>
              </a:rPr>
              <a:t>with</a:t>
            </a:r>
            <a:r>
              <a:rPr lang="sr-Latn-RS" sz="1800" dirty="0">
                <a:effectLst/>
                <a:latin typeface="Calibri" panose="020F0502020204030204" pitchFamily="34" charset="0"/>
              </a:rPr>
              <a:t> a </a:t>
            </a:r>
            <a:r>
              <a:rPr lang="sr-Latn-RS" sz="1800" dirty="0" err="1">
                <a:effectLst/>
                <a:latin typeface="Calibri" panose="020F0502020204030204" pitchFamily="34" charset="0"/>
              </a:rPr>
              <a:t>few</a:t>
            </a:r>
            <a:r>
              <a:rPr lang="sr-Latn-RS" sz="1800" dirty="0">
                <a:effectLst/>
                <a:latin typeface="Calibri" panose="020F0502020204030204" pitchFamily="34" charset="0"/>
              </a:rPr>
              <a:t> </a:t>
            </a:r>
            <a:r>
              <a:rPr lang="sr-Latn-RS" sz="1800" dirty="0" err="1">
                <a:effectLst/>
                <a:latin typeface="Calibri" panose="020F0502020204030204" pitchFamily="34" charset="0"/>
              </a:rPr>
              <a:t>keystrokes</a:t>
            </a:r>
            <a:r>
              <a:rPr lang="sr-Latn-RS" sz="1800" dirty="0">
                <a:effectLst/>
                <a:latin typeface="Calibri" panose="020F0502020204030204" pitchFamily="34" charset="0"/>
              </a:rPr>
              <a:t>. </a:t>
            </a:r>
            <a:r>
              <a:rPr lang="sr-Latn-RS" sz="1800" dirty="0" err="1">
                <a:effectLst/>
                <a:latin typeface="Calibri" panose="020F0502020204030204" pitchFamily="34" charset="0"/>
              </a:rPr>
              <a:t>Cloud</a:t>
            </a:r>
            <a:r>
              <a:rPr lang="sr-Latn-RS" sz="1800" dirty="0">
                <a:effectLst/>
                <a:latin typeface="Calibri" panose="020F0502020204030204" pitchFamily="34" charset="0"/>
              </a:rPr>
              <a:t> </a:t>
            </a:r>
            <a:r>
              <a:rPr lang="sr-Latn-RS" sz="1800" dirty="0" err="1">
                <a:effectLst/>
                <a:latin typeface="Calibri" panose="020F0502020204030204" pitchFamily="34" charset="0"/>
              </a:rPr>
              <a:t>platforms</a:t>
            </a:r>
            <a:r>
              <a:rPr lang="sr-Latn-RS" sz="1800" dirty="0">
                <a:effectLst/>
                <a:latin typeface="Calibri" panose="020F0502020204030204" pitchFamily="34" charset="0"/>
              </a:rPr>
              <a:t> </a:t>
            </a:r>
            <a:r>
              <a:rPr lang="sr-Latn-RS" sz="1800" dirty="0" err="1">
                <a:effectLst/>
                <a:latin typeface="Calibri" panose="020F0502020204030204" pitchFamily="34" charset="0"/>
              </a:rPr>
              <a:t>enable</a:t>
            </a:r>
            <a:r>
              <a:rPr lang="sr-Latn-RS" sz="1800" dirty="0">
                <a:effectLst/>
                <a:latin typeface="Calibri" panose="020F0502020204030204" pitchFamily="34" charset="0"/>
              </a:rPr>
              <a:t> </a:t>
            </a:r>
            <a:r>
              <a:rPr lang="sr-Latn-RS" sz="1800" dirty="0" err="1">
                <a:effectLst/>
                <a:latin typeface="Calibri" panose="020F0502020204030204" pitchFamily="34" charset="0"/>
              </a:rPr>
              <a:t>you</a:t>
            </a:r>
            <a:r>
              <a:rPr lang="sr-Latn-RS" sz="1800" dirty="0">
                <a:effectLst/>
                <a:latin typeface="Calibri" panose="020F0502020204030204" pitchFamily="34" charset="0"/>
              </a:rPr>
              <a:t> to </a:t>
            </a:r>
            <a:r>
              <a:rPr lang="sr-Latn-RS" sz="1800" dirty="0" err="1">
                <a:effectLst/>
                <a:latin typeface="Calibri" panose="020F0502020204030204" pitchFamily="34" charset="0"/>
              </a:rPr>
              <a:t>focus</a:t>
            </a:r>
            <a:r>
              <a:rPr lang="sr-Latn-RS" sz="1800" dirty="0">
                <a:effectLst/>
                <a:latin typeface="Calibri" panose="020F0502020204030204" pitchFamily="34" charset="0"/>
              </a:rPr>
              <a:t> </a:t>
            </a:r>
            <a:r>
              <a:rPr lang="sr-Latn-RS" sz="1800" dirty="0" err="1">
                <a:effectLst/>
                <a:latin typeface="Calibri" panose="020F0502020204030204" pitchFamily="34" charset="0"/>
              </a:rPr>
              <a:t>exclusively</a:t>
            </a:r>
            <a:r>
              <a:rPr lang="sr-Latn-RS" sz="1800" dirty="0">
                <a:effectLst/>
                <a:latin typeface="Calibri" panose="020F0502020204030204" pitchFamily="34" charset="0"/>
              </a:rPr>
              <a:t> on </a:t>
            </a:r>
            <a:r>
              <a:rPr lang="sr-Latn-RS" sz="1800" dirty="0" err="1">
                <a:effectLst/>
                <a:latin typeface="Calibri" panose="020F0502020204030204" pitchFamily="34" charset="0"/>
              </a:rPr>
              <a:t>your</a:t>
            </a:r>
            <a:r>
              <a:rPr lang="sr-Latn-RS" sz="1800" dirty="0">
                <a:effectLst/>
                <a:latin typeface="Calibri" panose="020F0502020204030204" pitchFamily="34" charset="0"/>
              </a:rPr>
              <a:t> </a:t>
            </a:r>
            <a:r>
              <a:rPr lang="sr-Latn-RS" sz="1800" dirty="0" err="1">
                <a:effectLst/>
                <a:latin typeface="Calibri" panose="020F0502020204030204" pitchFamily="34" charset="0"/>
              </a:rPr>
              <a:t>apps</a:t>
            </a:r>
            <a:r>
              <a:rPr lang="sr-Latn-RS" sz="1800" dirty="0">
                <a:effectLst/>
                <a:latin typeface="Calibri" panose="020F0502020204030204" pitchFamily="34" charset="0"/>
              </a:rPr>
              <a:t> </a:t>
            </a:r>
            <a:r>
              <a:rPr lang="sr-Latn-RS" sz="1800" dirty="0" err="1">
                <a:effectLst/>
                <a:latin typeface="Calibri" panose="020F0502020204030204" pitchFamily="34" charset="0"/>
              </a:rPr>
              <a:t>and</a:t>
            </a:r>
            <a:r>
              <a:rPr lang="sr-Latn-RS" sz="1800" dirty="0">
                <a:effectLst/>
                <a:latin typeface="Calibri" panose="020F0502020204030204" pitchFamily="34" charset="0"/>
              </a:rPr>
              <a:t> data </a:t>
            </a:r>
            <a:r>
              <a:rPr lang="sr-Latn-RS" sz="1800" dirty="0" err="1">
                <a:effectLst/>
                <a:latin typeface="Calibri" panose="020F0502020204030204" pitchFamily="34" charset="0"/>
              </a:rPr>
              <a:t>without</a:t>
            </a:r>
            <a:r>
              <a:rPr lang="sr-Latn-RS" sz="1800" dirty="0">
                <a:effectLst/>
                <a:latin typeface="Calibri" panose="020F0502020204030204" pitchFamily="34" charset="0"/>
              </a:rPr>
              <a:t> </a:t>
            </a:r>
            <a:r>
              <a:rPr lang="sr-Latn-RS" sz="1800" dirty="0" err="1">
                <a:effectLst/>
                <a:latin typeface="Calibri" panose="020F0502020204030204" pitchFamily="34" charset="0"/>
              </a:rPr>
              <a:t>worrying</a:t>
            </a:r>
            <a:r>
              <a:rPr lang="sr-Latn-RS" sz="1800" dirty="0">
                <a:effectLst/>
                <a:latin typeface="Calibri" panose="020F0502020204030204" pitchFamily="34" charset="0"/>
              </a:rPr>
              <a:t> </a:t>
            </a:r>
            <a:r>
              <a:rPr lang="sr-Latn-RS" sz="1800" dirty="0" err="1">
                <a:effectLst/>
                <a:latin typeface="Calibri" panose="020F0502020204030204" pitchFamily="34" charset="0"/>
              </a:rPr>
              <a:t>about</a:t>
            </a:r>
            <a:r>
              <a:rPr lang="sr-Latn-RS" sz="1800" dirty="0">
                <a:effectLst/>
                <a:latin typeface="Calibri" panose="020F0502020204030204" pitchFamily="34" charset="0"/>
              </a:rPr>
              <a:t> </a:t>
            </a:r>
            <a:r>
              <a:rPr lang="sr-Latn-RS" sz="1800" dirty="0" err="1">
                <a:effectLst/>
                <a:latin typeface="Calibri" panose="020F0502020204030204" pitchFamily="34" charset="0"/>
              </a:rPr>
              <a:t>underlying</a:t>
            </a:r>
            <a:r>
              <a:rPr lang="sr-Latn-RS" sz="1800" dirty="0">
                <a:effectLst/>
                <a:latin typeface="Calibri" panose="020F0502020204030204" pitchFamily="34" charset="0"/>
              </a:rPr>
              <a:t> </a:t>
            </a:r>
            <a:r>
              <a:rPr lang="sr-Latn-RS" sz="1800" dirty="0" err="1">
                <a:effectLst/>
                <a:latin typeface="Calibri" panose="020F0502020204030204" pitchFamily="34" charset="0"/>
              </a:rPr>
              <a:t>infrastructure</a:t>
            </a:r>
            <a:r>
              <a:rPr lang="sr-Latn-RS" sz="1800" dirty="0">
                <a:effectLst/>
                <a:latin typeface="Calibri" panose="020F0502020204030204" pitchFamily="34" charset="0"/>
              </a:rPr>
              <a:t>.</a:t>
            </a:r>
          </a:p>
          <a:p>
            <a:pPr marL="0" marR="0">
              <a:spcBef>
                <a:spcPts val="0"/>
              </a:spcBef>
              <a:spcAft>
                <a:spcPts val="0"/>
              </a:spcAft>
            </a:pPr>
            <a:r>
              <a:rPr lang="en-US" sz="1800" dirty="0">
                <a:effectLst/>
                <a:latin typeface="Calibri" panose="020F0502020204030204" pitchFamily="34" charset="0"/>
              </a:rPr>
              <a:t> </a:t>
            </a:r>
          </a:p>
          <a:p>
            <a:r>
              <a:rPr lang="sr-Latn-RS" sz="1800" i="1" dirty="0">
                <a:solidFill>
                  <a:srgbClr val="595959"/>
                </a:solidFill>
                <a:effectLst/>
                <a:latin typeface="Calibri" panose="020F0502020204030204" pitchFamily="34" charset="0"/>
              </a:rPr>
              <a:t>From &lt;</a:t>
            </a:r>
            <a:r>
              <a:rPr lang="sr-Latn-RS" sz="1800" i="1" dirty="0">
                <a:solidFill>
                  <a:srgbClr val="595959"/>
                </a:solidFill>
                <a:effectLst/>
                <a:latin typeface="Calibri" panose="020F0502020204030204" pitchFamily="34" charset="0"/>
                <a:hlinkClick r:id="rId3"/>
              </a:rPr>
              <a:t>https://docs.cloudfoundry.org/concepts/overview.html</a:t>
            </a:r>
            <a:r>
              <a:rPr lang="sr-Latn-RS" sz="1800" i="1" dirty="0">
                <a:solidFill>
                  <a:srgbClr val="595959"/>
                </a:solidFill>
                <a:effectLst/>
                <a:latin typeface="Calibri" panose="020F0502020204030204" pitchFamily="34" charset="0"/>
              </a:rPr>
              <a:t>&gt; </a:t>
            </a:r>
            <a:endParaRPr lang="en-GB" sz="1800" dirty="0">
              <a:effectLst/>
              <a:latin typeface="Calibri" panose="020F0502020204030204" pitchFamily="34" charset="0"/>
            </a:endParaRPr>
          </a:p>
          <a:p>
            <a:endParaRPr lang="en-GB" dirty="0"/>
          </a:p>
          <a:p>
            <a:pPr marL="342900" rtl="0" fontAlgn="ctr">
              <a:spcBef>
                <a:spcPts val="0"/>
              </a:spcBef>
              <a:spcAft>
                <a:spcPts val="0"/>
              </a:spcAft>
              <a:buFont typeface="Arial" panose="020B0604020202020204" pitchFamily="34" charset="0"/>
              <a:buChar char="•"/>
            </a:pPr>
            <a:r>
              <a:rPr lang="en-US" sz="1800" b="1" dirty="0">
                <a:solidFill>
                  <a:srgbClr val="333333"/>
                </a:solidFill>
                <a:effectLst/>
                <a:latin typeface="Calibri" panose="020F0502020204030204" pitchFamily="34" charset="0"/>
              </a:rPr>
              <a:t> </a:t>
            </a:r>
            <a:r>
              <a:rPr lang="sr-Latn-RS" sz="1800" b="1" dirty="0" err="1">
                <a:solidFill>
                  <a:srgbClr val="333333"/>
                </a:solidFill>
                <a:effectLst/>
                <a:latin typeface="Calibri" panose="020F0502020204030204" pitchFamily="34" charset="0"/>
              </a:rPr>
              <a:t>Infrastructure</a:t>
            </a:r>
            <a:r>
              <a:rPr lang="sr-Latn-RS" sz="1800" b="1" dirty="0">
                <a:solidFill>
                  <a:srgbClr val="333333"/>
                </a:solidFill>
                <a:effectLst/>
                <a:latin typeface="Calibri" panose="020F0502020204030204" pitchFamily="34" charset="0"/>
              </a:rPr>
              <a:t>-as-a-</a:t>
            </a:r>
            <a:r>
              <a:rPr lang="sr-Latn-RS" sz="1800" b="1" dirty="0" err="1">
                <a:solidFill>
                  <a:srgbClr val="333333"/>
                </a:solidFill>
                <a:effectLst/>
                <a:latin typeface="Calibri" panose="020F0502020204030204" pitchFamily="34" charset="0"/>
              </a:rPr>
              <a:t>Service</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IaaS</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which</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provides</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only</a:t>
            </a:r>
            <a:r>
              <a:rPr lang="sr-Latn-RS" sz="1800" dirty="0">
                <a:solidFill>
                  <a:srgbClr val="333333"/>
                </a:solidFill>
                <a:effectLst/>
                <a:latin typeface="Calibri" panose="020F0502020204030204" pitchFamily="34" charset="0"/>
              </a:rPr>
              <a:t> a base </a:t>
            </a:r>
            <a:r>
              <a:rPr lang="sr-Latn-RS" sz="1800" dirty="0" err="1">
                <a:solidFill>
                  <a:srgbClr val="333333"/>
                </a:solidFill>
                <a:effectLst/>
                <a:latin typeface="Calibri" panose="020F0502020204030204" pitchFamily="34" charset="0"/>
              </a:rPr>
              <a:t>infrastructure</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leaving</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the</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end</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user</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responsible</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for</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the</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platform</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and</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environment</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configurations</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necessary</a:t>
            </a:r>
            <a:r>
              <a:rPr lang="sr-Latn-RS" sz="1800" dirty="0">
                <a:solidFill>
                  <a:srgbClr val="333333"/>
                </a:solidFill>
                <a:effectLst/>
                <a:latin typeface="Calibri" panose="020F0502020204030204" pitchFamily="34" charset="0"/>
              </a:rPr>
              <a:t> to </a:t>
            </a:r>
            <a:r>
              <a:rPr lang="sr-Latn-RS" sz="1800" dirty="0" err="1">
                <a:solidFill>
                  <a:srgbClr val="333333"/>
                </a:solidFill>
                <a:effectLst/>
                <a:latin typeface="Calibri" panose="020F0502020204030204" pitchFamily="34" charset="0"/>
              </a:rPr>
              <a:t>deploy</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applications</a:t>
            </a:r>
            <a:r>
              <a:rPr lang="sr-Latn-RS" sz="1800" dirty="0">
                <a:solidFill>
                  <a:srgbClr val="333333"/>
                </a:solidFill>
                <a:effectLst/>
                <a:latin typeface="Calibri" panose="020F0502020204030204" pitchFamily="34" charset="0"/>
              </a:rPr>
              <a:t>. </a:t>
            </a:r>
            <a:r>
              <a:rPr lang="sr-Latn-RS" sz="1800" dirty="0">
                <a:solidFill>
                  <a:srgbClr val="333333"/>
                </a:solidFill>
                <a:effectLst/>
                <a:latin typeface="Calibri" panose="020F0502020204030204" pitchFamily="34" charset="0"/>
                <a:hlinkClick r:id="rId4"/>
              </a:rPr>
              <a:t>Amazon Web </a:t>
            </a:r>
            <a:r>
              <a:rPr lang="sr-Latn-RS" sz="1800" dirty="0" err="1">
                <a:solidFill>
                  <a:srgbClr val="333333"/>
                </a:solidFill>
                <a:effectLst/>
                <a:latin typeface="Calibri" panose="020F0502020204030204" pitchFamily="34" charset="0"/>
                <a:hlinkClick r:id="rId4"/>
              </a:rPr>
              <a:t>Services</a:t>
            </a:r>
            <a:r>
              <a:rPr lang="sr-Latn-RS" sz="1800" dirty="0">
                <a:solidFill>
                  <a:srgbClr val="333333"/>
                </a:solidFill>
                <a:effectLst/>
                <a:latin typeface="-apple-system"/>
              </a:rPr>
              <a:t> </a:t>
            </a:r>
            <a:r>
              <a:rPr lang="sr-Latn-RS" sz="1800" dirty="0" err="1">
                <a:solidFill>
                  <a:srgbClr val="333333"/>
                </a:solidFill>
                <a:effectLst/>
                <a:latin typeface="-apple-system"/>
              </a:rPr>
              <a:t>and</a:t>
            </a:r>
            <a:r>
              <a:rPr lang="sr-Latn-RS" sz="1800" dirty="0">
                <a:solidFill>
                  <a:srgbClr val="333333"/>
                </a:solidFill>
                <a:effectLst/>
                <a:latin typeface="-apple-system"/>
              </a:rPr>
              <a:t> </a:t>
            </a:r>
            <a:r>
              <a:rPr lang="sr-Latn-RS" sz="1800" dirty="0">
                <a:solidFill>
                  <a:srgbClr val="333333"/>
                </a:solidFill>
                <a:effectLst/>
                <a:latin typeface="-apple-system"/>
                <a:hlinkClick r:id="rId5"/>
              </a:rPr>
              <a:t>Microsoft Azure </a:t>
            </a:r>
            <a:r>
              <a:rPr lang="sr-Latn-RS" sz="1800" dirty="0">
                <a:solidFill>
                  <a:srgbClr val="333333"/>
                </a:solidFill>
                <a:effectLst/>
                <a:latin typeface="-apple-system"/>
              </a:rPr>
              <a:t>are prime </a:t>
            </a:r>
            <a:r>
              <a:rPr lang="sr-Latn-RS" sz="1800" dirty="0" err="1">
                <a:solidFill>
                  <a:srgbClr val="333333"/>
                </a:solidFill>
                <a:effectLst/>
                <a:latin typeface="-apple-system"/>
              </a:rPr>
              <a:t>examples</a:t>
            </a:r>
            <a:r>
              <a:rPr lang="sr-Latn-RS" sz="1800" dirty="0">
                <a:solidFill>
                  <a:srgbClr val="333333"/>
                </a:solidFill>
                <a:effectLst/>
                <a:latin typeface="-apple-system"/>
              </a:rPr>
              <a:t> </a:t>
            </a:r>
            <a:r>
              <a:rPr lang="sr-Latn-RS" sz="1800" dirty="0" err="1">
                <a:solidFill>
                  <a:srgbClr val="333333"/>
                </a:solidFill>
                <a:effectLst/>
                <a:latin typeface="-apple-system"/>
              </a:rPr>
              <a:t>of</a:t>
            </a:r>
            <a:r>
              <a:rPr lang="sr-Latn-RS" sz="1800" dirty="0">
                <a:solidFill>
                  <a:srgbClr val="333333"/>
                </a:solidFill>
                <a:effectLst/>
                <a:latin typeface="-apple-system"/>
              </a:rPr>
              <a:t> </a:t>
            </a:r>
            <a:r>
              <a:rPr lang="sr-Latn-RS" sz="1800" dirty="0" err="1">
                <a:solidFill>
                  <a:srgbClr val="333333"/>
                </a:solidFill>
                <a:effectLst/>
                <a:latin typeface="-apple-system"/>
              </a:rPr>
              <a:t>IaaS</a:t>
            </a:r>
            <a:r>
              <a:rPr lang="sr-Latn-RS" sz="1800" dirty="0">
                <a:solidFill>
                  <a:srgbClr val="333333"/>
                </a:solidFill>
                <a:effectLst/>
                <a:latin typeface="-apple-system"/>
              </a:rPr>
              <a:t>.</a:t>
            </a:r>
            <a:endParaRPr lang="sr-Latn-RS" sz="1800" dirty="0">
              <a:solidFill>
                <a:srgbClr val="333333"/>
              </a:solidFill>
              <a:effectLst/>
              <a:latin typeface="Calibri" panose="020F0502020204030204" pitchFamily="34" charset="0"/>
            </a:endParaRPr>
          </a:p>
          <a:p>
            <a:pPr marL="342900" rtl="0" fontAlgn="ctr">
              <a:spcBef>
                <a:spcPts val="0"/>
              </a:spcBef>
              <a:spcAft>
                <a:spcPts val="0"/>
              </a:spcAft>
              <a:buFont typeface="Arial" panose="020B0604020202020204" pitchFamily="34" charset="0"/>
              <a:buChar char="•"/>
            </a:pPr>
            <a:r>
              <a:rPr lang="en-US" sz="1800" b="1" dirty="0">
                <a:solidFill>
                  <a:srgbClr val="333333"/>
                </a:solidFill>
                <a:effectLst/>
                <a:latin typeface="Calibri" panose="020F0502020204030204" pitchFamily="34" charset="0"/>
              </a:rPr>
              <a:t> </a:t>
            </a:r>
            <a:r>
              <a:rPr lang="sr-Latn-RS" sz="1800" b="1" dirty="0">
                <a:solidFill>
                  <a:srgbClr val="333333"/>
                </a:solidFill>
                <a:effectLst/>
                <a:latin typeface="Calibri" panose="020F0502020204030204" pitchFamily="34" charset="0"/>
              </a:rPr>
              <a:t>Software-as-a-</a:t>
            </a:r>
            <a:r>
              <a:rPr lang="sr-Latn-RS" sz="1800" b="1" dirty="0" err="1">
                <a:solidFill>
                  <a:srgbClr val="333333"/>
                </a:solidFill>
                <a:effectLst/>
                <a:latin typeface="Calibri" panose="020F0502020204030204" pitchFamily="34" charset="0"/>
              </a:rPr>
              <a:t>Service</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SaaS</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which</a:t>
            </a:r>
            <a:r>
              <a:rPr lang="sr-Latn-RS" sz="1800" dirty="0">
                <a:solidFill>
                  <a:srgbClr val="333333"/>
                </a:solidFill>
                <a:effectLst/>
                <a:latin typeface="Calibri" panose="020F0502020204030204" pitchFamily="34" charset="0"/>
              </a:rPr>
              <a:t> provide a </a:t>
            </a:r>
            <a:r>
              <a:rPr lang="sr-Latn-RS" sz="1800" dirty="0" err="1">
                <a:solidFill>
                  <a:srgbClr val="333333"/>
                </a:solidFill>
                <a:effectLst/>
                <a:latin typeface="Calibri" panose="020F0502020204030204" pitchFamily="34" charset="0"/>
              </a:rPr>
              <a:t>finished</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product</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for</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end</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users</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such</a:t>
            </a:r>
            <a:r>
              <a:rPr lang="sr-Latn-RS" sz="1800" dirty="0">
                <a:solidFill>
                  <a:srgbClr val="333333"/>
                </a:solidFill>
                <a:effectLst/>
                <a:latin typeface="Calibri" panose="020F0502020204030204" pitchFamily="34" charset="0"/>
              </a:rPr>
              <a:t> as </a:t>
            </a:r>
            <a:r>
              <a:rPr lang="sr-Latn-RS" sz="1800" dirty="0" err="1">
                <a:solidFill>
                  <a:srgbClr val="333333"/>
                </a:solidFill>
                <a:effectLst/>
                <a:latin typeface="Calibri" panose="020F0502020204030204" pitchFamily="34" charset="0"/>
              </a:rPr>
              <a:t>Gmail</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or</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Salesforce</a:t>
            </a:r>
            <a:r>
              <a:rPr lang="sr-Latn-RS" sz="1800" dirty="0">
                <a:solidFill>
                  <a:srgbClr val="333333"/>
                </a:solidFill>
                <a:effectLst/>
                <a:latin typeface="Calibri" panose="020F0502020204030204" pitchFamily="34" charset="0"/>
              </a:rPr>
              <a:t>.</a:t>
            </a:r>
          </a:p>
          <a:p>
            <a:pPr marL="342900" rtl="0" fontAlgn="ctr">
              <a:spcBef>
                <a:spcPts val="0"/>
              </a:spcBef>
              <a:spcAft>
                <a:spcPts val="0"/>
              </a:spcAft>
              <a:buFont typeface="Arial" panose="020B0604020202020204" pitchFamily="34" charset="0"/>
              <a:buChar char="•"/>
            </a:pPr>
            <a:r>
              <a:rPr lang="en-US" sz="1800" b="1" dirty="0">
                <a:solidFill>
                  <a:srgbClr val="333333"/>
                </a:solidFill>
                <a:effectLst/>
                <a:latin typeface="Calibri" panose="020F0502020204030204" pitchFamily="34" charset="0"/>
              </a:rPr>
              <a:t> </a:t>
            </a:r>
            <a:r>
              <a:rPr lang="sr-Latn-RS" sz="1800" b="1" dirty="0" err="1">
                <a:solidFill>
                  <a:srgbClr val="333333"/>
                </a:solidFill>
                <a:effectLst/>
                <a:latin typeface="Calibri" panose="020F0502020204030204" pitchFamily="34" charset="0"/>
              </a:rPr>
              <a:t>Platform</a:t>
            </a:r>
            <a:r>
              <a:rPr lang="sr-Latn-RS" sz="1800" b="1" dirty="0">
                <a:solidFill>
                  <a:srgbClr val="333333"/>
                </a:solidFill>
                <a:effectLst/>
                <a:latin typeface="Calibri" panose="020F0502020204030204" pitchFamily="34" charset="0"/>
              </a:rPr>
              <a:t>-as-a-</a:t>
            </a:r>
            <a:r>
              <a:rPr lang="sr-Latn-RS" sz="1800" b="1" dirty="0" err="1">
                <a:solidFill>
                  <a:srgbClr val="333333"/>
                </a:solidFill>
                <a:effectLst/>
                <a:latin typeface="Calibri" panose="020F0502020204030204" pitchFamily="34" charset="0"/>
              </a:rPr>
              <a:t>Service</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PaaS</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which</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helps</a:t>
            </a:r>
            <a:r>
              <a:rPr lang="sr-Latn-RS" sz="1800" dirty="0">
                <a:solidFill>
                  <a:srgbClr val="333333"/>
                </a:solidFill>
                <a:effectLst/>
                <a:latin typeface="Calibri" panose="020F0502020204030204" pitchFamily="34" charset="0"/>
              </a:rPr>
              <a:t> to </a:t>
            </a:r>
            <a:r>
              <a:rPr lang="sr-Latn-RS" sz="1800" dirty="0" err="1">
                <a:solidFill>
                  <a:srgbClr val="333333"/>
                </a:solidFill>
                <a:effectLst/>
                <a:latin typeface="Calibri" panose="020F0502020204030204" pitchFamily="34" charset="0"/>
              </a:rPr>
              <a:t>reduce</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application</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development</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overhead</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i.e</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environment</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configuration</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by</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providing</a:t>
            </a:r>
            <a:r>
              <a:rPr lang="sr-Latn-RS" sz="1800" dirty="0">
                <a:solidFill>
                  <a:srgbClr val="333333"/>
                </a:solidFill>
                <a:effectLst/>
                <a:latin typeface="Calibri" panose="020F0502020204030204" pitchFamily="34" charset="0"/>
              </a:rPr>
              <a:t> a </a:t>
            </a:r>
            <a:r>
              <a:rPr lang="sr-Latn-RS" sz="1800" dirty="0" err="1">
                <a:solidFill>
                  <a:srgbClr val="333333"/>
                </a:solidFill>
                <a:effectLst/>
                <a:latin typeface="Calibri" panose="020F0502020204030204" pitchFamily="34" charset="0"/>
              </a:rPr>
              <a:t>ready</a:t>
            </a:r>
            <a:r>
              <a:rPr lang="sr-Latn-RS" sz="1800" dirty="0">
                <a:solidFill>
                  <a:srgbClr val="333333"/>
                </a:solidFill>
                <a:effectLst/>
                <a:latin typeface="Calibri" panose="020F0502020204030204" pitchFamily="34" charset="0"/>
              </a:rPr>
              <a:t>-to-</a:t>
            </a:r>
            <a:r>
              <a:rPr lang="sr-Latn-RS" sz="1800" dirty="0" err="1">
                <a:solidFill>
                  <a:srgbClr val="333333"/>
                </a:solidFill>
                <a:effectLst/>
                <a:latin typeface="Calibri" panose="020F0502020204030204" pitchFamily="34" charset="0"/>
              </a:rPr>
              <a:t>use</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platform</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hlinkClick r:id="rId6"/>
              </a:rPr>
              <a:t>PaaS</a:t>
            </a:r>
            <a:r>
              <a:rPr lang="sr-Latn-RS" sz="1800" dirty="0">
                <a:solidFill>
                  <a:srgbClr val="333333"/>
                </a:solidFill>
                <a:effectLst/>
                <a:latin typeface="Calibri" panose="020F0502020204030204" pitchFamily="34" charset="0"/>
                <a:hlinkClick r:id="rId6"/>
              </a:rPr>
              <a:t> </a:t>
            </a:r>
            <a:r>
              <a:rPr lang="sr-Latn-RS" sz="1800" dirty="0" err="1">
                <a:solidFill>
                  <a:srgbClr val="333333"/>
                </a:solidFill>
                <a:effectLst/>
                <a:latin typeface="Calibri" panose="020F0502020204030204" pitchFamily="34" charset="0"/>
                <a:hlinkClick r:id="rId6"/>
              </a:rPr>
              <a:t>services</a:t>
            </a:r>
            <a:r>
              <a:rPr lang="sr-Latn-RS" sz="1800" dirty="0">
                <a:solidFill>
                  <a:srgbClr val="333333"/>
                </a:solidFill>
                <a:effectLst/>
                <a:latin typeface="-apple-system"/>
              </a:rPr>
              <a:t> </a:t>
            </a:r>
            <a:r>
              <a:rPr lang="sr-Latn-RS" sz="1800" dirty="0" err="1">
                <a:solidFill>
                  <a:srgbClr val="333333"/>
                </a:solidFill>
                <a:effectLst/>
                <a:latin typeface="-apple-system"/>
              </a:rPr>
              <a:t>can</a:t>
            </a:r>
            <a:r>
              <a:rPr lang="sr-Latn-RS" sz="1800" dirty="0">
                <a:solidFill>
                  <a:srgbClr val="333333"/>
                </a:solidFill>
                <a:effectLst/>
                <a:latin typeface="-apple-system"/>
              </a:rPr>
              <a:t> be </a:t>
            </a:r>
            <a:r>
              <a:rPr lang="sr-Latn-RS" sz="1800" dirty="0" err="1">
                <a:solidFill>
                  <a:srgbClr val="333333"/>
                </a:solidFill>
                <a:effectLst/>
                <a:latin typeface="-apple-system"/>
              </a:rPr>
              <a:t>hosted</a:t>
            </a:r>
            <a:r>
              <a:rPr lang="sr-Latn-RS" sz="1800" dirty="0">
                <a:solidFill>
                  <a:srgbClr val="333333"/>
                </a:solidFill>
                <a:effectLst/>
                <a:latin typeface="-apple-system"/>
              </a:rPr>
              <a:t> on top </a:t>
            </a:r>
            <a:r>
              <a:rPr lang="sr-Latn-RS" sz="1800" dirty="0" err="1">
                <a:solidFill>
                  <a:srgbClr val="333333"/>
                </a:solidFill>
                <a:effectLst/>
                <a:latin typeface="-apple-system"/>
              </a:rPr>
              <a:t>of</a:t>
            </a:r>
            <a:r>
              <a:rPr lang="sr-Latn-RS" sz="1800" dirty="0">
                <a:solidFill>
                  <a:srgbClr val="333333"/>
                </a:solidFill>
                <a:effectLst/>
                <a:latin typeface="-apple-system"/>
              </a:rPr>
              <a:t> </a:t>
            </a:r>
            <a:r>
              <a:rPr lang="sr-Latn-RS" sz="1800" dirty="0" err="1">
                <a:solidFill>
                  <a:srgbClr val="333333"/>
                </a:solidFill>
                <a:effectLst/>
                <a:latin typeface="-apple-system"/>
              </a:rPr>
              <a:t>infrastructure</a:t>
            </a:r>
            <a:r>
              <a:rPr lang="sr-Latn-RS" sz="1800" dirty="0">
                <a:solidFill>
                  <a:srgbClr val="333333"/>
                </a:solidFill>
                <a:effectLst/>
                <a:latin typeface="-apple-system"/>
              </a:rPr>
              <a:t> </a:t>
            </a:r>
            <a:r>
              <a:rPr lang="sr-Latn-RS" sz="1800" dirty="0" err="1">
                <a:solidFill>
                  <a:srgbClr val="333333"/>
                </a:solidFill>
                <a:effectLst/>
                <a:latin typeface="-apple-system"/>
              </a:rPr>
              <a:t>provided</a:t>
            </a:r>
            <a:r>
              <a:rPr lang="sr-Latn-RS" sz="1800" dirty="0">
                <a:solidFill>
                  <a:srgbClr val="333333"/>
                </a:solidFill>
                <a:effectLst/>
                <a:latin typeface="-apple-system"/>
              </a:rPr>
              <a:t> </a:t>
            </a:r>
            <a:r>
              <a:rPr lang="sr-Latn-RS" sz="1800" dirty="0" err="1">
                <a:solidFill>
                  <a:srgbClr val="333333"/>
                </a:solidFill>
                <a:effectLst/>
                <a:latin typeface="-apple-system"/>
              </a:rPr>
              <a:t>by</a:t>
            </a:r>
            <a:r>
              <a:rPr lang="sr-Latn-RS" sz="1800" dirty="0">
                <a:solidFill>
                  <a:srgbClr val="333333"/>
                </a:solidFill>
                <a:effectLst/>
                <a:latin typeface="-apple-system"/>
              </a:rPr>
              <a:t> </a:t>
            </a:r>
            <a:r>
              <a:rPr lang="sr-Latn-RS" sz="1800" dirty="0" err="1">
                <a:solidFill>
                  <a:srgbClr val="333333"/>
                </a:solidFill>
                <a:effectLst/>
                <a:latin typeface="-apple-system"/>
              </a:rPr>
              <a:t>an</a:t>
            </a:r>
            <a:r>
              <a:rPr lang="sr-Latn-RS" sz="1800" dirty="0">
                <a:solidFill>
                  <a:srgbClr val="333333"/>
                </a:solidFill>
                <a:effectLst/>
                <a:latin typeface="-apple-system"/>
              </a:rPr>
              <a:t> </a:t>
            </a:r>
            <a:r>
              <a:rPr lang="sr-Latn-RS" sz="1800" dirty="0" err="1">
                <a:solidFill>
                  <a:srgbClr val="333333"/>
                </a:solidFill>
                <a:effectLst/>
                <a:latin typeface="-apple-system"/>
              </a:rPr>
              <a:t>IaaS</a:t>
            </a:r>
            <a:r>
              <a:rPr lang="sr-Latn-RS" sz="1800" dirty="0">
                <a:solidFill>
                  <a:srgbClr val="333333"/>
                </a:solidFill>
                <a:effectLst/>
                <a:latin typeface="-apple-system"/>
              </a:rPr>
              <a:t>.</a:t>
            </a:r>
            <a:endParaRPr lang="sr-Latn-RS" sz="1800" dirty="0">
              <a:solidFill>
                <a:srgbClr val="333333"/>
              </a:solidFill>
              <a:effectLst/>
              <a:latin typeface="Calibri" panose="020F0502020204030204" pitchFamily="34" charset="0"/>
            </a:endParaRPr>
          </a:p>
          <a:p>
            <a:pPr marL="342900" marR="0">
              <a:spcBef>
                <a:spcPts val="0"/>
              </a:spcBef>
              <a:spcAft>
                <a:spcPts val="0"/>
              </a:spcAft>
            </a:pPr>
            <a:r>
              <a:rPr lang="en-US" sz="1800" dirty="0">
                <a:effectLst/>
                <a:latin typeface="Calibri" panose="020F0502020204030204" pitchFamily="34" charset="0"/>
              </a:rPr>
              <a:t> </a:t>
            </a:r>
          </a:p>
          <a:p>
            <a:r>
              <a:rPr lang="sr-Latn-RS" sz="1800" i="1" dirty="0">
                <a:solidFill>
                  <a:srgbClr val="595959"/>
                </a:solidFill>
                <a:effectLst/>
                <a:latin typeface="Calibri" panose="020F0502020204030204" pitchFamily="34" charset="0"/>
              </a:rPr>
              <a:t>From &lt;</a:t>
            </a:r>
            <a:r>
              <a:rPr lang="sr-Latn-RS" sz="1800" i="1" dirty="0">
                <a:solidFill>
                  <a:srgbClr val="595959"/>
                </a:solidFill>
                <a:effectLst/>
                <a:latin typeface="Calibri" panose="020F0502020204030204" pitchFamily="34" charset="0"/>
                <a:hlinkClick r:id="rId7"/>
              </a:rPr>
              <a:t>https://cloudacademy.com/blog/cloud-foundry-benefits/</a:t>
            </a:r>
            <a:r>
              <a:rPr lang="sr-Latn-RS" sz="1800" i="1" dirty="0">
                <a:solidFill>
                  <a:srgbClr val="595959"/>
                </a:solidFill>
                <a:effectLst/>
                <a:latin typeface="Calibri" panose="020F0502020204030204" pitchFamily="34" charset="0"/>
              </a:rPr>
              <a:t>&gt; </a:t>
            </a:r>
            <a:endParaRPr lang="en-GB" sz="1800" dirty="0">
              <a:effectLst/>
              <a:latin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14</a:t>
            </a:fld>
            <a:endParaRPr lang="en-GB"/>
          </a:p>
        </p:txBody>
      </p:sp>
    </p:spTree>
    <p:extLst>
      <p:ext uri="{BB962C8B-B14F-4D97-AF65-F5344CB8AC3E}">
        <p14:creationId xmlns:p14="http://schemas.microsoft.com/office/powerpoint/2010/main" val="3724775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4E4242"/>
                </a:solidFill>
                <a:effectLst/>
                <a:latin typeface="museo-sans"/>
              </a:rPr>
              <a:t>Continuous integration (CI) and continuous delivery (CD)</a:t>
            </a:r>
            <a:endParaRPr lang="sr-Latn-RS" b="1" i="0" dirty="0">
              <a:solidFill>
                <a:srgbClr val="232F3E"/>
              </a:solidFill>
              <a:effectLst/>
              <a:latin typeface="AmazonEmberLight"/>
            </a:endParaRPr>
          </a:p>
          <a:p>
            <a:endParaRPr lang="sr-Latn-RS" b="1" i="0" dirty="0">
              <a:solidFill>
                <a:srgbClr val="232F3E"/>
              </a:solidFill>
              <a:effectLst/>
              <a:latin typeface="AmazonEmberLight"/>
            </a:endParaRPr>
          </a:p>
          <a:p>
            <a:pPr lvl="1"/>
            <a:r>
              <a:rPr lang="en-GB" b="1" i="0" dirty="0">
                <a:solidFill>
                  <a:srgbClr val="5F6368"/>
                </a:solidFill>
                <a:effectLst/>
                <a:latin typeface="arial" panose="020B0604020202020204" pitchFamily="34" charset="0"/>
              </a:rPr>
              <a:t>Amazon Virtual Private Cloud</a:t>
            </a:r>
            <a:r>
              <a:rPr lang="en-GB" b="0" i="0" dirty="0">
                <a:solidFill>
                  <a:srgbClr val="4D5156"/>
                </a:solidFill>
                <a:effectLst/>
                <a:latin typeface="arial" panose="020B0604020202020204" pitchFamily="34" charset="0"/>
              </a:rPr>
              <a:t> (</a:t>
            </a:r>
            <a:r>
              <a:rPr lang="en-GB" b="1" i="0" dirty="0">
                <a:solidFill>
                  <a:srgbClr val="5F6368"/>
                </a:solidFill>
                <a:effectLst/>
                <a:latin typeface="arial" panose="020B0604020202020204" pitchFamily="34" charset="0"/>
              </a:rPr>
              <a:t>Amazon VPC</a:t>
            </a:r>
            <a:r>
              <a:rPr lang="en-GB" b="0" i="0" dirty="0">
                <a:solidFill>
                  <a:srgbClr val="4D5156"/>
                </a:solidFill>
                <a:effectLst/>
                <a:latin typeface="arial" panose="020B0604020202020204" pitchFamily="34" charset="0"/>
              </a:rPr>
              <a:t>) is a service that lets you launch </a:t>
            </a:r>
            <a:r>
              <a:rPr lang="en-GB" b="1" i="0" dirty="0">
                <a:solidFill>
                  <a:srgbClr val="5F6368"/>
                </a:solidFill>
                <a:effectLst/>
                <a:latin typeface="arial" panose="020B0604020202020204" pitchFamily="34" charset="0"/>
              </a:rPr>
              <a:t>AWS</a:t>
            </a:r>
            <a:r>
              <a:rPr lang="en-GB" b="0" i="0" dirty="0">
                <a:solidFill>
                  <a:srgbClr val="4D5156"/>
                </a:solidFill>
                <a:effectLst/>
                <a:latin typeface="arial" panose="020B0604020202020204" pitchFamily="34" charset="0"/>
              </a:rPr>
              <a:t> resources in a logically isolated virtual network that you define.</a:t>
            </a:r>
            <a:endParaRPr lang="sr-Latn-RS" b="1" i="0" dirty="0">
              <a:solidFill>
                <a:srgbClr val="232F3E"/>
              </a:solidFill>
              <a:effectLst/>
              <a:latin typeface="AmazonEmberLight"/>
            </a:endParaRPr>
          </a:p>
          <a:p>
            <a:pPr lvl="1"/>
            <a:endParaRPr lang="sr-Latn-RS" b="1" i="0" dirty="0">
              <a:solidFill>
                <a:srgbClr val="232F3E"/>
              </a:solidFill>
              <a:effectLst/>
              <a:latin typeface="AmazonEmberLight"/>
            </a:endParaRPr>
          </a:p>
          <a:p>
            <a:pPr lvl="1"/>
            <a:r>
              <a:rPr lang="en-GB" b="1" i="0" dirty="0">
                <a:solidFill>
                  <a:srgbClr val="5F6368"/>
                </a:solidFill>
                <a:effectLst/>
                <a:latin typeface="arial" panose="020B0604020202020204" pitchFamily="34" charset="0"/>
              </a:rPr>
              <a:t>Amazon CloudWatch</a:t>
            </a:r>
            <a:r>
              <a:rPr lang="en-GB" b="0" i="0" dirty="0">
                <a:solidFill>
                  <a:srgbClr val="4D5156"/>
                </a:solidFill>
                <a:effectLst/>
                <a:latin typeface="arial" panose="020B0604020202020204" pitchFamily="34" charset="0"/>
              </a:rPr>
              <a:t> enables you to collect, access, and correlate this data on a single platform from across all your AWS resources, applications, and services ..</a:t>
            </a:r>
            <a:endParaRPr lang="sr-Latn-RS" b="0" i="0" dirty="0">
              <a:solidFill>
                <a:srgbClr val="4D5156"/>
              </a:solidFill>
              <a:effectLst/>
              <a:latin typeface="arial" panose="020B0604020202020204" pitchFamily="34" charset="0"/>
            </a:endParaRPr>
          </a:p>
          <a:p>
            <a:pPr lvl="1"/>
            <a:endParaRPr lang="sr-Latn-RS" b="0" i="0" dirty="0">
              <a:solidFill>
                <a:srgbClr val="4D5156"/>
              </a:solidFill>
              <a:effectLst/>
              <a:latin typeface="arial" panose="020B0604020202020204" pitchFamily="34" charset="0"/>
            </a:endParaRPr>
          </a:p>
          <a:p>
            <a:pPr lvl="1"/>
            <a:r>
              <a:rPr lang="en-GB" b="1" i="0" dirty="0">
                <a:solidFill>
                  <a:srgbClr val="5F6368"/>
                </a:solidFill>
                <a:effectLst/>
                <a:latin typeface="arial" panose="020B0604020202020204" pitchFamily="34" charset="0"/>
              </a:rPr>
              <a:t>AWS CloudTrail</a:t>
            </a:r>
            <a:r>
              <a:rPr lang="en-GB" b="0" i="0" dirty="0">
                <a:solidFill>
                  <a:srgbClr val="4D5156"/>
                </a:solidFill>
                <a:effectLst/>
                <a:latin typeface="arial" panose="020B0604020202020204" pitchFamily="34" charset="0"/>
              </a:rPr>
              <a:t> is a service that enables governance, compliance, operational auditing, and risk auditing of your AWS account. With CloudTrail, you can log, ...</a:t>
            </a:r>
            <a:endParaRPr lang="sr-Latn-RS" b="0" i="0" dirty="0">
              <a:solidFill>
                <a:srgbClr val="4D5156"/>
              </a:solidFill>
              <a:effectLst/>
              <a:latin typeface="arial" panose="020B0604020202020204" pitchFamily="34" charset="0"/>
            </a:endParaRPr>
          </a:p>
          <a:p>
            <a:pPr lvl="1"/>
            <a:endParaRPr lang="sr-Latn-RS" b="0" i="0" dirty="0">
              <a:solidFill>
                <a:srgbClr val="4D5156"/>
              </a:solidFill>
              <a:effectLst/>
              <a:latin typeface="arial" panose="020B0604020202020204" pitchFamily="34" charset="0"/>
            </a:endParaRPr>
          </a:p>
          <a:p>
            <a:pPr lvl="1"/>
            <a:r>
              <a:rPr lang="en-GB" b="1" i="0" dirty="0">
                <a:solidFill>
                  <a:srgbClr val="5F6368"/>
                </a:solidFill>
                <a:effectLst/>
                <a:latin typeface="arial" panose="020B0604020202020204" pitchFamily="34" charset="0"/>
              </a:rPr>
              <a:t>AWS</a:t>
            </a:r>
            <a:r>
              <a:rPr lang="en-GB" b="0" i="0" dirty="0">
                <a:solidFill>
                  <a:srgbClr val="4D5156"/>
                </a:solidFill>
                <a:effectLst/>
                <a:latin typeface="arial" panose="020B0604020202020204" pitchFamily="34" charset="0"/>
              </a:rPr>
              <a:t> Identity and Access Management (</a:t>
            </a:r>
            <a:r>
              <a:rPr lang="en-GB" b="1" i="0" dirty="0">
                <a:solidFill>
                  <a:srgbClr val="5F6368"/>
                </a:solidFill>
                <a:effectLst/>
                <a:latin typeface="arial" panose="020B0604020202020204" pitchFamily="34" charset="0"/>
              </a:rPr>
              <a:t>IAM</a:t>
            </a:r>
            <a:r>
              <a:rPr lang="en-GB" b="0" i="0" dirty="0">
                <a:solidFill>
                  <a:srgbClr val="4D5156"/>
                </a:solidFill>
                <a:effectLst/>
                <a:latin typeface="arial" panose="020B0604020202020204" pitchFamily="34" charset="0"/>
              </a:rPr>
              <a:t>) enables you to manage access to </a:t>
            </a:r>
            <a:r>
              <a:rPr lang="en-GB" b="1" i="0" dirty="0">
                <a:solidFill>
                  <a:srgbClr val="5F6368"/>
                </a:solidFill>
                <a:effectLst/>
                <a:latin typeface="arial" panose="020B0604020202020204" pitchFamily="34" charset="0"/>
              </a:rPr>
              <a:t>AWS</a:t>
            </a:r>
            <a:r>
              <a:rPr lang="en-GB" b="0" i="0" dirty="0">
                <a:solidFill>
                  <a:srgbClr val="4D5156"/>
                </a:solidFill>
                <a:effectLst/>
                <a:latin typeface="arial" panose="020B0604020202020204" pitchFamily="34" charset="0"/>
              </a:rPr>
              <a:t> services and resources securely. Using </a:t>
            </a:r>
            <a:r>
              <a:rPr lang="en-GB" b="1" i="0" dirty="0">
                <a:solidFill>
                  <a:srgbClr val="5F6368"/>
                </a:solidFill>
                <a:effectLst/>
                <a:latin typeface="arial" panose="020B0604020202020204" pitchFamily="34" charset="0"/>
              </a:rPr>
              <a:t>IAM</a:t>
            </a:r>
            <a:r>
              <a:rPr lang="en-GB" b="0" i="0" dirty="0">
                <a:solidFill>
                  <a:srgbClr val="4D5156"/>
                </a:solidFill>
                <a:effectLst/>
                <a:latin typeface="arial" panose="020B0604020202020204" pitchFamily="34" charset="0"/>
              </a:rPr>
              <a:t>, you can create and manage ...</a:t>
            </a:r>
            <a:endParaRPr lang="sr-Latn-RS" b="1" i="0" dirty="0">
              <a:solidFill>
                <a:srgbClr val="232F3E"/>
              </a:solidFill>
              <a:effectLst/>
              <a:latin typeface="AmazonEmberLight"/>
            </a:endParaRPr>
          </a:p>
          <a:p>
            <a:pPr lvl="1"/>
            <a:endParaRPr lang="sr-Latn-RS" b="1" i="0" dirty="0">
              <a:solidFill>
                <a:srgbClr val="232F3E"/>
              </a:solidFill>
              <a:effectLst/>
              <a:latin typeface="AmazonEmberLight"/>
            </a:endParaRPr>
          </a:p>
          <a:p>
            <a:r>
              <a:rPr lang="sr-Latn-RS" b="1" i="0" dirty="0" err="1">
                <a:solidFill>
                  <a:srgbClr val="5F6368"/>
                </a:solidFill>
                <a:effectLst/>
                <a:latin typeface="arial" panose="020B0604020202020204" pitchFamily="34" charset="0"/>
              </a:rPr>
              <a:t>Content</a:t>
            </a:r>
            <a:r>
              <a:rPr lang="sr-Latn-RS" b="1" i="0" dirty="0">
                <a:solidFill>
                  <a:srgbClr val="5F6368"/>
                </a:solidFill>
                <a:effectLst/>
                <a:latin typeface="arial" panose="020B0604020202020204" pitchFamily="34" charset="0"/>
              </a:rPr>
              <a:t> </a:t>
            </a:r>
            <a:r>
              <a:rPr lang="sr-Latn-RS" b="1" i="0" dirty="0" err="1">
                <a:solidFill>
                  <a:srgbClr val="5F6368"/>
                </a:solidFill>
                <a:effectLst/>
                <a:latin typeface="arial" panose="020B0604020202020204" pitchFamily="34" charset="0"/>
              </a:rPr>
              <a:t>distribution</a:t>
            </a:r>
            <a:endParaRPr lang="sr-Latn-RS" b="1" i="0" dirty="0">
              <a:solidFill>
                <a:srgbClr val="5F6368"/>
              </a:solidFill>
              <a:effectLst/>
              <a:latin typeface="arial" panose="020B0604020202020204" pitchFamily="34" charset="0"/>
            </a:endParaRPr>
          </a:p>
          <a:p>
            <a:endParaRPr lang="sr-Latn-RS" b="1" i="0" dirty="0">
              <a:solidFill>
                <a:srgbClr val="5F6368"/>
              </a:solidFill>
              <a:effectLst/>
              <a:latin typeface="arial" panose="020B0604020202020204" pitchFamily="34" charset="0"/>
            </a:endParaRPr>
          </a:p>
          <a:p>
            <a:pPr lvl="1"/>
            <a:r>
              <a:rPr lang="en-GB" b="1" i="0" dirty="0">
                <a:solidFill>
                  <a:srgbClr val="5F6368"/>
                </a:solidFill>
                <a:effectLst/>
                <a:latin typeface="arial" panose="020B0604020202020204" pitchFamily="34" charset="0"/>
              </a:rPr>
              <a:t>Amazon CloudFront</a:t>
            </a:r>
            <a:r>
              <a:rPr lang="en-GB" b="0" i="0" dirty="0">
                <a:solidFill>
                  <a:srgbClr val="4D5156"/>
                </a:solidFill>
                <a:effectLst/>
                <a:latin typeface="arial" panose="020B0604020202020204" pitchFamily="34" charset="0"/>
              </a:rPr>
              <a:t> is a fast content delivery network (</a:t>
            </a:r>
            <a:r>
              <a:rPr lang="en-GB" b="1" i="0" dirty="0">
                <a:solidFill>
                  <a:srgbClr val="5F6368"/>
                </a:solidFill>
                <a:effectLst/>
                <a:latin typeface="arial" panose="020B0604020202020204" pitchFamily="34" charset="0"/>
              </a:rPr>
              <a:t>CDN</a:t>
            </a:r>
            <a:r>
              <a:rPr lang="en-GB" b="0" i="0" dirty="0">
                <a:solidFill>
                  <a:srgbClr val="4D5156"/>
                </a:solidFill>
                <a:effectLst/>
                <a:latin typeface="arial" panose="020B0604020202020204" pitchFamily="34" charset="0"/>
              </a:rPr>
              <a:t>) service that securely delivers data, videos, applications, and APIs to customers globally with low latency, high transfer speeds, all within a developer-friendly</a:t>
            </a:r>
            <a:r>
              <a:rPr lang="sr-Latn-RS" b="0" i="0" dirty="0">
                <a:solidFill>
                  <a:srgbClr val="4D5156"/>
                </a:solidFill>
                <a:effectLst/>
                <a:latin typeface="arial" panose="020B0604020202020204" pitchFamily="34" charset="0"/>
              </a:rPr>
              <a:t> e</a:t>
            </a:r>
            <a:r>
              <a:rPr lang="en-GB" b="0" i="0" dirty="0" err="1">
                <a:solidFill>
                  <a:srgbClr val="4D5156"/>
                </a:solidFill>
                <a:effectLst/>
                <a:latin typeface="arial" panose="020B0604020202020204" pitchFamily="34" charset="0"/>
              </a:rPr>
              <a:t>nvironment</a:t>
            </a:r>
            <a:r>
              <a:rPr lang="en-GB" b="0" i="0" dirty="0">
                <a:solidFill>
                  <a:srgbClr val="4D5156"/>
                </a:solidFill>
                <a:effectLst/>
                <a:latin typeface="arial" panose="020B0604020202020204" pitchFamily="34" charset="0"/>
              </a:rPr>
              <a:t>.</a:t>
            </a:r>
            <a:endParaRPr lang="sr-Latn-RS" b="0" i="0" dirty="0">
              <a:solidFill>
                <a:srgbClr val="4D5156"/>
              </a:solidFill>
              <a:effectLst/>
              <a:latin typeface="arial" panose="020B0604020202020204" pitchFamily="34" charset="0"/>
            </a:endParaRPr>
          </a:p>
          <a:p>
            <a:pPr lvl="1"/>
            <a:endParaRPr lang="sr-Latn-RS" b="1" i="0" dirty="0">
              <a:solidFill>
                <a:srgbClr val="232F3E"/>
              </a:solidFill>
              <a:effectLst/>
              <a:latin typeface="AmazonEmberLight"/>
            </a:endParaRPr>
          </a:p>
          <a:p>
            <a:r>
              <a:rPr lang="sr-Latn-RS" b="1" i="0" dirty="0" err="1">
                <a:solidFill>
                  <a:srgbClr val="232F3E"/>
                </a:solidFill>
                <a:effectLst/>
                <a:latin typeface="AmazonEmberLight"/>
              </a:rPr>
              <a:t>Application</a:t>
            </a:r>
            <a:r>
              <a:rPr lang="sr-Latn-RS" b="1" i="0" dirty="0">
                <a:solidFill>
                  <a:srgbClr val="232F3E"/>
                </a:solidFill>
                <a:effectLst/>
                <a:latin typeface="AmazonEmberLight"/>
              </a:rPr>
              <a:t> &amp; Amazon API </a:t>
            </a:r>
            <a:r>
              <a:rPr lang="sr-Latn-RS" b="1" i="0" dirty="0" err="1">
                <a:solidFill>
                  <a:srgbClr val="232F3E"/>
                </a:solidFill>
                <a:effectLst/>
                <a:latin typeface="AmazonEmberLight"/>
              </a:rPr>
              <a:t>Gateway</a:t>
            </a:r>
            <a:endParaRPr lang="sr-Latn-RS" b="1" i="0" dirty="0">
              <a:solidFill>
                <a:srgbClr val="232F3E"/>
              </a:solidFill>
              <a:effectLst/>
              <a:latin typeface="AmazonEmberLight"/>
            </a:endParaRPr>
          </a:p>
          <a:p>
            <a:endParaRPr lang="sr-Latn-RS" b="1" i="0" dirty="0">
              <a:solidFill>
                <a:srgbClr val="232F3E"/>
              </a:solidFill>
              <a:effectLst/>
              <a:latin typeface="AmazonEmberLight"/>
            </a:endParaRPr>
          </a:p>
          <a:p>
            <a:pPr lvl="1"/>
            <a:r>
              <a:rPr lang="en-GB" b="1" i="0" dirty="0">
                <a:solidFill>
                  <a:srgbClr val="232F3E"/>
                </a:solidFill>
                <a:effectLst/>
                <a:latin typeface="AmazonEmberLight"/>
              </a:rPr>
              <a:t>Amazon Route 53 </a:t>
            </a:r>
            <a:r>
              <a:rPr lang="en-GB" b="0" i="0" dirty="0">
                <a:solidFill>
                  <a:srgbClr val="232F3E"/>
                </a:solidFill>
                <a:effectLst/>
                <a:latin typeface="AmazonEmberLight"/>
              </a:rPr>
              <a:t>is a highly available and scalable cloud </a:t>
            </a:r>
            <a:r>
              <a:rPr lang="en-GB" b="0" i="0" u="none" strike="noStrike" dirty="0">
                <a:solidFill>
                  <a:srgbClr val="007EB9"/>
                </a:solidFill>
                <a:effectLst/>
                <a:latin typeface="AmazonEmberLight"/>
                <a:hlinkClick r:id="rId3"/>
              </a:rPr>
              <a:t>Domain Name System (DNS)</a:t>
            </a:r>
            <a:r>
              <a:rPr lang="en-GB" b="0" i="0" dirty="0">
                <a:solidFill>
                  <a:srgbClr val="232F3E"/>
                </a:solidFill>
                <a:effectLst/>
                <a:latin typeface="AmazonEmberLight"/>
              </a:rPr>
              <a:t> web service. It is designed to give developers and businesses an extremely reliable and cost effective way to route end users to Internet applications by translating names like www.example.com into the numeric IP addresses like 192.0.2.1 that computers use to connect to each other. Amazon Route 53 is fully compliant with IPv6 as well.</a:t>
            </a:r>
            <a:endParaRPr lang="sr-Latn-RS" b="0" i="0" dirty="0">
              <a:solidFill>
                <a:srgbClr val="232F3E"/>
              </a:solidFill>
              <a:effectLst/>
              <a:latin typeface="AmazonEmberLight"/>
            </a:endParaRPr>
          </a:p>
          <a:p>
            <a:pPr lvl="1"/>
            <a:endParaRPr lang="sr-Latn-RS" b="1" i="0" dirty="0">
              <a:solidFill>
                <a:srgbClr val="232F3E"/>
              </a:solidFill>
              <a:effectLst/>
              <a:latin typeface="AmazonEmberLight"/>
            </a:endParaRPr>
          </a:p>
          <a:p>
            <a:pPr lvl="1"/>
            <a:r>
              <a:rPr lang="en-GB" b="0" i="0" dirty="0">
                <a:solidFill>
                  <a:srgbClr val="4D5156"/>
                </a:solidFill>
                <a:effectLst/>
                <a:latin typeface="arial" panose="020B0604020202020204" pitchFamily="34" charset="0"/>
              </a:rPr>
              <a:t>Elastic </a:t>
            </a:r>
            <a:r>
              <a:rPr lang="en-GB" b="1" i="0" dirty="0">
                <a:solidFill>
                  <a:srgbClr val="5F6368"/>
                </a:solidFill>
                <a:effectLst/>
                <a:latin typeface="arial" panose="020B0604020202020204" pitchFamily="34" charset="0"/>
              </a:rPr>
              <a:t>Load Balancing</a:t>
            </a:r>
            <a:r>
              <a:rPr lang="en-GB" b="0" i="0" dirty="0">
                <a:solidFill>
                  <a:srgbClr val="4D5156"/>
                </a:solidFill>
                <a:effectLst/>
                <a:latin typeface="arial" panose="020B0604020202020204" pitchFamily="34" charset="0"/>
              </a:rPr>
              <a:t> automatically distributes incoming application traffic across multiple targets, such as </a:t>
            </a:r>
            <a:r>
              <a:rPr lang="en-GB" b="1" i="0" dirty="0">
                <a:solidFill>
                  <a:srgbClr val="5F6368"/>
                </a:solidFill>
                <a:effectLst/>
                <a:latin typeface="arial" panose="020B0604020202020204" pitchFamily="34" charset="0"/>
              </a:rPr>
              <a:t>Amazon</a:t>
            </a:r>
            <a:r>
              <a:rPr lang="en-GB" b="0" i="0" dirty="0">
                <a:solidFill>
                  <a:srgbClr val="4D5156"/>
                </a:solidFill>
                <a:effectLst/>
                <a:latin typeface="arial" panose="020B0604020202020204" pitchFamily="34" charset="0"/>
              </a:rPr>
              <a:t> EC2 instances, containers, IP addresses, ...</a:t>
            </a:r>
            <a:endParaRPr lang="sr-Latn-RS" b="1" i="0" dirty="0">
              <a:solidFill>
                <a:srgbClr val="232F3E"/>
              </a:solidFill>
              <a:effectLst/>
              <a:latin typeface="AmazonEmberLight"/>
            </a:endParaRPr>
          </a:p>
          <a:p>
            <a:endParaRPr lang="sr-Latn-RS" b="1" i="0" dirty="0">
              <a:solidFill>
                <a:srgbClr val="232F3E"/>
              </a:solidFill>
              <a:effectLst/>
              <a:latin typeface="AmazonEmberLight"/>
            </a:endParaRPr>
          </a:p>
          <a:p>
            <a:r>
              <a:rPr lang="sr-Latn-RS" b="1" i="0" dirty="0" err="1">
                <a:solidFill>
                  <a:srgbClr val="232F3E"/>
                </a:solidFill>
                <a:effectLst/>
                <a:latin typeface="AmazonEmberLight"/>
              </a:rPr>
              <a:t>MindSphere</a:t>
            </a:r>
            <a:r>
              <a:rPr lang="sr-Latn-RS" b="1" i="0" dirty="0">
                <a:solidFill>
                  <a:srgbClr val="232F3E"/>
                </a:solidFill>
                <a:effectLst/>
                <a:latin typeface="AmazonEmberLight"/>
              </a:rPr>
              <a:t> AWS </a:t>
            </a:r>
            <a:r>
              <a:rPr lang="sr-Latn-RS" b="1" i="0" dirty="0" err="1">
                <a:solidFill>
                  <a:srgbClr val="232F3E"/>
                </a:solidFill>
                <a:effectLst/>
                <a:latin typeface="AmazonEmberLight"/>
              </a:rPr>
              <a:t>interfaces</a:t>
            </a:r>
            <a:endParaRPr lang="sr-Latn-RS" b="1" i="0" dirty="0">
              <a:solidFill>
                <a:srgbClr val="232F3E"/>
              </a:solidFill>
              <a:effectLst/>
              <a:latin typeface="AmazonEmberLight"/>
            </a:endParaRPr>
          </a:p>
          <a:p>
            <a:endParaRPr lang="sr-Latn-RS" b="1" i="0" dirty="0">
              <a:solidFill>
                <a:srgbClr val="232F3E"/>
              </a:solidFill>
              <a:effectLst/>
              <a:latin typeface="AmazonEmberLight"/>
            </a:endParaRPr>
          </a:p>
          <a:p>
            <a:pPr lvl="1"/>
            <a:r>
              <a:rPr lang="en-GB" b="1" i="0" dirty="0">
                <a:solidFill>
                  <a:srgbClr val="5F6368"/>
                </a:solidFill>
                <a:effectLst/>
                <a:latin typeface="arial" panose="020B0604020202020204" pitchFamily="34" charset="0"/>
              </a:rPr>
              <a:t>Amazon Simple Email Service</a:t>
            </a:r>
            <a:r>
              <a:rPr lang="en-GB" b="0" i="0" dirty="0">
                <a:solidFill>
                  <a:srgbClr val="4D5156"/>
                </a:solidFill>
                <a:effectLst/>
                <a:latin typeface="arial" panose="020B0604020202020204" pitchFamily="34" charset="0"/>
              </a:rPr>
              <a:t> (SES) is a cost-effective, flexible, and scalable email service that enables developers to send mail from within any application.</a:t>
            </a:r>
            <a:endParaRPr lang="sr-Latn-RS" b="1" i="0" dirty="0">
              <a:solidFill>
                <a:srgbClr val="16191F"/>
              </a:solidFill>
              <a:effectLst/>
              <a:latin typeface="Amazon Ember"/>
            </a:endParaRPr>
          </a:p>
          <a:p>
            <a:pPr lvl="1"/>
            <a:endParaRPr lang="sr-Latn-RS" b="1" i="0" dirty="0">
              <a:solidFill>
                <a:srgbClr val="16191F"/>
              </a:solidFill>
              <a:effectLst/>
              <a:latin typeface="Amazon Ember"/>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5F6368"/>
                </a:solidFill>
                <a:effectLst/>
                <a:latin typeface="arial" panose="020B0604020202020204" pitchFamily="34" charset="0"/>
              </a:rPr>
              <a:t>Amazon Simple Queue Service</a:t>
            </a:r>
            <a:r>
              <a:rPr lang="en-GB" b="0" i="0" dirty="0">
                <a:solidFill>
                  <a:srgbClr val="4D5156"/>
                </a:solidFill>
                <a:effectLst/>
                <a:latin typeface="arial" panose="020B0604020202020204" pitchFamily="34" charset="0"/>
              </a:rPr>
              <a:t> (</a:t>
            </a:r>
            <a:r>
              <a:rPr lang="en-GB" b="1" i="0" dirty="0">
                <a:solidFill>
                  <a:srgbClr val="5F6368"/>
                </a:solidFill>
                <a:effectLst/>
                <a:latin typeface="arial" panose="020B0604020202020204" pitchFamily="34" charset="0"/>
              </a:rPr>
              <a:t>SQS</a:t>
            </a:r>
            <a:r>
              <a:rPr lang="en-GB" b="0" i="0" dirty="0">
                <a:solidFill>
                  <a:srgbClr val="4D5156"/>
                </a:solidFill>
                <a:effectLst/>
                <a:latin typeface="arial" panose="020B0604020202020204" pitchFamily="34" charset="0"/>
              </a:rPr>
              <a:t>) is a fully managed message queuing service that enables you to decouple and scale microservices, distributed systems, and serverless applications.</a:t>
            </a:r>
            <a:endParaRPr lang="sr-Latn-RS" b="0" i="0" dirty="0">
              <a:solidFill>
                <a:srgbClr val="4D5156"/>
              </a:solidFill>
              <a:effectLst/>
              <a:latin typeface="arial" panose="020B0604020202020204" pitchFamily="34" charset="0"/>
            </a:endParaRPr>
          </a:p>
          <a:p>
            <a:pPr lvl="1"/>
            <a:endParaRPr lang="sr-Latn-RS" b="1" i="0" dirty="0">
              <a:solidFill>
                <a:srgbClr val="16191F"/>
              </a:solidFill>
              <a:effectLst/>
              <a:latin typeface="Amazon Ember"/>
            </a:endParaRPr>
          </a:p>
          <a:p>
            <a:pPr lvl="1"/>
            <a:r>
              <a:rPr lang="en-GB" b="1" i="0" dirty="0">
                <a:solidFill>
                  <a:srgbClr val="5F6368"/>
                </a:solidFill>
                <a:effectLst/>
                <a:latin typeface="arial" panose="020B0604020202020204" pitchFamily="34" charset="0"/>
              </a:rPr>
              <a:t>AWS Step Functions</a:t>
            </a:r>
            <a:r>
              <a:rPr lang="en-GB" b="0" i="0" dirty="0">
                <a:solidFill>
                  <a:srgbClr val="4D5156"/>
                </a:solidFill>
                <a:effectLst/>
                <a:latin typeface="arial" panose="020B0604020202020204" pitchFamily="34" charset="0"/>
              </a:rPr>
              <a:t> is a serverless </a:t>
            </a:r>
            <a:r>
              <a:rPr lang="en-GB" b="1" i="0" dirty="0">
                <a:solidFill>
                  <a:srgbClr val="5F6368"/>
                </a:solidFill>
                <a:effectLst/>
                <a:latin typeface="arial" panose="020B0604020202020204" pitchFamily="34" charset="0"/>
              </a:rPr>
              <a:t>function</a:t>
            </a:r>
            <a:r>
              <a:rPr lang="en-GB" b="0" i="0" dirty="0">
                <a:solidFill>
                  <a:srgbClr val="4D5156"/>
                </a:solidFill>
                <a:effectLst/>
                <a:latin typeface="arial" panose="020B0604020202020204" pitchFamily="34" charset="0"/>
              </a:rPr>
              <a:t> orchestrator that makes it easy to sequence </a:t>
            </a:r>
            <a:r>
              <a:rPr lang="en-GB" b="1" i="0" dirty="0">
                <a:solidFill>
                  <a:srgbClr val="5F6368"/>
                </a:solidFill>
                <a:effectLst/>
                <a:latin typeface="arial" panose="020B0604020202020204" pitchFamily="34" charset="0"/>
              </a:rPr>
              <a:t>AWS</a:t>
            </a:r>
            <a:r>
              <a:rPr lang="en-GB" b="0" i="0" dirty="0">
                <a:solidFill>
                  <a:srgbClr val="4D5156"/>
                </a:solidFill>
                <a:effectLst/>
                <a:latin typeface="arial" panose="020B0604020202020204" pitchFamily="34" charset="0"/>
              </a:rPr>
              <a:t> Lambda </a:t>
            </a:r>
            <a:r>
              <a:rPr lang="en-GB" b="1" i="0" dirty="0">
                <a:solidFill>
                  <a:srgbClr val="5F6368"/>
                </a:solidFill>
                <a:effectLst/>
                <a:latin typeface="arial" panose="020B0604020202020204" pitchFamily="34" charset="0"/>
              </a:rPr>
              <a:t>functions</a:t>
            </a:r>
            <a:r>
              <a:rPr lang="en-GB" b="0" i="0" dirty="0">
                <a:solidFill>
                  <a:srgbClr val="4D5156"/>
                </a:solidFill>
                <a:effectLst/>
                <a:latin typeface="arial" panose="020B0604020202020204" pitchFamily="34" charset="0"/>
              </a:rPr>
              <a:t> and multiple </a:t>
            </a:r>
            <a:r>
              <a:rPr lang="en-GB" b="1" i="0" dirty="0">
                <a:solidFill>
                  <a:srgbClr val="5F6368"/>
                </a:solidFill>
                <a:effectLst/>
                <a:latin typeface="arial" panose="020B0604020202020204" pitchFamily="34" charset="0"/>
              </a:rPr>
              <a:t>AWS</a:t>
            </a:r>
            <a:r>
              <a:rPr lang="en-GB" b="0" i="0" dirty="0">
                <a:solidFill>
                  <a:srgbClr val="4D5156"/>
                </a:solidFill>
                <a:effectLst/>
                <a:latin typeface="arial" panose="020B0604020202020204" pitchFamily="34" charset="0"/>
              </a:rPr>
              <a:t> services into business-critical applications. Through its visual interface, you can create and run a series of checkpointed and event-driven workflows that maintain the application state.</a:t>
            </a:r>
            <a:endParaRPr lang="sr-Latn-RS" b="0" i="0" dirty="0">
              <a:solidFill>
                <a:srgbClr val="16191F"/>
              </a:solidFill>
              <a:effectLst/>
              <a:latin typeface="Amazon Ember"/>
            </a:endParaRPr>
          </a:p>
          <a:p>
            <a:pPr lvl="1"/>
            <a:endParaRPr lang="sr-Latn-RS" b="0" i="0" dirty="0">
              <a:solidFill>
                <a:srgbClr val="16191F"/>
              </a:solidFill>
              <a:effectLst/>
              <a:latin typeface="Amazon Ember"/>
            </a:endParaRPr>
          </a:p>
          <a:p>
            <a:pPr lvl="1"/>
            <a:r>
              <a:rPr lang="en-GB" b="1" i="0" dirty="0">
                <a:solidFill>
                  <a:srgbClr val="5F6368"/>
                </a:solidFill>
                <a:effectLst/>
                <a:latin typeface="arial" panose="020B0604020202020204" pitchFamily="34" charset="0"/>
              </a:rPr>
              <a:t>Amazon Kinesis</a:t>
            </a:r>
            <a:r>
              <a:rPr lang="en-GB" b="0" i="0" dirty="0">
                <a:solidFill>
                  <a:srgbClr val="4D5156"/>
                </a:solidFill>
                <a:effectLst/>
                <a:latin typeface="arial" panose="020B0604020202020204" pitchFamily="34" charset="0"/>
              </a:rPr>
              <a:t> enables you to ingest, buffer, and process streaming data in real-time, so you can derive insights in seconds or minutes instead of hours or days.</a:t>
            </a:r>
            <a:endParaRPr lang="sr-Latn-RS" b="0" i="0" dirty="0">
              <a:solidFill>
                <a:srgbClr val="16191F"/>
              </a:solidFill>
              <a:effectLst/>
              <a:latin typeface="Amazon Ember"/>
            </a:endParaRPr>
          </a:p>
          <a:p>
            <a:pPr lvl="1"/>
            <a:endParaRPr lang="sr-Latn-RS" b="0" i="0" dirty="0">
              <a:solidFill>
                <a:srgbClr val="16191F"/>
              </a:solidFill>
              <a:effectLst/>
              <a:latin typeface="Amazon Ember"/>
            </a:endParaRPr>
          </a:p>
          <a:p>
            <a:pPr lvl="1"/>
            <a:r>
              <a:rPr lang="en-GB" b="1" i="0" dirty="0">
                <a:solidFill>
                  <a:srgbClr val="232F3E"/>
                </a:solidFill>
                <a:effectLst/>
                <a:latin typeface="AmazonEmber"/>
              </a:rPr>
              <a:t>Amazon Elastic Container Service (Amazon ECS) </a:t>
            </a:r>
            <a:r>
              <a:rPr lang="en-GB" b="0" i="0" dirty="0">
                <a:solidFill>
                  <a:srgbClr val="232F3E"/>
                </a:solidFill>
                <a:effectLst/>
                <a:latin typeface="AmazonEmber"/>
              </a:rPr>
              <a:t>is a fully managed container orchestration service. Customers such as Duolingo, Samsung, GE, and </a:t>
            </a:r>
            <a:r>
              <a:rPr lang="en-GB" b="0" i="0" dirty="0" err="1">
                <a:solidFill>
                  <a:srgbClr val="232F3E"/>
                </a:solidFill>
                <a:effectLst/>
                <a:latin typeface="AmazonEmber"/>
              </a:rPr>
              <a:t>Cookpad</a:t>
            </a:r>
            <a:r>
              <a:rPr lang="en-GB" b="0" i="0" dirty="0">
                <a:solidFill>
                  <a:srgbClr val="232F3E"/>
                </a:solidFill>
                <a:effectLst/>
                <a:latin typeface="AmazonEmber"/>
              </a:rPr>
              <a:t> use ECS to run their most sensitive and mission critical applications because of its security, reliability, and scalability.</a:t>
            </a:r>
            <a:endParaRPr lang="sr-Latn-RS" b="0" i="0" dirty="0">
              <a:solidFill>
                <a:srgbClr val="232F3E"/>
              </a:solidFill>
              <a:effectLst/>
              <a:latin typeface="AmazonEmber"/>
            </a:endParaRPr>
          </a:p>
          <a:p>
            <a:pPr lvl="1"/>
            <a:endParaRPr lang="sr-Latn-RS" b="1" i="0" dirty="0">
              <a:solidFill>
                <a:srgbClr val="16191F"/>
              </a:solidFill>
              <a:effectLst/>
              <a:latin typeface="Amazon Ember"/>
            </a:endParaRPr>
          </a:p>
          <a:p>
            <a:pPr lvl="1"/>
            <a:r>
              <a:rPr lang="en-GB" b="1" i="0" dirty="0">
                <a:solidFill>
                  <a:srgbClr val="232F3E"/>
                </a:solidFill>
                <a:effectLst/>
                <a:latin typeface="AmazonEmberLight"/>
              </a:rPr>
              <a:t>AWS Elastic Beanstalk</a:t>
            </a:r>
            <a:r>
              <a:rPr lang="en-GB" b="0" i="0" dirty="0">
                <a:solidFill>
                  <a:srgbClr val="232F3E"/>
                </a:solidFill>
                <a:effectLst/>
                <a:latin typeface="AmazonEmberLight"/>
              </a:rPr>
              <a:t> is an easy-to-use service for deploying and scaling web applications and services developed with Java, .NET, PHP, Node.js, Python, Ruby, Go, and Docker on familiar servers such as Apache, Nginx, Passenger, and IIS.</a:t>
            </a:r>
            <a:endParaRPr lang="sr-Latn-RS" b="0" i="0" dirty="0">
              <a:solidFill>
                <a:srgbClr val="232F3E"/>
              </a:solidFill>
              <a:effectLst/>
              <a:latin typeface="AmazonEmberLight"/>
            </a:endParaRPr>
          </a:p>
          <a:p>
            <a:pPr lvl="1"/>
            <a:endParaRPr lang="sr-Latn-RS" b="1" i="0" dirty="0">
              <a:solidFill>
                <a:srgbClr val="16191F"/>
              </a:solidFill>
              <a:effectLst/>
              <a:latin typeface="Amazon Ember"/>
            </a:endParaRPr>
          </a:p>
          <a:p>
            <a:pPr lvl="1"/>
            <a:r>
              <a:rPr lang="sr-Latn-RS" b="1" i="0" dirty="0">
                <a:solidFill>
                  <a:srgbClr val="16191F"/>
                </a:solidFill>
                <a:effectLst/>
                <a:latin typeface="Amazon Ember"/>
              </a:rPr>
              <a:t>AWS </a:t>
            </a:r>
            <a:r>
              <a:rPr lang="en-GB" b="1" i="0" dirty="0">
                <a:solidFill>
                  <a:srgbClr val="16191F"/>
                </a:solidFill>
                <a:effectLst/>
                <a:latin typeface="Amazon Ember"/>
              </a:rPr>
              <a:t>Lambda</a:t>
            </a:r>
            <a:r>
              <a:rPr lang="en-GB" b="0" i="0" dirty="0">
                <a:solidFill>
                  <a:srgbClr val="16191F"/>
                </a:solidFill>
                <a:effectLst/>
                <a:latin typeface="Amazon Ember"/>
              </a:rPr>
              <a:t> is a compute service that lets you run code without provisioning or managing servers. Lambda runs your code on a high-availability compute infrastructure and performs all of the administration of the compute resources, including server and operating system maintenance, capacity provisioning and automatic scaling, code monitoring and logging. With Lambda, you can run code for virtually any type of application or backend service. All you need to do is supply your code in one of the </a:t>
            </a:r>
            <a:r>
              <a:rPr lang="en-GB" b="0" i="0" u="none" strike="noStrike" dirty="0">
                <a:effectLst/>
                <a:latin typeface="Amazon Ember"/>
                <a:hlinkClick r:id="rId4"/>
              </a:rPr>
              <a:t>languages that Lambda supports</a:t>
            </a:r>
            <a:r>
              <a:rPr lang="en-GB" b="0" i="0" dirty="0">
                <a:solidFill>
                  <a:srgbClr val="16191F"/>
                </a:solidFill>
                <a:effectLst/>
                <a:latin typeface="Amazon Ember"/>
              </a:rPr>
              <a:t>.</a:t>
            </a:r>
            <a:endParaRPr lang="sr-Latn-RS" b="0" i="0" dirty="0">
              <a:solidFill>
                <a:srgbClr val="16191F"/>
              </a:solidFill>
              <a:effectLst/>
              <a:latin typeface="Amazon Ember"/>
            </a:endParaRPr>
          </a:p>
          <a:p>
            <a:endParaRPr lang="sr-Latn-RS" b="0" i="0" dirty="0">
              <a:solidFill>
                <a:srgbClr val="16191F"/>
              </a:solidFill>
              <a:effectLst/>
              <a:latin typeface="Amazon Ember"/>
            </a:endParaRPr>
          </a:p>
          <a:p>
            <a:r>
              <a:rPr lang="sr-Latn-RS" b="1" i="0" dirty="0">
                <a:solidFill>
                  <a:srgbClr val="5F6368"/>
                </a:solidFill>
                <a:effectLst/>
                <a:latin typeface="arial" panose="020B0604020202020204" pitchFamily="34" charset="0"/>
              </a:rPr>
              <a:t>Data </a:t>
            </a:r>
            <a:r>
              <a:rPr lang="sr-Latn-RS" b="1" i="0" dirty="0" err="1">
                <a:solidFill>
                  <a:srgbClr val="5F6368"/>
                </a:solidFill>
                <a:effectLst/>
                <a:latin typeface="arial" panose="020B0604020202020204" pitchFamily="34" charset="0"/>
              </a:rPr>
              <a:t>storage</a:t>
            </a:r>
            <a:endParaRPr lang="sr-Latn-RS" b="1" i="0" dirty="0">
              <a:solidFill>
                <a:srgbClr val="5F6368"/>
              </a:solidFill>
              <a:effectLst/>
              <a:latin typeface="arial" panose="020B0604020202020204" pitchFamily="34" charset="0"/>
            </a:endParaRPr>
          </a:p>
          <a:p>
            <a:endParaRPr lang="sr-Latn-RS" b="1" i="0" dirty="0">
              <a:solidFill>
                <a:srgbClr val="5F6368"/>
              </a:solidFill>
              <a:effectLst/>
              <a:latin typeface="arial" panose="020B0604020202020204" pitchFamily="34" charset="0"/>
            </a:endParaRPr>
          </a:p>
          <a:p>
            <a:pPr lvl="1"/>
            <a:r>
              <a:rPr lang="en-GB" b="1" i="0" dirty="0">
                <a:solidFill>
                  <a:srgbClr val="5F6368"/>
                </a:solidFill>
                <a:effectLst/>
                <a:latin typeface="arial" panose="020B0604020202020204" pitchFamily="34" charset="0"/>
              </a:rPr>
              <a:t>Amazon Elastic File System</a:t>
            </a:r>
            <a:r>
              <a:rPr lang="en-GB" b="0" i="0" dirty="0">
                <a:solidFill>
                  <a:srgbClr val="4D5156"/>
                </a:solidFill>
                <a:effectLst/>
                <a:latin typeface="arial" panose="020B0604020202020204" pitchFamily="34" charset="0"/>
              </a:rPr>
              <a:t> (</a:t>
            </a:r>
            <a:r>
              <a:rPr lang="en-GB" b="1" i="0" dirty="0">
                <a:solidFill>
                  <a:srgbClr val="5F6368"/>
                </a:solidFill>
                <a:effectLst/>
                <a:latin typeface="arial" panose="020B0604020202020204" pitchFamily="34" charset="0"/>
              </a:rPr>
              <a:t>Amazon EFS</a:t>
            </a:r>
            <a:r>
              <a:rPr lang="en-GB" b="0" i="0" dirty="0">
                <a:solidFill>
                  <a:srgbClr val="4D5156"/>
                </a:solidFill>
                <a:effectLst/>
                <a:latin typeface="arial" panose="020B0604020202020204" pitchFamily="34" charset="0"/>
              </a:rPr>
              <a:t>) provides a simple, serverless, set-and-forget, </a:t>
            </a:r>
            <a:r>
              <a:rPr lang="en-GB" b="1" i="0" dirty="0">
                <a:solidFill>
                  <a:srgbClr val="5F6368"/>
                </a:solidFill>
                <a:effectLst/>
                <a:latin typeface="arial" panose="020B0604020202020204" pitchFamily="34" charset="0"/>
              </a:rPr>
              <a:t>elastic file system</a:t>
            </a:r>
            <a:r>
              <a:rPr lang="en-GB" b="0" i="0" dirty="0">
                <a:solidFill>
                  <a:srgbClr val="4D5156"/>
                </a:solidFill>
                <a:effectLst/>
                <a:latin typeface="arial" panose="020B0604020202020204" pitchFamily="34" charset="0"/>
              </a:rPr>
              <a:t> that lets you share file data without provisioning or managing storage.</a:t>
            </a:r>
            <a:endParaRPr lang="sr-Latn-RS" b="1" i="0" dirty="0">
              <a:solidFill>
                <a:srgbClr val="16191F"/>
              </a:solidFill>
              <a:effectLst/>
              <a:latin typeface="Amazon Ember"/>
            </a:endParaRPr>
          </a:p>
          <a:p>
            <a:pPr lvl="1"/>
            <a:endParaRPr lang="sr-Latn-RS" b="1" i="0" dirty="0">
              <a:solidFill>
                <a:srgbClr val="232F3E"/>
              </a:solidFill>
              <a:effectLst/>
              <a:latin typeface="AmazonEmber"/>
            </a:endParaRPr>
          </a:p>
          <a:p>
            <a:pPr lvl="1"/>
            <a:r>
              <a:rPr lang="en-GB" b="1" i="0" dirty="0">
                <a:solidFill>
                  <a:srgbClr val="232F3E"/>
                </a:solidFill>
                <a:effectLst/>
                <a:latin typeface="AmazonEmberLight"/>
              </a:rPr>
              <a:t>Amazon Simple Storage Service</a:t>
            </a:r>
            <a:r>
              <a:rPr lang="en-GB" b="1" i="1" dirty="0">
                <a:solidFill>
                  <a:srgbClr val="232F3E"/>
                </a:solidFill>
                <a:effectLst/>
                <a:latin typeface="AmazonEmberLight"/>
              </a:rPr>
              <a:t> </a:t>
            </a:r>
            <a:r>
              <a:rPr lang="en-GB" b="0" i="0" dirty="0">
                <a:solidFill>
                  <a:srgbClr val="232F3E"/>
                </a:solidFill>
                <a:effectLst/>
                <a:latin typeface="AmazonEmberLight"/>
              </a:rPr>
              <a:t>(</a:t>
            </a:r>
            <a:r>
              <a:rPr lang="en-GB" b="1" i="0" dirty="0">
                <a:solidFill>
                  <a:srgbClr val="232F3E"/>
                </a:solidFill>
                <a:effectLst/>
                <a:latin typeface="AmazonEmberLight"/>
              </a:rPr>
              <a:t>Amazon S3</a:t>
            </a:r>
            <a:r>
              <a:rPr lang="en-GB" b="0" i="0" dirty="0">
                <a:solidFill>
                  <a:srgbClr val="232F3E"/>
                </a:solidFill>
                <a:effectLst/>
                <a:latin typeface="AmazonEmberLight"/>
              </a:rPr>
              <a:t>) is an object storage service that offers industry-leading scalability, data availability, security, and performance.</a:t>
            </a:r>
            <a:endParaRPr lang="sr-Latn-RS" b="0" i="0" dirty="0">
              <a:solidFill>
                <a:srgbClr val="232F3E"/>
              </a:solidFill>
              <a:effectLst/>
              <a:latin typeface="AmazonEmberLight"/>
            </a:endParaRPr>
          </a:p>
          <a:p>
            <a:pPr lvl="1"/>
            <a:endParaRPr lang="sr-Latn-RS" b="1" i="0" dirty="0">
              <a:solidFill>
                <a:srgbClr val="16191F"/>
              </a:solidFill>
              <a:effectLst/>
              <a:latin typeface="Amazon Ember"/>
            </a:endParaRPr>
          </a:p>
          <a:p>
            <a:pPr lvl="1"/>
            <a:r>
              <a:rPr lang="en-GB" b="1" i="0" dirty="0">
                <a:solidFill>
                  <a:srgbClr val="232F3E"/>
                </a:solidFill>
                <a:effectLst/>
                <a:latin typeface="AmazonEmberLight"/>
              </a:rPr>
              <a:t>Amazon S3 Glacier</a:t>
            </a:r>
            <a:r>
              <a:rPr lang="en-GB" b="0" i="0" dirty="0">
                <a:solidFill>
                  <a:srgbClr val="232F3E"/>
                </a:solidFill>
                <a:effectLst/>
                <a:latin typeface="AmazonEmberLight"/>
              </a:rPr>
              <a:t> and S3 Glacier Deep Archive are a secure, durable, and extremely low-cost Amazon S3 cloud storage classes for data archiving and long-term backup. </a:t>
            </a:r>
            <a:endParaRPr lang="sr-Latn-RS" b="0" i="0" dirty="0">
              <a:solidFill>
                <a:srgbClr val="232F3E"/>
              </a:solidFill>
              <a:effectLst/>
              <a:latin typeface="AmazonEmberLight"/>
            </a:endParaRPr>
          </a:p>
          <a:p>
            <a:pPr lvl="1"/>
            <a:endParaRPr lang="sr-Latn-RS" b="0" i="0" dirty="0">
              <a:solidFill>
                <a:srgbClr val="232F3E"/>
              </a:solidFill>
              <a:effectLst/>
              <a:latin typeface="AmazonEmberLight"/>
            </a:endParaRPr>
          </a:p>
          <a:p>
            <a:pPr lvl="1"/>
            <a:r>
              <a:rPr lang="en-GB" b="1" i="0" dirty="0">
                <a:solidFill>
                  <a:srgbClr val="232F3E"/>
                </a:solidFill>
                <a:effectLst/>
                <a:latin typeface="AmazonEmberLight"/>
              </a:rPr>
              <a:t>Amazon Relational Database Service (Amazon RDS) </a:t>
            </a:r>
            <a:r>
              <a:rPr lang="en-GB" b="0" i="0" dirty="0">
                <a:solidFill>
                  <a:srgbClr val="232F3E"/>
                </a:solidFill>
                <a:effectLst/>
                <a:latin typeface="AmazonEmberLight"/>
              </a:rPr>
              <a:t>makes it easy to set up, operate, and scale a relational database in the cloud.</a:t>
            </a:r>
            <a:r>
              <a:rPr lang="sr-Latn-RS" b="0" i="0" dirty="0">
                <a:solidFill>
                  <a:srgbClr val="232F3E"/>
                </a:solidFill>
                <a:effectLst/>
                <a:latin typeface="AmazonEmberLight"/>
              </a:rPr>
              <a:t> </a:t>
            </a:r>
          </a:p>
          <a:p>
            <a:pPr lvl="1"/>
            <a:r>
              <a:rPr lang="en-GB" b="0" i="0" dirty="0">
                <a:solidFill>
                  <a:srgbClr val="232F3E"/>
                </a:solidFill>
                <a:effectLst/>
                <a:latin typeface="AmazonEmberLight"/>
              </a:rPr>
              <a:t>Amazon RDS is available on several </a:t>
            </a:r>
            <a:r>
              <a:rPr lang="en-GB" b="0" i="0" u="none" strike="noStrike" dirty="0">
                <a:solidFill>
                  <a:srgbClr val="007EB9"/>
                </a:solidFill>
                <a:effectLst/>
                <a:latin typeface="AmazonEmberLight"/>
                <a:hlinkClick r:id="rId5"/>
              </a:rPr>
              <a:t>database instance types</a:t>
            </a:r>
            <a:r>
              <a:rPr lang="en-GB" b="0" i="0" dirty="0">
                <a:solidFill>
                  <a:srgbClr val="232F3E"/>
                </a:solidFill>
                <a:effectLst/>
                <a:latin typeface="AmazonEmberLight"/>
              </a:rPr>
              <a:t> - optimized for memory, performance or I/O - and provides you with six familiar database engines to choose from, including </a:t>
            </a:r>
            <a:r>
              <a:rPr lang="en-GB" b="0" i="0" u="none" strike="noStrike" dirty="0">
                <a:solidFill>
                  <a:srgbClr val="007EB9"/>
                </a:solidFill>
                <a:effectLst/>
                <a:latin typeface="AmazonEmberLight"/>
                <a:hlinkClick r:id="rId6"/>
              </a:rPr>
              <a:t>Amazon Aurora</a:t>
            </a:r>
            <a:r>
              <a:rPr lang="en-GB" b="0" i="0" dirty="0">
                <a:solidFill>
                  <a:srgbClr val="232F3E"/>
                </a:solidFill>
                <a:effectLst/>
                <a:latin typeface="AmazonEmberLight"/>
              </a:rPr>
              <a:t>, </a:t>
            </a:r>
            <a:r>
              <a:rPr lang="en-GB" b="0" i="0" u="none" strike="noStrike" dirty="0">
                <a:solidFill>
                  <a:srgbClr val="007EB9"/>
                </a:solidFill>
                <a:effectLst/>
                <a:latin typeface="AmazonEmberLight"/>
                <a:hlinkClick r:id="rId7"/>
              </a:rPr>
              <a:t>PostgreSQL</a:t>
            </a:r>
            <a:r>
              <a:rPr lang="en-GB" b="0" i="0" dirty="0">
                <a:solidFill>
                  <a:srgbClr val="232F3E"/>
                </a:solidFill>
                <a:effectLst/>
                <a:latin typeface="AmazonEmberLight"/>
              </a:rPr>
              <a:t>, </a:t>
            </a:r>
            <a:r>
              <a:rPr lang="en-GB" b="0" i="0" u="none" strike="noStrike" dirty="0">
                <a:solidFill>
                  <a:srgbClr val="007EB9"/>
                </a:solidFill>
                <a:effectLst/>
                <a:latin typeface="AmazonEmberLight"/>
                <a:hlinkClick r:id="rId8"/>
              </a:rPr>
              <a:t>MySQL</a:t>
            </a:r>
            <a:r>
              <a:rPr lang="en-GB" b="0" i="0" dirty="0">
                <a:solidFill>
                  <a:srgbClr val="232F3E"/>
                </a:solidFill>
                <a:effectLst/>
                <a:latin typeface="AmazonEmberLight"/>
              </a:rPr>
              <a:t>, </a:t>
            </a:r>
            <a:r>
              <a:rPr lang="en-GB" b="0" i="0" u="none" strike="noStrike" dirty="0">
                <a:solidFill>
                  <a:srgbClr val="007EB9"/>
                </a:solidFill>
                <a:effectLst/>
                <a:latin typeface="AmazonEmberLight"/>
                <a:hlinkClick r:id="rId9"/>
              </a:rPr>
              <a:t>MariaDB</a:t>
            </a:r>
            <a:r>
              <a:rPr lang="en-GB" b="0" i="0" dirty="0">
                <a:solidFill>
                  <a:srgbClr val="232F3E"/>
                </a:solidFill>
                <a:effectLst/>
                <a:latin typeface="AmazonEmberLight"/>
              </a:rPr>
              <a:t>, </a:t>
            </a:r>
            <a:r>
              <a:rPr lang="en-GB" b="0" i="0" u="none" strike="noStrike" dirty="0">
                <a:solidFill>
                  <a:srgbClr val="007EB9"/>
                </a:solidFill>
                <a:effectLst/>
                <a:latin typeface="AmazonEmberLight"/>
                <a:hlinkClick r:id="rId10"/>
              </a:rPr>
              <a:t>Oracle Database</a:t>
            </a:r>
            <a:r>
              <a:rPr lang="en-GB" b="0" i="0" dirty="0">
                <a:solidFill>
                  <a:srgbClr val="232F3E"/>
                </a:solidFill>
                <a:effectLst/>
                <a:latin typeface="AmazonEmberLight"/>
              </a:rPr>
              <a:t>, and </a:t>
            </a:r>
            <a:r>
              <a:rPr lang="en-GB" b="0" i="0" u="none" strike="noStrike" dirty="0">
                <a:solidFill>
                  <a:srgbClr val="007EB9"/>
                </a:solidFill>
                <a:effectLst/>
                <a:latin typeface="AmazonEmberLight"/>
                <a:hlinkClick r:id="rId11"/>
              </a:rPr>
              <a:t>SQL Server</a:t>
            </a:r>
            <a:r>
              <a:rPr lang="en-GB" b="0" i="0" dirty="0">
                <a:solidFill>
                  <a:srgbClr val="232F3E"/>
                </a:solidFill>
                <a:effectLst/>
                <a:latin typeface="AmazonEmberLight"/>
              </a:rPr>
              <a:t>. You can use the </a:t>
            </a:r>
            <a:r>
              <a:rPr lang="en-GB" b="0" i="0" u="none" strike="noStrike" dirty="0">
                <a:solidFill>
                  <a:srgbClr val="007EB9"/>
                </a:solidFill>
                <a:effectLst/>
                <a:latin typeface="AmazonEmberLight"/>
                <a:hlinkClick r:id="rId12"/>
              </a:rPr>
              <a:t>AWS Database Migration Service</a:t>
            </a:r>
            <a:r>
              <a:rPr lang="en-GB" b="0" i="0" dirty="0">
                <a:solidFill>
                  <a:srgbClr val="232F3E"/>
                </a:solidFill>
                <a:effectLst/>
                <a:latin typeface="AmazonEmberLight"/>
              </a:rPr>
              <a:t> to easily migrate or replicate your existing databases to Amazon RDS.</a:t>
            </a:r>
            <a:endParaRPr lang="sr-Latn-RS" b="0" i="0" dirty="0">
              <a:solidFill>
                <a:srgbClr val="232F3E"/>
              </a:solidFill>
              <a:effectLst/>
              <a:latin typeface="AmazonEmberLight"/>
            </a:endParaRPr>
          </a:p>
          <a:p>
            <a:pPr lvl="1"/>
            <a:endParaRPr lang="sr-Latn-RS" b="0" i="0" dirty="0">
              <a:solidFill>
                <a:srgbClr val="232F3E"/>
              </a:solidFill>
              <a:effectLst/>
              <a:latin typeface="AmazonEmberLight"/>
            </a:endParaRPr>
          </a:p>
          <a:p>
            <a:pPr lvl="1"/>
            <a:r>
              <a:rPr lang="en-GB" b="1" i="0" dirty="0">
                <a:solidFill>
                  <a:srgbClr val="333333"/>
                </a:solidFill>
                <a:effectLst/>
                <a:latin typeface="AmazonEmber"/>
              </a:rPr>
              <a:t>Amazon </a:t>
            </a:r>
            <a:r>
              <a:rPr lang="en-GB" b="1" i="0" dirty="0" err="1">
                <a:solidFill>
                  <a:srgbClr val="333333"/>
                </a:solidFill>
                <a:effectLst/>
                <a:latin typeface="AmazonEmber"/>
              </a:rPr>
              <a:t>ElastiCache</a:t>
            </a:r>
            <a:r>
              <a:rPr lang="en-GB" b="1" i="0" dirty="0">
                <a:solidFill>
                  <a:srgbClr val="333333"/>
                </a:solidFill>
                <a:effectLst/>
                <a:latin typeface="AmazonEmber"/>
              </a:rPr>
              <a:t> </a:t>
            </a:r>
            <a:r>
              <a:rPr lang="en-GB" b="0" i="0" dirty="0">
                <a:solidFill>
                  <a:srgbClr val="333333"/>
                </a:solidFill>
                <a:effectLst/>
                <a:latin typeface="AmazonEmber"/>
              </a:rPr>
              <a:t>allows you to seamlessly set up, run, and scale popular open-source compatible in-memory data stores in the cloud. Amazon </a:t>
            </a:r>
            <a:r>
              <a:rPr lang="en-GB" b="0" i="0" dirty="0" err="1">
                <a:solidFill>
                  <a:srgbClr val="333333"/>
                </a:solidFill>
                <a:effectLst/>
                <a:latin typeface="AmazonEmber"/>
              </a:rPr>
              <a:t>ElastiCache</a:t>
            </a:r>
            <a:r>
              <a:rPr lang="en-GB" b="0" i="0" dirty="0">
                <a:solidFill>
                  <a:srgbClr val="333333"/>
                </a:solidFill>
                <a:effectLst/>
                <a:latin typeface="AmazonEmber"/>
              </a:rPr>
              <a:t> offers fully managed </a:t>
            </a:r>
            <a:r>
              <a:rPr lang="en-GB" b="0" i="0" u="none" strike="noStrike" dirty="0">
                <a:solidFill>
                  <a:srgbClr val="007EB9"/>
                </a:solidFill>
                <a:effectLst/>
                <a:latin typeface="AmazonEmber"/>
                <a:hlinkClick r:id="rId13"/>
              </a:rPr>
              <a:t>Redis</a:t>
            </a:r>
            <a:r>
              <a:rPr lang="en-GB" b="0" i="0" dirty="0">
                <a:solidFill>
                  <a:srgbClr val="333333"/>
                </a:solidFill>
                <a:effectLst/>
                <a:latin typeface="AmazonEmber"/>
              </a:rPr>
              <a:t>, voted the most loved database by developers in the </a:t>
            </a:r>
            <a:r>
              <a:rPr lang="en-GB" b="0" i="0" u="none" strike="noStrike" dirty="0">
                <a:solidFill>
                  <a:srgbClr val="007EB9"/>
                </a:solidFill>
                <a:effectLst/>
                <a:latin typeface="AmazonEmber"/>
                <a:hlinkClick r:id="rId14"/>
              </a:rPr>
              <a:t>Stack Overflow 2020 Developer Survey</a:t>
            </a:r>
            <a:r>
              <a:rPr lang="en-GB" b="0" i="0" dirty="0">
                <a:solidFill>
                  <a:srgbClr val="333333"/>
                </a:solidFill>
                <a:effectLst/>
                <a:latin typeface="AmazonEmber"/>
              </a:rPr>
              <a:t>, and </a:t>
            </a:r>
            <a:r>
              <a:rPr lang="en-GB" b="0" i="0" u="none" strike="noStrike" dirty="0">
                <a:solidFill>
                  <a:srgbClr val="007EB9"/>
                </a:solidFill>
                <a:effectLst/>
                <a:latin typeface="AmazonEmber"/>
                <a:hlinkClick r:id="rId15"/>
              </a:rPr>
              <a:t>Memcached</a:t>
            </a:r>
            <a:r>
              <a:rPr lang="en-GB" b="0" i="0" dirty="0">
                <a:solidFill>
                  <a:srgbClr val="333333"/>
                </a:solidFill>
                <a:effectLst/>
                <a:latin typeface="AmazonEmber"/>
              </a:rPr>
              <a:t> for your most demanding applications that require sub-millisecond response times.</a:t>
            </a:r>
            <a:endParaRPr lang="sr-Latn-RS" b="0" i="0" dirty="0">
              <a:solidFill>
                <a:srgbClr val="232F3E"/>
              </a:solidFill>
              <a:effectLst/>
              <a:latin typeface="AmazonEmberLight"/>
            </a:endParaRPr>
          </a:p>
          <a:p>
            <a:pPr lvl="1"/>
            <a:endParaRPr lang="sr-Latn-RS" b="0" i="0" dirty="0">
              <a:solidFill>
                <a:srgbClr val="232F3E"/>
              </a:solidFill>
              <a:effectLst/>
              <a:latin typeface="AmazonEmberLight"/>
            </a:endParaRPr>
          </a:p>
          <a:p>
            <a:pPr lvl="1" algn="l"/>
            <a:r>
              <a:rPr lang="en-GB" b="1" i="0" dirty="0">
                <a:solidFill>
                  <a:srgbClr val="FFFFFF"/>
                </a:solidFill>
                <a:effectLst/>
                <a:latin typeface="AmazonEmberBold"/>
              </a:rPr>
              <a:t>Amazon DynamoDB</a:t>
            </a:r>
            <a:r>
              <a:rPr lang="sr-Latn-RS" b="0" i="0" dirty="0">
                <a:solidFill>
                  <a:srgbClr val="FFFFFF"/>
                </a:solidFill>
                <a:effectLst/>
                <a:latin typeface="AmazonEmberBold"/>
              </a:rPr>
              <a:t> - </a:t>
            </a:r>
            <a:r>
              <a:rPr lang="en-GB" b="0" i="0" dirty="0">
                <a:solidFill>
                  <a:srgbClr val="FFFFFF"/>
                </a:solidFill>
                <a:effectLst/>
                <a:latin typeface="AmazonEmberLight"/>
              </a:rPr>
              <a:t>Fast and flexible NoSQL database service for any scale</a:t>
            </a:r>
          </a:p>
          <a:p>
            <a:endParaRPr lang="sr-Latn-RS" b="0" i="0" dirty="0">
              <a:solidFill>
                <a:srgbClr val="232F3E"/>
              </a:solidFill>
              <a:effectLst/>
              <a:latin typeface="AmazonEmberLight"/>
            </a:endParaRPr>
          </a:p>
          <a:p>
            <a:r>
              <a:rPr lang="sr-Latn-RS" b="0" i="0" dirty="0">
                <a:solidFill>
                  <a:srgbClr val="232F3E"/>
                </a:solidFill>
                <a:effectLst/>
                <a:latin typeface="AmazonEmberLight"/>
              </a:rPr>
              <a:t>---</a:t>
            </a:r>
          </a:p>
          <a:p>
            <a:r>
              <a:rPr lang="en-GB" b="1" i="0" dirty="0">
                <a:solidFill>
                  <a:srgbClr val="232F3E"/>
                </a:solidFill>
                <a:effectLst/>
                <a:latin typeface="AmazonEmber"/>
              </a:rPr>
              <a:t>Amazon Athena </a:t>
            </a:r>
            <a:r>
              <a:rPr lang="en-GB" b="0" i="0" dirty="0">
                <a:solidFill>
                  <a:srgbClr val="232F3E"/>
                </a:solidFill>
                <a:effectLst/>
                <a:latin typeface="AmazonEmber"/>
              </a:rPr>
              <a:t>is an interactive query service that makes it easy to </a:t>
            </a:r>
            <a:r>
              <a:rPr lang="en-GB" b="0" i="0" dirty="0" err="1">
                <a:solidFill>
                  <a:srgbClr val="232F3E"/>
                </a:solidFill>
                <a:effectLst/>
                <a:latin typeface="AmazonEmber"/>
              </a:rPr>
              <a:t>analyze</a:t>
            </a:r>
            <a:r>
              <a:rPr lang="en-GB" b="0" i="0" dirty="0">
                <a:solidFill>
                  <a:srgbClr val="232F3E"/>
                </a:solidFill>
                <a:effectLst/>
                <a:latin typeface="AmazonEmber"/>
              </a:rPr>
              <a:t> data in Amazon S3 using standard SQL. Athena is serverless, so there is no infrastructure to manage, and you pay only for the queries that you run.</a:t>
            </a:r>
            <a:endParaRPr lang="sr-Latn-RS" b="0" i="0" dirty="0">
              <a:solidFill>
                <a:srgbClr val="232F3E"/>
              </a:solidFill>
              <a:effectLst/>
              <a:latin typeface="AmazonEmber"/>
            </a:endParaRPr>
          </a:p>
          <a:p>
            <a:endParaRPr lang="sr-Latn-RS" b="0" i="0" dirty="0">
              <a:solidFill>
                <a:srgbClr val="232F3E"/>
              </a:solidFill>
              <a:effectLst/>
              <a:latin typeface="AmazonEmber"/>
            </a:endParaRPr>
          </a:p>
          <a:p>
            <a:pPr algn="l"/>
            <a:r>
              <a:rPr lang="en-GB" b="1" i="0" dirty="0">
                <a:solidFill>
                  <a:srgbClr val="FFFFFF"/>
                </a:solidFill>
                <a:effectLst/>
                <a:latin typeface="AmazonEmberBold"/>
              </a:rPr>
              <a:t>Amazon Redshift</a:t>
            </a:r>
            <a:r>
              <a:rPr lang="sr-Latn-RS" b="0" i="0" dirty="0">
                <a:solidFill>
                  <a:srgbClr val="FFFFFF"/>
                </a:solidFill>
                <a:effectLst/>
                <a:latin typeface="AmazonEmberBold"/>
              </a:rPr>
              <a:t> - </a:t>
            </a:r>
            <a:r>
              <a:rPr lang="en-GB" b="0" i="0" dirty="0" err="1">
                <a:solidFill>
                  <a:srgbClr val="FFFFFF"/>
                </a:solidFill>
                <a:effectLst/>
                <a:latin typeface="AmazonEmber"/>
              </a:rPr>
              <a:t>Analyze</a:t>
            </a:r>
            <a:r>
              <a:rPr lang="en-GB" b="0" i="0" dirty="0">
                <a:solidFill>
                  <a:srgbClr val="FFFFFF"/>
                </a:solidFill>
                <a:effectLst/>
                <a:latin typeface="AmazonEmber"/>
              </a:rPr>
              <a:t> all of your data with the fastest and most widely used cloud data warehouse</a:t>
            </a:r>
            <a:r>
              <a:rPr lang="sr-Latn-RS" b="0" i="0" dirty="0">
                <a:solidFill>
                  <a:srgbClr val="FFFFFF"/>
                </a:solidFill>
                <a:effectLst/>
                <a:latin typeface="AmazonEmber"/>
              </a:rPr>
              <a:t>. </a:t>
            </a:r>
            <a:r>
              <a:rPr lang="en-GB" b="0" i="0" dirty="0">
                <a:solidFill>
                  <a:srgbClr val="333333"/>
                </a:solidFill>
                <a:effectLst/>
                <a:latin typeface="AmazonEmber"/>
              </a:rPr>
              <a:t>With Redshift, you can query and combine exabytes of structured and semi-structured data across your data warehouse, operational database, and data lake using standard SQL. Redshift lets you easily save the results of your queries back to your S3 data lake using open formats, like Apache Parquet, so that you can do additional analytics from other analytics services like Amazon EMR, Amazon Athena, and Amazon </a:t>
            </a:r>
            <a:r>
              <a:rPr lang="en-GB" b="0" i="0" dirty="0" err="1">
                <a:solidFill>
                  <a:srgbClr val="333333"/>
                </a:solidFill>
                <a:effectLst/>
                <a:latin typeface="AmazonEmber"/>
              </a:rPr>
              <a:t>SageMaker</a:t>
            </a:r>
            <a:r>
              <a:rPr lang="en-GB" b="0" i="0" dirty="0">
                <a:solidFill>
                  <a:srgbClr val="333333"/>
                </a:solidFill>
                <a:effectLst/>
                <a:latin typeface="AmazonEmber"/>
              </a:rPr>
              <a:t>.</a:t>
            </a:r>
            <a:endParaRPr lang="sr-Latn-RS" b="0" i="0" dirty="0">
              <a:solidFill>
                <a:srgbClr val="333333"/>
              </a:solidFill>
              <a:effectLst/>
              <a:latin typeface="AmazonEmber"/>
            </a:endParaRPr>
          </a:p>
          <a:p>
            <a:pPr algn="l"/>
            <a:endParaRPr lang="sr-Latn-RS" b="0" i="0" dirty="0">
              <a:solidFill>
                <a:srgbClr val="333333"/>
              </a:solidFill>
              <a:effectLst/>
              <a:latin typeface="AmazonEmber"/>
            </a:endParaRPr>
          </a:p>
          <a:p>
            <a:pPr algn="l"/>
            <a:r>
              <a:rPr lang="en-GB" b="1" i="0" dirty="0">
                <a:solidFill>
                  <a:srgbClr val="232F3E"/>
                </a:solidFill>
                <a:effectLst/>
                <a:latin typeface="AmazonEmberLight"/>
              </a:rPr>
              <a:t>Amazon Simple Notification Service (Amazon SNS) </a:t>
            </a:r>
            <a:r>
              <a:rPr lang="en-GB" b="0" i="0" dirty="0">
                <a:solidFill>
                  <a:srgbClr val="232F3E"/>
                </a:solidFill>
                <a:effectLst/>
                <a:latin typeface="AmazonEmberLight"/>
              </a:rPr>
              <a:t>is a fully managed messaging service for both application-to-application (A2A) and application-to-person (A2P) communication.</a:t>
            </a:r>
            <a:endParaRPr lang="sr-Latn-RS" b="0" i="0" dirty="0">
              <a:solidFill>
                <a:srgbClr val="333333"/>
              </a:solidFill>
              <a:effectLst/>
              <a:latin typeface="AmazonEmber"/>
            </a:endParaRPr>
          </a:p>
          <a:p>
            <a:endParaRPr lang="sr-Latn-RS" dirty="0"/>
          </a:p>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15</a:t>
            </a:fld>
            <a:endParaRPr lang="en-GB"/>
          </a:p>
        </p:txBody>
      </p:sp>
    </p:spTree>
    <p:extLst>
      <p:ext uri="{BB962C8B-B14F-4D97-AF65-F5344CB8AC3E}">
        <p14:creationId xmlns:p14="http://schemas.microsoft.com/office/powerpoint/2010/main" val="4074958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232F3E"/>
                </a:solidFill>
                <a:effectLst/>
                <a:latin typeface="AmazonEmberLight"/>
              </a:rPr>
              <a:t>Amazon Simple Storage Service</a:t>
            </a:r>
            <a:r>
              <a:rPr lang="en-GB" b="1" i="1" dirty="0">
                <a:solidFill>
                  <a:srgbClr val="232F3E"/>
                </a:solidFill>
                <a:effectLst/>
                <a:latin typeface="AmazonEmberLight"/>
              </a:rPr>
              <a:t> </a:t>
            </a:r>
            <a:r>
              <a:rPr lang="en-GB" b="0" i="0" dirty="0">
                <a:solidFill>
                  <a:srgbClr val="232F3E"/>
                </a:solidFill>
                <a:effectLst/>
                <a:latin typeface="AmazonEmberLight"/>
              </a:rPr>
              <a:t>(</a:t>
            </a:r>
            <a:r>
              <a:rPr lang="en-GB" b="1" i="0" dirty="0">
                <a:solidFill>
                  <a:srgbClr val="232F3E"/>
                </a:solidFill>
                <a:effectLst/>
                <a:latin typeface="AmazonEmberLight"/>
              </a:rPr>
              <a:t>Amazon S3</a:t>
            </a:r>
            <a:r>
              <a:rPr lang="en-GB" b="0" i="0" dirty="0">
                <a:solidFill>
                  <a:srgbClr val="232F3E"/>
                </a:solidFill>
                <a:effectLst/>
                <a:latin typeface="AmazonEmberLight"/>
              </a:rPr>
              <a:t>) is an object storage service that offers industry-leading scalability, data availability, security, and performance.</a:t>
            </a:r>
            <a:endParaRPr lang="sr-Latn-RS" b="0" i="0" dirty="0">
              <a:solidFill>
                <a:srgbClr val="232F3E"/>
              </a:solidFill>
              <a:effectLst/>
              <a:latin typeface="AmazonEmberLight"/>
            </a:endParaRPr>
          </a:p>
          <a:p>
            <a:endParaRPr lang="sr-Latn-RS" b="1" i="0" dirty="0">
              <a:solidFill>
                <a:srgbClr val="16191F"/>
              </a:solidFill>
              <a:effectLst/>
              <a:latin typeface="Amazon Ember"/>
            </a:endParaRPr>
          </a:p>
          <a:p>
            <a:r>
              <a:rPr lang="en-GB" b="1" i="0" dirty="0">
                <a:solidFill>
                  <a:srgbClr val="16191F"/>
                </a:solidFill>
                <a:effectLst/>
                <a:latin typeface="Amazon Ember"/>
              </a:rPr>
              <a:t>Lambda</a:t>
            </a:r>
            <a:r>
              <a:rPr lang="en-GB" b="0" i="0" dirty="0">
                <a:solidFill>
                  <a:srgbClr val="16191F"/>
                </a:solidFill>
                <a:effectLst/>
                <a:latin typeface="Amazon Ember"/>
              </a:rPr>
              <a:t> is a compute service that lets you run code without provisioning or managing servers. Lambda runs your code on a high-availability compute infrastructure and performs all of the administration of the compute resources, including server and operating system maintenance, capacity provisioning and automatic scaling, code monitoring and logging. With Lambda, you can run code for virtually any type of application or backend service. All you need to do is supply your code in one of the </a:t>
            </a:r>
            <a:r>
              <a:rPr lang="en-GB" b="0" i="0" u="none" strike="noStrike" dirty="0">
                <a:effectLst/>
                <a:latin typeface="Amazon Ember"/>
                <a:hlinkClick r:id="rId3"/>
              </a:rPr>
              <a:t>languages that Lambda supports</a:t>
            </a:r>
            <a:r>
              <a:rPr lang="en-GB" b="0" i="0" dirty="0">
                <a:solidFill>
                  <a:srgbClr val="16191F"/>
                </a:solidFill>
                <a:effectLst/>
                <a:latin typeface="Amazon Ember"/>
              </a:rPr>
              <a:t>.</a:t>
            </a:r>
            <a:endParaRPr lang="sr-Latn-RS" b="0" i="0" dirty="0">
              <a:solidFill>
                <a:srgbClr val="16191F"/>
              </a:solidFill>
              <a:effectLst/>
              <a:latin typeface="Amazon Ember"/>
            </a:endParaRPr>
          </a:p>
          <a:p>
            <a:endParaRPr lang="sr-Latn-RS" b="0" i="0" dirty="0">
              <a:solidFill>
                <a:srgbClr val="16191F"/>
              </a:solidFill>
              <a:effectLst/>
              <a:latin typeface="Amazon Ember"/>
            </a:endParaRPr>
          </a:p>
          <a:p>
            <a:r>
              <a:rPr lang="en-GB" b="1" i="0" dirty="0">
                <a:solidFill>
                  <a:srgbClr val="232F3E"/>
                </a:solidFill>
                <a:effectLst/>
                <a:latin typeface="AmazonEmber"/>
              </a:rPr>
              <a:t>Amazon Athena </a:t>
            </a:r>
            <a:r>
              <a:rPr lang="en-GB" b="0" i="0" dirty="0">
                <a:solidFill>
                  <a:srgbClr val="232F3E"/>
                </a:solidFill>
                <a:effectLst/>
                <a:latin typeface="AmazonEmber"/>
              </a:rPr>
              <a:t>is an interactive query service that makes it easy to </a:t>
            </a:r>
            <a:r>
              <a:rPr lang="en-GB" b="0" i="0" dirty="0" err="1">
                <a:solidFill>
                  <a:srgbClr val="232F3E"/>
                </a:solidFill>
                <a:effectLst/>
                <a:latin typeface="AmazonEmber"/>
              </a:rPr>
              <a:t>analyze</a:t>
            </a:r>
            <a:r>
              <a:rPr lang="en-GB" b="0" i="0" dirty="0">
                <a:solidFill>
                  <a:srgbClr val="232F3E"/>
                </a:solidFill>
                <a:effectLst/>
                <a:latin typeface="AmazonEmber"/>
              </a:rPr>
              <a:t> data in Amazon S3 using standard SQL. Athena is serverless, so there is no infrastructure to manage, and you pay only for the queries that you run.</a:t>
            </a:r>
            <a:endParaRPr lang="sr-Latn-RS" b="0" i="0" dirty="0">
              <a:solidFill>
                <a:srgbClr val="232F3E"/>
              </a:solidFill>
              <a:effectLst/>
              <a:latin typeface="AmazonEmber"/>
            </a:endParaRPr>
          </a:p>
          <a:p>
            <a:endParaRPr lang="sr-Latn-RS" b="0" i="0" dirty="0">
              <a:solidFill>
                <a:srgbClr val="232F3E"/>
              </a:solidFill>
              <a:effectLst/>
              <a:latin typeface="AmazonEmber"/>
            </a:endParaRPr>
          </a:p>
          <a:p>
            <a:pPr algn="l"/>
            <a:r>
              <a:rPr lang="en-GB" b="1" i="0" dirty="0">
                <a:solidFill>
                  <a:srgbClr val="FFFFFF"/>
                </a:solidFill>
                <a:effectLst/>
                <a:latin typeface="AmazonEmberBold"/>
              </a:rPr>
              <a:t>Amazon Redshift</a:t>
            </a:r>
            <a:r>
              <a:rPr lang="sr-Latn-RS" b="0" i="0" dirty="0">
                <a:solidFill>
                  <a:srgbClr val="FFFFFF"/>
                </a:solidFill>
                <a:effectLst/>
                <a:latin typeface="AmazonEmberBold"/>
              </a:rPr>
              <a:t> - </a:t>
            </a:r>
            <a:r>
              <a:rPr lang="en-GB" b="0" i="0" dirty="0" err="1">
                <a:solidFill>
                  <a:srgbClr val="FFFFFF"/>
                </a:solidFill>
                <a:effectLst/>
                <a:latin typeface="AmazonEmber"/>
              </a:rPr>
              <a:t>Analyze</a:t>
            </a:r>
            <a:r>
              <a:rPr lang="en-GB" b="0" i="0" dirty="0">
                <a:solidFill>
                  <a:srgbClr val="FFFFFF"/>
                </a:solidFill>
                <a:effectLst/>
                <a:latin typeface="AmazonEmber"/>
              </a:rPr>
              <a:t> all of your data with the fastest and most widely used cloud data warehouse</a:t>
            </a:r>
            <a:r>
              <a:rPr lang="sr-Latn-RS" b="0" i="0" dirty="0">
                <a:solidFill>
                  <a:srgbClr val="FFFFFF"/>
                </a:solidFill>
                <a:effectLst/>
                <a:latin typeface="AmazonEmber"/>
              </a:rPr>
              <a:t>. </a:t>
            </a:r>
            <a:r>
              <a:rPr lang="en-GB" b="0" i="0" dirty="0">
                <a:solidFill>
                  <a:srgbClr val="333333"/>
                </a:solidFill>
                <a:effectLst/>
                <a:latin typeface="AmazonEmber"/>
              </a:rPr>
              <a:t>With Redshift, you can query and combine exabytes of structured and semi-structured data across your data warehouse, operational database, and data lake using standard SQL. Redshift lets you easily save the results of your queries back to your S3 data lake using open formats, like Apache Parquet, so that you can do additional analytics from other analytics services like Amazon EMR, Amazon Athena, and Amazon </a:t>
            </a:r>
            <a:r>
              <a:rPr lang="en-GB" b="0" i="0" dirty="0" err="1">
                <a:solidFill>
                  <a:srgbClr val="333333"/>
                </a:solidFill>
                <a:effectLst/>
                <a:latin typeface="AmazonEmber"/>
              </a:rPr>
              <a:t>SageMaker</a:t>
            </a:r>
            <a:r>
              <a:rPr lang="en-GB" b="0" i="0" dirty="0">
                <a:solidFill>
                  <a:srgbClr val="333333"/>
                </a:solidFill>
                <a:effectLst/>
                <a:latin typeface="AmazonEmber"/>
              </a:rPr>
              <a:t>.</a:t>
            </a:r>
            <a:endParaRPr lang="sr-Latn-RS" b="0" i="0" dirty="0">
              <a:solidFill>
                <a:srgbClr val="333333"/>
              </a:solidFill>
              <a:effectLst/>
              <a:latin typeface="AmazonEmber"/>
            </a:endParaRPr>
          </a:p>
          <a:p>
            <a:pPr algn="l"/>
            <a:endParaRPr lang="sr-Latn-RS" b="0" i="0" dirty="0">
              <a:solidFill>
                <a:srgbClr val="333333"/>
              </a:solidFill>
              <a:effectLst/>
              <a:latin typeface="AmazonEmber"/>
            </a:endParaRPr>
          </a:p>
          <a:p>
            <a:pPr algn="l"/>
            <a:r>
              <a:rPr lang="en-GB" b="1" i="0" dirty="0">
                <a:solidFill>
                  <a:srgbClr val="232F3E"/>
                </a:solidFill>
                <a:effectLst/>
                <a:latin typeface="AmazonEmberLight"/>
              </a:rPr>
              <a:t>Amazon Simple Notification Service (Amazon SNS) </a:t>
            </a:r>
            <a:r>
              <a:rPr lang="en-GB" b="0" i="0" dirty="0">
                <a:solidFill>
                  <a:srgbClr val="232F3E"/>
                </a:solidFill>
                <a:effectLst/>
                <a:latin typeface="AmazonEmberLight"/>
              </a:rPr>
              <a:t>is a fully managed messaging service for both application-to-application (A2A) and application-to-person (A2P) communication.</a:t>
            </a:r>
            <a:endParaRPr lang="sr-Latn-RS" b="0" i="0" dirty="0">
              <a:solidFill>
                <a:srgbClr val="333333"/>
              </a:solidFill>
              <a:effectLst/>
              <a:latin typeface="AmazonEmber"/>
            </a:endParaRPr>
          </a:p>
          <a:p>
            <a:pPr algn="l"/>
            <a:endParaRPr lang="en-GB" b="0" i="0" dirty="0">
              <a:solidFill>
                <a:srgbClr val="FFFFFF"/>
              </a:solidFill>
              <a:effectLst/>
              <a:latin typeface="AmazonEmber"/>
            </a:endParaRPr>
          </a:p>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17</a:t>
            </a:fld>
            <a:endParaRPr lang="en-GB"/>
          </a:p>
        </p:txBody>
      </p:sp>
    </p:spTree>
    <p:extLst>
      <p:ext uri="{BB962C8B-B14F-4D97-AF65-F5344CB8AC3E}">
        <p14:creationId xmlns:p14="http://schemas.microsoft.com/office/powerpoint/2010/main" val="2302762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err="1"/>
              <a:t>Containerized</a:t>
            </a:r>
            <a:r>
              <a:rPr lang="sr-Latn-RS" dirty="0"/>
              <a:t> </a:t>
            </a:r>
            <a:r>
              <a:rPr lang="sr-Latn-RS" dirty="0" err="1"/>
              <a:t>microservices</a:t>
            </a:r>
            <a:endParaRPr lang="sr-Latn-RS" dirty="0"/>
          </a:p>
          <a:p>
            <a:endParaRPr lang="sr-Latn-RS" dirty="0"/>
          </a:p>
          <a:p>
            <a:endParaRPr lang="sr-Latn-RS" dirty="0"/>
          </a:p>
          <a:p>
            <a:r>
              <a:rPr lang="en-GB" dirty="0" err="1"/>
              <a:t>otporanautomatsko</a:t>
            </a:r>
            <a:r>
              <a:rPr lang="en-GB" dirty="0"/>
              <a:t> </a:t>
            </a:r>
            <a:r>
              <a:rPr lang="en-GB" dirty="0" err="1"/>
              <a:t>skaliranjesiguranizdržljiv</a:t>
            </a:r>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18</a:t>
            </a:fld>
            <a:endParaRPr lang="en-GB"/>
          </a:p>
        </p:txBody>
      </p:sp>
    </p:spTree>
    <p:extLst>
      <p:ext uri="{BB962C8B-B14F-4D97-AF65-F5344CB8AC3E}">
        <p14:creationId xmlns:p14="http://schemas.microsoft.com/office/powerpoint/2010/main" val="4058749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19</a:t>
            </a:fld>
            <a:endParaRPr lang="en-GB"/>
          </a:p>
        </p:txBody>
      </p:sp>
    </p:spTree>
    <p:extLst>
      <p:ext uri="{BB962C8B-B14F-4D97-AF65-F5344CB8AC3E}">
        <p14:creationId xmlns:p14="http://schemas.microsoft.com/office/powerpoint/2010/main" val="3525949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bildplatzhalter 7"/>
          <p:cNvSpPr>
            <a:spLocks noGrp="1" noRot="1" noChangeAspect="1"/>
          </p:cNvSpPr>
          <p:nvPr>
            <p:ph type="sldImg"/>
          </p:nvPr>
        </p:nvSpPr>
        <p:spPr>
          <a:xfrm>
            <a:off x="-711200" y="860425"/>
            <a:ext cx="3662363" cy="2060575"/>
          </a:xfrm>
        </p:spPr>
      </p:sp>
      <p:sp>
        <p:nvSpPr>
          <p:cNvPr id="10" name="Notizenplatzhalter 2"/>
          <p:cNvSpPr>
            <a:spLocks noGrp="1"/>
          </p:cNvSpPr>
          <p:nvPr>
            <p:ph type="body" idx="3"/>
          </p:nvPr>
        </p:nvSpPr>
        <p:spPr>
          <a:xfrm>
            <a:off x="2101989" y="860514"/>
            <a:ext cx="4747102" cy="8814740"/>
          </a:xfrm>
        </p:spPr>
        <p:txBody>
          <a:bodyPr/>
          <a:lstStyle/>
          <a:p>
            <a:pPr>
              <a:lnSpc>
                <a:spcPct val="90000"/>
              </a:lnSpc>
              <a:spcBef>
                <a:spcPts val="900"/>
              </a:spcBef>
            </a:pPr>
            <a:r>
              <a:rPr lang="en-US" altLang="en-US" sz="1200" b="0" dirty="0">
                <a:solidFill>
                  <a:srgbClr val="006487"/>
                </a:solidFill>
              </a:rPr>
              <a:t>Get an overview about the status of your assets e.g.:</a:t>
            </a:r>
          </a:p>
          <a:p>
            <a:pPr marL="171450" indent="-171450">
              <a:lnSpc>
                <a:spcPct val="90000"/>
              </a:lnSpc>
              <a:spcBef>
                <a:spcPts val="900"/>
              </a:spcBef>
              <a:buFontTx/>
              <a:buChar char="-"/>
            </a:pPr>
            <a:r>
              <a:rPr lang="en-US" altLang="en-US" sz="1200" b="0" dirty="0">
                <a:solidFill>
                  <a:srgbClr val="006487"/>
                </a:solidFill>
              </a:rPr>
              <a:t>Electronic rating plate,</a:t>
            </a:r>
          </a:p>
          <a:p>
            <a:pPr marL="171450" indent="-171450">
              <a:lnSpc>
                <a:spcPct val="90000"/>
              </a:lnSpc>
              <a:spcBef>
                <a:spcPts val="900"/>
              </a:spcBef>
              <a:buFontTx/>
              <a:buChar char="-"/>
            </a:pPr>
            <a:r>
              <a:rPr lang="en-US" altLang="en-US" sz="1200" b="0" dirty="0">
                <a:solidFill>
                  <a:srgbClr val="006487"/>
                </a:solidFill>
              </a:rPr>
              <a:t>Motor health conditions,</a:t>
            </a:r>
          </a:p>
          <a:p>
            <a:pPr marL="171450" indent="-171450">
              <a:lnSpc>
                <a:spcPct val="90000"/>
              </a:lnSpc>
              <a:spcBef>
                <a:spcPts val="900"/>
              </a:spcBef>
              <a:buFontTx/>
              <a:buChar char="-"/>
            </a:pPr>
            <a:r>
              <a:rPr lang="en-US" altLang="en-US" sz="1200" b="0" dirty="0">
                <a:solidFill>
                  <a:srgbClr val="006487"/>
                </a:solidFill>
              </a:rPr>
              <a:t>Asset location,</a:t>
            </a:r>
          </a:p>
          <a:p>
            <a:pPr marL="171450" indent="-171450">
              <a:lnSpc>
                <a:spcPct val="90000"/>
              </a:lnSpc>
              <a:spcBef>
                <a:spcPts val="900"/>
              </a:spcBef>
              <a:buFontTx/>
              <a:buChar char="-"/>
            </a:pPr>
            <a:r>
              <a:rPr lang="en-US" altLang="en-US" sz="1200" b="0" dirty="0">
                <a:solidFill>
                  <a:srgbClr val="006487"/>
                </a:solidFill>
              </a:rPr>
              <a:t>Performance</a:t>
            </a:r>
          </a:p>
          <a:p>
            <a:pPr marL="0" indent="0">
              <a:lnSpc>
                <a:spcPct val="90000"/>
              </a:lnSpc>
              <a:spcBef>
                <a:spcPts val="900"/>
              </a:spcBef>
              <a:buFontTx/>
              <a:buNone/>
            </a:pPr>
            <a:r>
              <a:rPr lang="en-US" altLang="en-US" sz="1200" b="0" dirty="0">
                <a:solidFill>
                  <a:srgbClr val="006487"/>
                </a:solidFill>
              </a:rPr>
              <a:t>Will be available for motors within basic applications such as compressors, pumps and fans.</a:t>
            </a:r>
          </a:p>
        </p:txBody>
      </p:sp>
      <p:sp>
        <p:nvSpPr>
          <p:cNvPr id="11" name="Foliennummernplatzhalter 1"/>
          <p:cNvSpPr>
            <a:spLocks noGrp="1"/>
          </p:cNvSpPr>
          <p:nvPr>
            <p:ph type="sldNum" sz="quarter" idx="5"/>
          </p:nvPr>
        </p:nvSpPr>
        <p:spPr>
          <a:xfrm>
            <a:off x="3851412" y="9682165"/>
            <a:ext cx="3249478" cy="550863"/>
          </a:xfrm>
        </p:spPr>
        <p:txBody>
          <a:bodyPr/>
          <a:lstStyle/>
          <a:p>
            <a:pPr marL="0" marR="0" lvl="0" indent="0" algn="r" defTabSz="94297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ＭＳ Ｐゴシック" charset="-128"/>
                <a:cs typeface="+mn-cs"/>
              </a:rPr>
              <a:t>Notes </a:t>
            </a:r>
            <a:fld id="{AD141568-5488-4AC9-B82D-9F5CE1225E2A}" type="slidenum">
              <a:rPr kumimoji="0" lang="en-US" sz="1200" b="0" i="0" u="none" strike="noStrike" kern="1200" cap="none" spc="0" normalizeH="0" baseline="0" noProof="0" smtClean="0">
                <a:ln>
                  <a:noFill/>
                </a:ln>
                <a:solidFill>
                  <a:srgbClr val="000000"/>
                </a:solidFill>
                <a:effectLst/>
                <a:uLnTx/>
                <a:uFillTx/>
                <a:latin typeface="Arial" pitchFamily="34" charset="0"/>
                <a:ea typeface="ＭＳ Ｐゴシック" charset="-128"/>
                <a:cs typeface="+mn-cs"/>
              </a:rPr>
              <a:pPr marL="0" marR="0" lvl="0" indent="0" algn="r" defTabSz="942975"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dirty="0">
              <a:ln>
                <a:noFill/>
              </a:ln>
              <a:solidFill>
                <a:srgbClr val="000000"/>
              </a:solidFill>
              <a:effectLst/>
              <a:uLnTx/>
              <a:uFillTx/>
              <a:latin typeface="Arial" pitchFamily="34" charset="0"/>
              <a:ea typeface="ＭＳ Ｐゴシック" charset="-128"/>
              <a:cs typeface="+mn-cs"/>
            </a:endParaRPr>
          </a:p>
        </p:txBody>
      </p:sp>
    </p:spTree>
    <p:extLst>
      <p:ext uri="{BB962C8B-B14F-4D97-AF65-F5344CB8AC3E}">
        <p14:creationId xmlns:p14="http://schemas.microsoft.com/office/powerpoint/2010/main" val="2317339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333333"/>
                </a:solidFill>
                <a:effectLst/>
                <a:latin typeface="Open Sans" panose="020B0606030504020204" pitchFamily="34" charset="0"/>
              </a:rPr>
              <a:t>Asset</a:t>
            </a:r>
            <a:r>
              <a:rPr lang="en-GB" b="0" i="0" dirty="0">
                <a:solidFill>
                  <a:srgbClr val="333333"/>
                </a:solidFill>
                <a:effectLst/>
                <a:latin typeface="Open Sans" panose="020B0606030504020204" pitchFamily="34" charset="0"/>
              </a:rPr>
              <a:t> – the digital instance of your physical device — the root of your device’s digital twin. Assets are hierarchical and, therefore, may model a single device, parts of a device, or groups of devices such as a site where devices are located. Each asset is associated with an asset type that describes the asset such as its name, description, location, parent asset (remember that assets are hierarchical), as well as a set of custom variables and aspects.</a:t>
            </a:r>
          </a:p>
          <a:p>
            <a:pPr algn="l"/>
            <a:endParaRPr lang="sr-Latn-RS" b="1" i="0" dirty="0">
              <a:solidFill>
                <a:srgbClr val="333333"/>
              </a:solidFill>
              <a:effectLst/>
              <a:latin typeface="Open Sans" panose="020B0606030504020204" pitchFamily="34" charset="0"/>
            </a:endParaRPr>
          </a:p>
          <a:p>
            <a:endParaRPr lang="sr-Latn-RS" dirty="0"/>
          </a:p>
          <a:p>
            <a:r>
              <a:rPr lang="en-GB" dirty="0"/>
              <a:t>https://edge2web.com/2019/02/12/mindsphere-primer-asset-variables-and-static-assets/</a:t>
            </a:r>
            <a:endParaRPr lang="sr-Latn-RS" dirty="0"/>
          </a:p>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25</a:t>
            </a:fld>
            <a:endParaRPr lang="en-GB"/>
          </a:p>
        </p:txBody>
      </p:sp>
    </p:spTree>
    <p:extLst>
      <p:ext uri="{BB962C8B-B14F-4D97-AF65-F5344CB8AC3E}">
        <p14:creationId xmlns:p14="http://schemas.microsoft.com/office/powerpoint/2010/main" val="3594311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8113" y="766763"/>
            <a:ext cx="6827837" cy="3840162"/>
          </a:xfrm>
        </p:spPr>
      </p:sp>
      <p:sp>
        <p:nvSpPr>
          <p:cNvPr id="3" name="Notizenplatzhalter 2"/>
          <p:cNvSpPr>
            <a:spLocks noGrp="1"/>
          </p:cNvSpPr>
          <p:nvPr>
            <p:ph type="body" idx="1"/>
          </p:nvPr>
        </p:nvSpPr>
        <p:spPr/>
        <p:txBody>
          <a:bodyPr/>
          <a:lstStyle/>
          <a:p>
            <a:r>
              <a:rPr lang="sr-Latn-RS" dirty="0"/>
              <a:t>U početku je </a:t>
            </a:r>
            <a:r>
              <a:rPr lang="sr-Latn-RS" dirty="0" err="1"/>
              <a:t>Siemens</a:t>
            </a:r>
            <a:r>
              <a:rPr lang="sr-Latn-RS" dirty="0"/>
              <a:t> </a:t>
            </a:r>
            <a:r>
              <a:rPr lang="de-DE" dirty="0" err="1"/>
              <a:t>MindSphere</a:t>
            </a:r>
            <a:r>
              <a:rPr lang="sr-Latn-RS" dirty="0"/>
              <a:t>-u nazivao</a:t>
            </a:r>
            <a:r>
              <a:rPr lang="de-DE" dirty="0"/>
              <a:t> – The </a:t>
            </a:r>
            <a:r>
              <a:rPr lang="de-DE" dirty="0" err="1"/>
              <a:t>cloud-based</a:t>
            </a:r>
            <a:r>
              <a:rPr lang="de-DE" dirty="0"/>
              <a:t>, open </a:t>
            </a:r>
            <a:r>
              <a:rPr lang="en-US" dirty="0"/>
              <a:t>IoT operating system from Siemens</a:t>
            </a:r>
            <a:endParaRPr lang="sr-Latn-RS" dirty="0"/>
          </a:p>
          <a:p>
            <a:endParaRPr lang="sr-Latn-RS" dirty="0"/>
          </a:p>
          <a:p>
            <a:r>
              <a:rPr lang="en-GB" b="0" i="0" dirty="0">
                <a:solidFill>
                  <a:srgbClr val="1C1C1C"/>
                </a:solidFill>
                <a:effectLst/>
                <a:latin typeface="Abel"/>
              </a:rPr>
              <a:t>Siemens calls </a:t>
            </a:r>
            <a:r>
              <a:rPr lang="en-GB" b="0" i="0" dirty="0" err="1">
                <a:solidFill>
                  <a:srgbClr val="1C1C1C"/>
                </a:solidFill>
                <a:effectLst/>
                <a:latin typeface="Abel"/>
              </a:rPr>
              <a:t>MindSphere</a:t>
            </a:r>
            <a:r>
              <a:rPr lang="en-GB" b="0" i="0" dirty="0">
                <a:solidFill>
                  <a:srgbClr val="1C1C1C"/>
                </a:solidFill>
                <a:effectLst/>
                <a:latin typeface="Abel"/>
              </a:rPr>
              <a:t> a cloud-based IoT operating system for the analysis of IoT data.</a:t>
            </a:r>
            <a:r>
              <a:rPr lang="sr-Latn-RS" b="0" i="0" dirty="0">
                <a:solidFill>
                  <a:srgbClr val="1C1C1C"/>
                </a:solidFill>
                <a:effectLst/>
                <a:latin typeface="Abel"/>
              </a:rPr>
              <a:t> (https://www.opc-router.com/siemens-mindsphere-iot-mqtt-connection/)</a:t>
            </a:r>
          </a:p>
          <a:p>
            <a:endParaRPr lang="sr-Latn-RS" b="0" i="0" dirty="0">
              <a:solidFill>
                <a:srgbClr val="1C1C1C"/>
              </a:solidFill>
              <a:effectLst/>
              <a:latin typeface="Abel"/>
            </a:endParaRPr>
          </a:p>
          <a:p>
            <a:endParaRPr lang="sr-Latn-RS" dirty="0"/>
          </a:p>
          <a:p>
            <a:endParaRPr lang="sr-Latn-RS" dirty="0"/>
          </a:p>
          <a:p>
            <a:endParaRPr lang="en-US" dirty="0"/>
          </a:p>
        </p:txBody>
      </p:sp>
      <p:sp>
        <p:nvSpPr>
          <p:cNvPr id="4" name="Foliennummernplatzhalter 3"/>
          <p:cNvSpPr>
            <a:spLocks noGrp="1"/>
          </p:cNvSpPr>
          <p:nvPr>
            <p:ph type="sldNum" sz="quarter" idx="10"/>
          </p:nvPr>
        </p:nvSpPr>
        <p:spPr/>
        <p:txBody>
          <a:bodyPr/>
          <a:lstStyle/>
          <a:p>
            <a:pPr marL="0" marR="0" lvl="0" indent="0" algn="r" defTabSz="942975" rtl="0" eaLnBrk="1" fontAlgn="base" latinLnBrk="0" hangingPunct="1">
              <a:lnSpc>
                <a:spcPct val="100000"/>
              </a:lnSpc>
              <a:spcBef>
                <a:spcPct val="0"/>
              </a:spcBef>
              <a:spcAft>
                <a:spcPct val="0"/>
              </a:spcAft>
              <a:buClrTx/>
              <a:buSzTx/>
              <a:buFontTx/>
              <a:buNone/>
              <a:tabLst/>
              <a:defRPr/>
            </a:pPr>
            <a:r>
              <a:rPr kumimoji="0" lang="de-DE" sz="1200" b="0" i="0" u="none" strike="noStrike" kern="1200" cap="none" spc="0" normalizeH="0" baseline="0" noProof="0" dirty="0">
                <a:ln>
                  <a:noFill/>
                </a:ln>
                <a:solidFill>
                  <a:srgbClr val="EEECE1"/>
                </a:solidFill>
                <a:effectLst/>
                <a:uLnTx/>
                <a:uFillTx/>
                <a:latin typeface="Siemens Sans" pitchFamily="2" charset="0"/>
                <a:ea typeface="ＭＳ Ｐゴシック" charset="-128"/>
                <a:cs typeface="+mn-cs"/>
              </a:rPr>
              <a:t>Notizen </a:t>
            </a:r>
            <a:fld id="{AD141568-5488-4AC9-B82D-9F5CE1225E2A}" type="slidenum">
              <a:rPr kumimoji="0" lang="de-DE" sz="1200" b="0" i="0" u="none" strike="noStrike" kern="1200" cap="none" spc="0" normalizeH="0" baseline="0" noProof="0" smtClean="0">
                <a:ln>
                  <a:noFill/>
                </a:ln>
                <a:solidFill>
                  <a:srgbClr val="EEECE1"/>
                </a:solidFill>
                <a:effectLst/>
                <a:uLnTx/>
                <a:uFillTx/>
                <a:latin typeface="Siemens Sans" pitchFamily="2" charset="0"/>
                <a:ea typeface="ＭＳ Ｐゴシック" charset="-128"/>
                <a:cs typeface="+mn-cs"/>
              </a:rPr>
              <a:pPr marL="0" marR="0" lvl="0" indent="0" algn="r" defTabSz="942975" rtl="0" eaLnBrk="1" fontAlgn="base" latinLnBrk="0" hangingPunct="1">
                <a:lnSpc>
                  <a:spcPct val="100000"/>
                </a:lnSpc>
                <a:spcBef>
                  <a:spcPct val="0"/>
                </a:spcBef>
                <a:spcAft>
                  <a:spcPct val="0"/>
                </a:spcAft>
                <a:buClrTx/>
                <a:buSzTx/>
                <a:buFontTx/>
                <a:buNone/>
                <a:tabLst/>
                <a:defRPr/>
              </a:pPr>
              <a:t>3</a:t>
            </a:fld>
            <a:endParaRPr kumimoji="0" lang="de-DE" sz="1200" b="0" i="0" u="none" strike="noStrike" kern="1200" cap="none" spc="0" normalizeH="0" baseline="0" noProof="0" dirty="0">
              <a:ln>
                <a:noFill/>
              </a:ln>
              <a:solidFill>
                <a:srgbClr val="EEECE1"/>
              </a:solidFill>
              <a:effectLst/>
              <a:uLnTx/>
              <a:uFillTx/>
              <a:latin typeface="Siemens Sans" pitchFamily="2" charset="0"/>
              <a:ea typeface="ＭＳ Ｐゴシック" charset="-128"/>
              <a:cs typeface="+mn-cs"/>
            </a:endParaRPr>
          </a:p>
        </p:txBody>
      </p:sp>
    </p:spTree>
    <p:extLst>
      <p:ext uri="{BB962C8B-B14F-4D97-AF65-F5344CB8AC3E}">
        <p14:creationId xmlns:p14="http://schemas.microsoft.com/office/powerpoint/2010/main" val="2317339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333333"/>
                </a:solidFill>
                <a:effectLst/>
                <a:latin typeface="Open Sans" panose="020B0606030504020204" pitchFamily="34" charset="0"/>
              </a:rPr>
              <a:t>Asset Types</a:t>
            </a:r>
            <a:r>
              <a:rPr lang="en-GB" b="0" i="0" dirty="0">
                <a:solidFill>
                  <a:srgbClr val="333333"/>
                </a:solidFill>
                <a:effectLst/>
                <a:latin typeface="Open Sans" panose="020B0606030504020204" pitchFamily="34" charset="0"/>
              </a:rPr>
              <a:t> – the starting point for creating an asset model that represents your digital twin. You can’t create an asset without associating it with a type. Asset types are templates from which assets are created. Asset types, like assets, are hierarchical — they have a parent type and a collection of properties that define the asset type’s characteristics. </a:t>
            </a:r>
            <a:r>
              <a:rPr lang="en-GB" b="0" i="0" dirty="0" err="1">
                <a:solidFill>
                  <a:srgbClr val="333333"/>
                </a:solidFill>
                <a:effectLst/>
                <a:latin typeface="Open Sans" panose="020B0606030504020204" pitchFamily="34" charset="0"/>
              </a:rPr>
              <a:t>MindSphere</a:t>
            </a:r>
            <a:r>
              <a:rPr lang="en-GB" b="0" i="0" dirty="0">
                <a:solidFill>
                  <a:srgbClr val="333333"/>
                </a:solidFill>
                <a:effectLst/>
                <a:latin typeface="Open Sans" panose="020B0606030504020204" pitchFamily="34" charset="0"/>
              </a:rPr>
              <a:t> has multiple built-in types you can use as the basis for your custom types.  An asset type has a set of asset variables and aspects that can be used to store (generally static) information about the asset.</a:t>
            </a:r>
            <a:endParaRPr lang="sr-Latn-RS" b="0" i="0" dirty="0">
              <a:solidFill>
                <a:srgbClr val="333333"/>
              </a:solidFill>
              <a:effectLst/>
              <a:latin typeface="Open Sans" panose="020B0606030504020204" pitchFamily="34" charset="0"/>
            </a:endParaRPr>
          </a:p>
          <a:p>
            <a:endParaRPr lang="sr-Latn-RS" b="0" i="0" dirty="0">
              <a:solidFill>
                <a:srgbClr val="333333"/>
              </a:solidFill>
              <a:effectLst/>
              <a:latin typeface="Open Sans" panose="020B0606030504020204" pitchFamily="34" charset="0"/>
            </a:endParaRPr>
          </a:p>
          <a:p>
            <a:r>
              <a:rPr lang="en-GB" b="0" i="0" u="sng" dirty="0">
                <a:solidFill>
                  <a:srgbClr val="4D5258"/>
                </a:solidFill>
                <a:effectLst/>
                <a:latin typeface="Open Sans" panose="020B0606030504020204" pitchFamily="34" charset="0"/>
              </a:rPr>
              <a:t>Note: </a:t>
            </a:r>
            <a:r>
              <a:rPr lang="en-GB" b="0" i="0" dirty="0">
                <a:solidFill>
                  <a:srgbClr val="4D5258"/>
                </a:solidFill>
                <a:effectLst/>
                <a:latin typeface="Open Sans" panose="020B0606030504020204" pitchFamily="34" charset="0"/>
              </a:rPr>
              <a:t>It is important to create your own asset type when extending a “core” type to allow future flexibility in your asset model (like adding new variables or aspects).</a:t>
            </a:r>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26</a:t>
            </a:fld>
            <a:endParaRPr lang="en-GB"/>
          </a:p>
        </p:txBody>
      </p:sp>
    </p:spTree>
    <p:extLst>
      <p:ext uri="{BB962C8B-B14F-4D97-AF65-F5344CB8AC3E}">
        <p14:creationId xmlns:p14="http://schemas.microsoft.com/office/powerpoint/2010/main" val="2748899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333333"/>
                </a:solidFill>
                <a:effectLst/>
                <a:latin typeface="Open Sans" panose="020B0606030504020204" pitchFamily="34" charset="0"/>
              </a:rPr>
              <a:t>Asset Variable</a:t>
            </a:r>
            <a:r>
              <a:rPr lang="en-GB" b="0" i="0" dirty="0">
                <a:solidFill>
                  <a:srgbClr val="333333"/>
                </a:solidFill>
                <a:effectLst/>
                <a:latin typeface="Open Sans" panose="020B0606030504020204" pitchFamily="34" charset="0"/>
              </a:rPr>
              <a:t> – a variable has a name and a value, and assets have a collection of these name-value pairs. The variable’s name and type must be defined on your asset type (or one of its ancestors) before you can use it. They are defined individually on an asset type and, thus, are not grouped and shared through inheritance. If an asset of a certain type always has a property you’d like to save with the asset, then you can use an asset variable for that property.</a:t>
            </a:r>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28</a:t>
            </a:fld>
            <a:endParaRPr lang="en-GB"/>
          </a:p>
        </p:txBody>
      </p:sp>
    </p:spTree>
    <p:extLst>
      <p:ext uri="{BB962C8B-B14F-4D97-AF65-F5344CB8AC3E}">
        <p14:creationId xmlns:p14="http://schemas.microsoft.com/office/powerpoint/2010/main" val="140301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333333"/>
                </a:solidFill>
                <a:effectLst/>
                <a:latin typeface="Open Sans" panose="020B0606030504020204" pitchFamily="34" charset="0"/>
              </a:rPr>
              <a:t>Aspect Type</a:t>
            </a:r>
            <a:r>
              <a:rPr lang="en-GB" b="0" i="0" dirty="0">
                <a:solidFill>
                  <a:srgbClr val="333333"/>
                </a:solidFill>
                <a:effectLst/>
                <a:latin typeface="Open Sans" panose="020B0606030504020204" pitchFamily="34" charset="0"/>
              </a:rPr>
              <a:t> – an aspect is a set of variables that together represent related properties of an asset. An aspect can be “dynamic” or “static”. A dynamic aspect describes things that change over time and usually have sensors for gathering values. Access to dynamic aspect information is enabled through </a:t>
            </a:r>
            <a:r>
              <a:rPr lang="en-GB" b="0" i="0" dirty="0" err="1">
                <a:solidFill>
                  <a:srgbClr val="333333"/>
                </a:solidFill>
                <a:effectLst/>
                <a:latin typeface="Open Sans" panose="020B0606030504020204" pitchFamily="34" charset="0"/>
              </a:rPr>
              <a:t>MindSphere’s</a:t>
            </a:r>
            <a:r>
              <a:rPr lang="en-GB" b="0" i="0" dirty="0">
                <a:solidFill>
                  <a:srgbClr val="333333"/>
                </a:solidFill>
                <a:effectLst/>
                <a:latin typeface="Open Sans" panose="020B0606030504020204" pitchFamily="34" charset="0"/>
              </a:rPr>
              <a:t> IoT Time Series and Time Series Aggregate Services. A static aspect contains descriptive information (like asset variables) that doesn’t change and doesn’t need to be tracked over time, but can be edited if required. Static aspects are stored and retrieved with the asset itself.</a:t>
            </a:r>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29</a:t>
            </a:fld>
            <a:endParaRPr lang="en-GB"/>
          </a:p>
        </p:txBody>
      </p:sp>
    </p:spTree>
    <p:extLst>
      <p:ext uri="{BB962C8B-B14F-4D97-AF65-F5344CB8AC3E}">
        <p14:creationId xmlns:p14="http://schemas.microsoft.com/office/powerpoint/2010/main" val="3080872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Open Sans" panose="020B0606030504020204" pitchFamily="34" charset="0"/>
              </a:rPr>
              <a:t>Given </a:t>
            </a:r>
            <a:r>
              <a:rPr lang="en-GB" b="0" i="0" dirty="0" err="1">
                <a:solidFill>
                  <a:srgbClr val="333333"/>
                </a:solidFill>
                <a:effectLst/>
                <a:latin typeface="Open Sans" panose="020B0606030504020204" pitchFamily="34" charset="0"/>
              </a:rPr>
              <a:t>MindSphere’s</a:t>
            </a:r>
            <a:r>
              <a:rPr lang="en-GB" b="0" i="0" dirty="0">
                <a:solidFill>
                  <a:srgbClr val="333333"/>
                </a:solidFill>
                <a:effectLst/>
                <a:latin typeface="Open Sans" panose="020B0606030504020204" pitchFamily="34" charset="0"/>
              </a:rPr>
              <a:t> </a:t>
            </a:r>
            <a:r>
              <a:rPr lang="en-GB" b="0" i="0" dirty="0" err="1">
                <a:solidFill>
                  <a:srgbClr val="333333"/>
                </a:solidFill>
                <a:effectLst/>
                <a:latin typeface="Open Sans" panose="020B0606030504020204" pitchFamily="34" charset="0"/>
              </a:rPr>
              <a:t>modeling</a:t>
            </a:r>
            <a:r>
              <a:rPr lang="en-GB" b="0" i="0" dirty="0">
                <a:solidFill>
                  <a:srgbClr val="333333"/>
                </a:solidFill>
                <a:effectLst/>
                <a:latin typeface="Open Sans" panose="020B0606030504020204" pitchFamily="34" charset="0"/>
              </a:rPr>
              <a:t> </a:t>
            </a:r>
            <a:r>
              <a:rPr lang="en-GB" b="0" i="0" dirty="0" err="1">
                <a:solidFill>
                  <a:srgbClr val="333333"/>
                </a:solidFill>
                <a:effectLst/>
                <a:latin typeface="Open Sans" panose="020B0606030504020204" pitchFamily="34" charset="0"/>
              </a:rPr>
              <a:t>flexiblity</a:t>
            </a:r>
            <a:r>
              <a:rPr lang="en-GB" b="0" i="0" dirty="0">
                <a:solidFill>
                  <a:srgbClr val="333333"/>
                </a:solidFill>
                <a:effectLst/>
                <a:latin typeface="Open Sans" panose="020B0606030504020204" pitchFamily="34" charset="0"/>
              </a:rPr>
              <a:t>, where should an asset’s traits (properties, characteristics, variables, etc.) and their associated metrics be described and stored? Sensor enabled properties (metrics) that change over time should be tracked using the IoT Time Series Service, which means they must be associated with dynamic aspect types. When traits are relatively static, (e.g., physical dimensions, model number, installation date, etc.) they can be stored in either a static aspect or an asset variable. </a:t>
            </a:r>
            <a:endParaRPr lang="sr-Latn-RS" b="0" i="0" dirty="0">
              <a:solidFill>
                <a:srgbClr val="333333"/>
              </a:solidFill>
              <a:effectLst/>
              <a:latin typeface="Open Sans" panose="020B0606030504020204" pitchFamily="34" charset="0"/>
            </a:endParaRPr>
          </a:p>
          <a:p>
            <a:endParaRPr lang="sr-Latn-RS" b="0" i="0" dirty="0">
              <a:solidFill>
                <a:srgbClr val="333333"/>
              </a:solidFill>
              <a:effectLst/>
              <a:latin typeface="Open Sans" panose="020B0606030504020204" pitchFamily="34" charset="0"/>
            </a:endParaRPr>
          </a:p>
          <a:p>
            <a:r>
              <a:rPr lang="en-GB" b="0" i="0" dirty="0">
                <a:solidFill>
                  <a:srgbClr val="333333"/>
                </a:solidFill>
                <a:effectLst/>
                <a:latin typeface="Open Sans" panose="020B0606030504020204" pitchFamily="34" charset="0"/>
              </a:rPr>
              <a:t>There are a couple of reasons you would want to use a static aspect type rather than an asset variable. Let’s consider a use case for tracking dimensions of a widget asset.</a:t>
            </a:r>
            <a:endParaRPr lang="sr-Latn-RS" b="0" i="0" dirty="0">
              <a:solidFill>
                <a:srgbClr val="333333"/>
              </a:solidFill>
              <a:effectLst/>
              <a:latin typeface="Open Sans" panose="020B0606030504020204" pitchFamily="34" charset="0"/>
            </a:endParaRPr>
          </a:p>
          <a:p>
            <a:endParaRPr lang="sr-Latn-RS" b="0" i="0" dirty="0">
              <a:solidFill>
                <a:srgbClr val="333333"/>
              </a:solidFill>
              <a:effectLst/>
              <a:latin typeface="Open Sans" panose="020B0606030504020204" pitchFamily="34" charset="0"/>
            </a:endParaRPr>
          </a:p>
          <a:p>
            <a:endParaRPr lang="sr-Latn-RS" b="0" i="0" dirty="0">
              <a:solidFill>
                <a:srgbClr val="333333"/>
              </a:solidFill>
              <a:effectLst/>
              <a:latin typeface="Open Sans" panose="020B0606030504020204" pitchFamily="34" charset="0"/>
            </a:endParaRPr>
          </a:p>
          <a:p>
            <a:r>
              <a:rPr lang="en-GB" b="0" i="0" dirty="0">
                <a:solidFill>
                  <a:srgbClr val="212121"/>
                </a:solidFill>
                <a:effectLst/>
                <a:latin typeface="Siemens Sans Regular"/>
              </a:rPr>
              <a:t>Only units and data types that match exactly with the aspects and variables are available. </a:t>
            </a:r>
            <a:r>
              <a:rPr lang="en-GB" b="0" i="0">
                <a:solidFill>
                  <a:srgbClr val="212121"/>
                </a:solidFill>
                <a:effectLst/>
                <a:latin typeface="Siemens Sans Regular"/>
              </a:rPr>
              <a:t>If they are different, the aspect can’t be connected to the data point (also case sensitive).</a:t>
            </a:r>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30</a:t>
            </a:fld>
            <a:endParaRPr lang="en-GB"/>
          </a:p>
        </p:txBody>
      </p:sp>
    </p:spTree>
    <p:extLst>
      <p:ext uri="{BB962C8B-B14F-4D97-AF65-F5344CB8AC3E}">
        <p14:creationId xmlns:p14="http://schemas.microsoft.com/office/powerpoint/2010/main" val="400047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Get access to the </a:t>
            </a:r>
            <a:r>
              <a:rPr lang="en-GB" dirty="0" err="1"/>
              <a:t>MindSphere</a:t>
            </a:r>
            <a:r>
              <a:rPr lang="en-GB" dirty="0"/>
              <a:t> developer environment and publish applications to the </a:t>
            </a:r>
            <a:r>
              <a:rPr lang="en-GB" dirty="0" err="1"/>
              <a:t>MindSphere</a:t>
            </a:r>
            <a:r>
              <a:rPr lang="en-GB" dirty="0"/>
              <a:t> Store.</a:t>
            </a:r>
            <a:endParaRPr lang="sr-Latn-RS" dirty="0"/>
          </a:p>
          <a:p>
            <a:endParaRPr lang="sr-Latn-RS" dirty="0"/>
          </a:p>
          <a:p>
            <a:endParaRPr lang="sr-Latn-RS" dirty="0"/>
          </a:p>
          <a:p>
            <a:r>
              <a:rPr lang="en-GB" dirty="0"/>
              <a:t>IoT Value Plan</a:t>
            </a:r>
            <a:r>
              <a:rPr lang="sr-Latn-RS" dirty="0"/>
              <a:t> </a:t>
            </a:r>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31</a:t>
            </a:fld>
            <a:endParaRPr lang="en-GB"/>
          </a:p>
        </p:txBody>
      </p:sp>
    </p:spTree>
    <p:extLst>
      <p:ext uri="{BB962C8B-B14F-4D97-AF65-F5344CB8AC3E}">
        <p14:creationId xmlns:p14="http://schemas.microsoft.com/office/powerpoint/2010/main" val="30613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err="1"/>
              <a:t>MindSphere</a:t>
            </a:r>
            <a:r>
              <a:rPr lang="en-GB" sz="1200" dirty="0"/>
              <a:t> - Develop applications and hand over from Operator to Customer</a:t>
            </a:r>
            <a:endParaRPr lang="sr-Latn-RS" sz="1200" dirty="0"/>
          </a:p>
          <a:p>
            <a:endParaRPr lang="sr-Latn-RS" dirty="0"/>
          </a:p>
          <a:p>
            <a:r>
              <a:rPr lang="en-GB" dirty="0"/>
              <a:t>① Create application | Add roles and scopes and register application: </a:t>
            </a:r>
            <a:endParaRPr lang="sr-Latn-RS" dirty="0"/>
          </a:p>
          <a:p>
            <a:r>
              <a:rPr lang="sr-Latn-RS" dirty="0"/>
              <a:t>	</a:t>
            </a:r>
            <a:r>
              <a:rPr lang="en-GB" dirty="0"/>
              <a:t>• Use Developer Cockpit to create a new application. </a:t>
            </a:r>
            <a:endParaRPr lang="sr-Latn-RS" dirty="0"/>
          </a:p>
          <a:p>
            <a:r>
              <a:rPr lang="sr-Latn-RS" dirty="0"/>
              <a:t>	</a:t>
            </a:r>
            <a:r>
              <a:rPr lang="en-GB" dirty="0"/>
              <a:t>• Add roles and scopes for the created application. </a:t>
            </a:r>
            <a:endParaRPr lang="sr-Latn-RS" dirty="0"/>
          </a:p>
          <a:p>
            <a:r>
              <a:rPr lang="sr-Latn-RS" dirty="0"/>
              <a:t>	</a:t>
            </a:r>
            <a:r>
              <a:rPr lang="en-GB" dirty="0"/>
              <a:t>• Use Developer Cockpit for application registration.</a:t>
            </a:r>
            <a:endParaRPr lang="sr-Latn-RS" dirty="0"/>
          </a:p>
          <a:p>
            <a:r>
              <a:rPr lang="en-GB" dirty="0"/>
              <a:t>②</a:t>
            </a:r>
            <a:r>
              <a:rPr lang="sr-Latn-RS" dirty="0"/>
              <a:t> </a:t>
            </a:r>
            <a:r>
              <a:rPr lang="en-GB" dirty="0"/>
              <a:t>Upload metadata and application binaries to </a:t>
            </a:r>
            <a:r>
              <a:rPr lang="en-GB" dirty="0" err="1"/>
              <a:t>MindSphere</a:t>
            </a:r>
            <a:r>
              <a:rPr lang="en-GB" dirty="0"/>
              <a:t>: </a:t>
            </a:r>
            <a:endParaRPr lang="sr-Latn-RS" dirty="0"/>
          </a:p>
          <a:p>
            <a:r>
              <a:rPr lang="sr-Latn-RS" dirty="0"/>
              <a:t>	</a:t>
            </a:r>
            <a:r>
              <a:rPr lang="en-GB" dirty="0"/>
              <a:t>• Upload meta data. Example - the manifest file. </a:t>
            </a:r>
            <a:endParaRPr lang="sr-Latn-RS" dirty="0"/>
          </a:p>
          <a:p>
            <a:r>
              <a:rPr lang="sr-Latn-RS" dirty="0"/>
              <a:t>	</a:t>
            </a:r>
            <a:r>
              <a:rPr lang="en-GB" dirty="0"/>
              <a:t>• Enter service names. </a:t>
            </a:r>
            <a:endParaRPr lang="sr-Latn-RS" dirty="0"/>
          </a:p>
          <a:p>
            <a:r>
              <a:rPr lang="sr-Latn-RS" dirty="0"/>
              <a:t>	</a:t>
            </a:r>
            <a:r>
              <a:rPr lang="en-GB" dirty="0"/>
              <a:t>• Upload </a:t>
            </a:r>
            <a:r>
              <a:rPr lang="sr-Latn-RS" dirty="0"/>
              <a:t>z</a:t>
            </a:r>
            <a:r>
              <a:rPr lang="en-GB" dirty="0" err="1"/>
              <a:t>ip</a:t>
            </a:r>
            <a:r>
              <a:rPr lang="en-GB" dirty="0"/>
              <a:t>-file with application binaries.</a:t>
            </a:r>
            <a:endParaRPr lang="sr-Latn-RS" dirty="0"/>
          </a:p>
          <a:p>
            <a:r>
              <a:rPr lang="en-GB" dirty="0"/>
              <a:t>③ Hand over application to Operator Cockpit: </a:t>
            </a:r>
            <a:endParaRPr lang="sr-Latn-RS" dirty="0"/>
          </a:p>
          <a:p>
            <a:r>
              <a:rPr lang="sr-Latn-RS" dirty="0"/>
              <a:t>	</a:t>
            </a:r>
            <a:r>
              <a:rPr lang="en-GB" dirty="0"/>
              <a:t>• Assign the successfully uploaded application data to a known operator. </a:t>
            </a:r>
            <a:endParaRPr lang="sr-Latn-RS" dirty="0"/>
          </a:p>
          <a:p>
            <a:r>
              <a:rPr lang="sr-Latn-RS" dirty="0"/>
              <a:t>	</a:t>
            </a:r>
            <a:r>
              <a:rPr lang="en-GB" dirty="0"/>
              <a:t>• Operator accepts the assignment in Operator Cockpit.</a:t>
            </a:r>
            <a:endParaRPr lang="sr-Latn-RS" dirty="0"/>
          </a:p>
          <a:p>
            <a:r>
              <a:rPr lang="en-GB" dirty="0"/>
              <a:t>④ Accept handover: </a:t>
            </a:r>
            <a:endParaRPr lang="sr-Latn-RS" dirty="0"/>
          </a:p>
          <a:p>
            <a:r>
              <a:rPr lang="sr-Latn-RS" dirty="0"/>
              <a:t>	</a:t>
            </a:r>
            <a:r>
              <a:rPr lang="en-GB" dirty="0"/>
              <a:t>• After acceptance is received from the operator, the developer assigns the application to an operator. </a:t>
            </a:r>
            <a:endParaRPr lang="sr-Latn-RS" dirty="0"/>
          </a:p>
          <a:p>
            <a:r>
              <a:rPr lang="sr-Latn-RS" dirty="0"/>
              <a:t>	</a:t>
            </a:r>
            <a:r>
              <a:rPr lang="en-GB" dirty="0"/>
              <a:t>• Application is then deployable for an operator inside Operator Cockpit.</a:t>
            </a:r>
            <a:endParaRPr lang="sr-Latn-RS" dirty="0"/>
          </a:p>
          <a:p>
            <a:r>
              <a:rPr lang="en-GB" dirty="0"/>
              <a:t>⑤ Deployment in productive system: </a:t>
            </a:r>
            <a:endParaRPr lang="sr-Latn-RS" dirty="0"/>
          </a:p>
          <a:p>
            <a:r>
              <a:rPr lang="sr-Latn-RS" dirty="0"/>
              <a:t>	</a:t>
            </a:r>
            <a:r>
              <a:rPr lang="en-GB" dirty="0"/>
              <a:t>• In Operator Cockpit, the operator deploys this application to the productive system. </a:t>
            </a:r>
            <a:endParaRPr lang="sr-Latn-RS" dirty="0"/>
          </a:p>
          <a:p>
            <a:r>
              <a:rPr lang="sr-Latn-RS" dirty="0"/>
              <a:t>	</a:t>
            </a:r>
            <a:r>
              <a:rPr lang="en-GB" dirty="0"/>
              <a:t>• Operator can publish this application to </a:t>
            </a:r>
            <a:r>
              <a:rPr lang="en-GB" dirty="0" err="1"/>
              <a:t>MindSphere</a:t>
            </a:r>
            <a:r>
              <a:rPr lang="en-GB" dirty="0"/>
              <a:t> Store, or provision application to known customers.</a:t>
            </a:r>
            <a:endParaRPr lang="sr-Latn-RS" dirty="0"/>
          </a:p>
          <a:p>
            <a:r>
              <a:rPr lang="en-GB" dirty="0"/>
              <a:t>⑥ Provisioning to Customer: </a:t>
            </a:r>
            <a:endParaRPr lang="sr-Latn-RS" dirty="0"/>
          </a:p>
          <a:p>
            <a:r>
              <a:rPr lang="sr-Latn-RS" dirty="0"/>
              <a:t>	</a:t>
            </a:r>
            <a:r>
              <a:rPr lang="en-GB" dirty="0"/>
              <a:t>• In Operator Cockpit, the operator provisions the application to the known customers. </a:t>
            </a:r>
            <a:endParaRPr lang="sr-Latn-RS" dirty="0"/>
          </a:p>
          <a:p>
            <a:r>
              <a:rPr lang="sr-Latn-RS" dirty="0"/>
              <a:t>	</a:t>
            </a:r>
            <a:r>
              <a:rPr lang="en-GB" dirty="0"/>
              <a:t>• If the operator has published an application to </a:t>
            </a:r>
            <a:r>
              <a:rPr lang="en-GB" dirty="0" err="1"/>
              <a:t>MindSphere</a:t>
            </a:r>
            <a:r>
              <a:rPr lang="en-GB" dirty="0"/>
              <a:t> Store, a subscription </a:t>
            </a:r>
            <a:r>
              <a:rPr lang="en-GB" dirty="0" err="1"/>
              <a:t>notific</a:t>
            </a:r>
            <a:r>
              <a:rPr lang="sr-Latn-RS" dirty="0"/>
              <a:t>a</a:t>
            </a:r>
            <a:r>
              <a:rPr lang="en-GB" dirty="0" err="1"/>
              <a:t>tion</a:t>
            </a:r>
            <a:r>
              <a:rPr lang="en-GB" dirty="0"/>
              <a:t> to provision to a new customer is received.</a:t>
            </a:r>
            <a:endParaRPr lang="sr-Latn-RS" dirty="0"/>
          </a:p>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35</a:t>
            </a:fld>
            <a:endParaRPr lang="en-GB"/>
          </a:p>
        </p:txBody>
      </p:sp>
    </p:spTree>
    <p:extLst>
      <p:ext uri="{BB962C8B-B14F-4D97-AF65-F5344CB8AC3E}">
        <p14:creationId xmlns:p14="http://schemas.microsoft.com/office/powerpoint/2010/main" val="353150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020049" lvl="6" indent="-342900">
              <a:lnSpc>
                <a:spcPct val="90000"/>
              </a:lnSpc>
              <a:buFont typeface="+mj-lt"/>
              <a:buAutoNum type="alphaLcPeriod"/>
            </a:pPr>
            <a:r>
              <a:rPr lang="en-GB" sz="1200" dirty="0">
                <a:solidFill>
                  <a:srgbClr val="000000"/>
                </a:solidFill>
              </a:rPr>
              <a:t>In Development</a:t>
            </a:r>
          </a:p>
          <a:p>
            <a:pPr marL="2020049" lvl="6" indent="-342900">
              <a:lnSpc>
                <a:spcPct val="90000"/>
              </a:lnSpc>
              <a:buFont typeface="+mj-lt"/>
              <a:buAutoNum type="alphaLcPeriod"/>
            </a:pPr>
            <a:r>
              <a:rPr lang="en-GB" sz="1200" dirty="0">
                <a:solidFill>
                  <a:srgbClr val="000000"/>
                </a:solidFill>
              </a:rPr>
              <a:t>Preparation in progress</a:t>
            </a:r>
          </a:p>
          <a:p>
            <a:pPr marL="2020049" lvl="6" indent="-342900">
              <a:lnSpc>
                <a:spcPct val="90000"/>
              </a:lnSpc>
              <a:buFont typeface="+mj-lt"/>
              <a:buAutoNum type="alphaLcPeriod"/>
            </a:pPr>
            <a:r>
              <a:rPr lang="en-GB" sz="1200" dirty="0">
                <a:solidFill>
                  <a:srgbClr val="000000"/>
                </a:solidFill>
              </a:rPr>
              <a:t>Waiting for approval</a:t>
            </a:r>
          </a:p>
          <a:p>
            <a:pPr marL="2020049" lvl="6" indent="-342900">
              <a:lnSpc>
                <a:spcPct val="90000"/>
              </a:lnSpc>
              <a:buFont typeface="+mj-lt"/>
              <a:buAutoNum type="alphaLcPeriod"/>
            </a:pPr>
            <a:r>
              <a:rPr lang="en-GB" sz="1200" dirty="0">
                <a:solidFill>
                  <a:srgbClr val="000000"/>
                </a:solidFill>
              </a:rPr>
              <a:t>Check in progress</a:t>
            </a:r>
          </a:p>
          <a:p>
            <a:pPr marL="2020049" lvl="6" indent="-342900">
              <a:lnSpc>
                <a:spcPct val="90000"/>
              </a:lnSpc>
              <a:buFont typeface="+mj-lt"/>
              <a:buAutoNum type="alphaLcPeriod"/>
            </a:pPr>
            <a:r>
              <a:rPr lang="en-GB" sz="1200" dirty="0">
                <a:solidFill>
                  <a:srgbClr val="000000"/>
                </a:solidFill>
              </a:rPr>
              <a:t>Check failed - if uploads do not match</a:t>
            </a:r>
          </a:p>
          <a:p>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For passed applications, the next state is "</a:t>
            </a:r>
            <a:r>
              <a:rPr lang="en-GB" sz="1200" b="1" dirty="0">
                <a:solidFill>
                  <a:srgbClr val="000000"/>
                </a:solidFill>
              </a:rPr>
              <a:t>Ready for assignment</a:t>
            </a:r>
            <a:r>
              <a:rPr lang="en-GB" sz="1200" dirty="0">
                <a:solidFill>
                  <a:srgbClr val="000000"/>
                </a:solidFill>
              </a:rPr>
              <a:t>".</a:t>
            </a:r>
          </a:p>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37</a:t>
            </a:fld>
            <a:endParaRPr lang="en-GB"/>
          </a:p>
        </p:txBody>
      </p:sp>
    </p:spTree>
    <p:extLst>
      <p:ext uri="{BB962C8B-B14F-4D97-AF65-F5344CB8AC3E}">
        <p14:creationId xmlns:p14="http://schemas.microsoft.com/office/powerpoint/2010/main" val="2012271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sz="1800" dirty="0">
                <a:effectLst/>
                <a:latin typeface="Calibri" panose="020F0502020204030204" pitchFamily="34" charset="0"/>
                <a:hlinkClick r:id="rId3"/>
              </a:rPr>
              <a:t>https://opensource.mindsphere.io/docs/mindconnect-nodejs/sdk/index.html</a:t>
            </a:r>
            <a:endParaRPr lang="sr-Latn-RS" sz="1800" dirty="0">
              <a:effectLst/>
              <a:latin typeface="Calibri" panose="020F0502020204030204" pitchFamily="34" charset="0"/>
            </a:endParaRPr>
          </a:p>
          <a:p>
            <a:endParaRPr lang="sr-Latn-RS" dirty="0"/>
          </a:p>
          <a:p>
            <a:r>
              <a:rPr lang="en-GB" dirty="0"/>
              <a:t>https://sn0wcat-92713.medium.com/how-to-create-mindsphere-artefacts-from-json-schema-definitions-1b2f3e446f6a</a:t>
            </a:r>
            <a:endParaRPr lang="sr-Latn-RS" dirty="0"/>
          </a:p>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39</a:t>
            </a:fld>
            <a:endParaRPr lang="en-GB"/>
          </a:p>
        </p:txBody>
      </p:sp>
    </p:spTree>
    <p:extLst>
      <p:ext uri="{BB962C8B-B14F-4D97-AF65-F5344CB8AC3E}">
        <p14:creationId xmlns:p14="http://schemas.microsoft.com/office/powerpoint/2010/main" val="1583790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40</a:t>
            </a:fld>
            <a:endParaRPr lang="en-GB"/>
          </a:p>
        </p:txBody>
      </p:sp>
    </p:spTree>
    <p:extLst>
      <p:ext uri="{BB962C8B-B14F-4D97-AF65-F5344CB8AC3E}">
        <p14:creationId xmlns:p14="http://schemas.microsoft.com/office/powerpoint/2010/main" val="1506282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b="0" i="0" dirty="0">
                <a:solidFill>
                  <a:srgbClr val="555F69"/>
                </a:solidFill>
                <a:effectLst/>
                <a:latin typeface="Siemens Sans regular"/>
              </a:rPr>
              <a:t>https://documentation.mindsphere.io/resources/html/Industrial+Edge+Developer+Environment/en-US/user-docu/industrialedge.html</a:t>
            </a:r>
          </a:p>
          <a:p>
            <a:endParaRPr lang="sr-Latn-RS" b="0" i="0" dirty="0">
              <a:solidFill>
                <a:srgbClr val="555F69"/>
              </a:solidFill>
              <a:effectLst/>
              <a:latin typeface="Siemens Sans regular"/>
            </a:endParaRPr>
          </a:p>
          <a:p>
            <a:r>
              <a:rPr lang="en-GB" b="0" i="0" dirty="0">
                <a:solidFill>
                  <a:srgbClr val="555F69"/>
                </a:solidFill>
                <a:effectLst/>
                <a:latin typeface="Siemens Sans regular"/>
              </a:rPr>
              <a:t>Industrial Edge is the SIEMENS platform to host applications from different vendors on a computing platform close to the shopfloor. </a:t>
            </a:r>
            <a:endParaRPr lang="sr-Latn-RS" b="0" i="0" dirty="0">
              <a:solidFill>
                <a:srgbClr val="555F69"/>
              </a:solidFill>
              <a:effectLst/>
              <a:latin typeface="Siemens Sans regular"/>
            </a:endParaRPr>
          </a:p>
          <a:p>
            <a:endParaRPr lang="sr-Latn-RS" b="0" i="0" dirty="0">
              <a:solidFill>
                <a:srgbClr val="555F69"/>
              </a:solidFill>
              <a:effectLst/>
              <a:latin typeface="Siemens Sans regular"/>
            </a:endParaRPr>
          </a:p>
          <a:p>
            <a:endParaRPr lang="sr-Latn-RS" b="0" i="0" dirty="0">
              <a:solidFill>
                <a:srgbClr val="555F69"/>
              </a:solidFill>
              <a:effectLst/>
              <a:latin typeface="Siemens Sans regular"/>
            </a:endParaRPr>
          </a:p>
        </p:txBody>
      </p:sp>
      <p:sp>
        <p:nvSpPr>
          <p:cNvPr id="4" name="Slide Number Placeholder 3"/>
          <p:cNvSpPr>
            <a:spLocks noGrp="1"/>
          </p:cNvSpPr>
          <p:nvPr>
            <p:ph type="sldNum" sz="quarter" idx="5"/>
          </p:nvPr>
        </p:nvSpPr>
        <p:spPr/>
        <p:txBody>
          <a:bodyPr/>
          <a:lstStyle/>
          <a:p>
            <a:fld id="{28CC6A33-6BAD-46F8-85E8-C98AC8788722}" type="slidenum">
              <a:rPr lang="en-GB" smtClean="0"/>
              <a:t>43</a:t>
            </a:fld>
            <a:endParaRPr lang="en-GB"/>
          </a:p>
        </p:txBody>
      </p:sp>
    </p:spTree>
    <p:extLst>
      <p:ext uri="{BB962C8B-B14F-4D97-AF65-F5344CB8AC3E}">
        <p14:creationId xmlns:p14="http://schemas.microsoft.com/office/powerpoint/2010/main" val="3137207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rgbClr val="1A1A1A"/>
                </a:solidFill>
                <a:effectLst/>
                <a:latin typeface="fontawesome"/>
              </a:rPr>
              <a:t>With </a:t>
            </a:r>
            <a:r>
              <a:rPr lang="en-GB" sz="1200" b="0" i="0" dirty="0" err="1">
                <a:solidFill>
                  <a:srgbClr val="1A1A1A"/>
                </a:solidFill>
                <a:effectLst/>
                <a:latin typeface="fontawesome"/>
              </a:rPr>
              <a:t>MindSphere</a:t>
            </a:r>
            <a:r>
              <a:rPr lang="en-GB" sz="1200" b="0" i="0" dirty="0">
                <a:solidFill>
                  <a:srgbClr val="1A1A1A"/>
                </a:solidFill>
                <a:effectLst/>
                <a:latin typeface="fontawesome"/>
              </a:rPr>
              <a:t>, companies can connect real-world products, factories, machines, and systems to extract and </a:t>
            </a:r>
            <a:r>
              <a:rPr lang="en-GB" sz="1200" b="0" i="0" dirty="0" err="1">
                <a:solidFill>
                  <a:srgbClr val="1A1A1A"/>
                </a:solidFill>
                <a:effectLst/>
                <a:latin typeface="fontawesome"/>
              </a:rPr>
              <a:t>analyze</a:t>
            </a:r>
            <a:r>
              <a:rPr lang="en-GB" sz="1200" b="0" i="0" dirty="0">
                <a:solidFill>
                  <a:srgbClr val="1A1A1A"/>
                </a:solidFill>
                <a:effectLst/>
                <a:latin typeface="fontawesome"/>
              </a:rPr>
              <a:t> real-world performance and application data. Data analysis can obtain relevant information and analysis results from the original data.</a:t>
            </a:r>
            <a:endParaRPr lang="en-US" sz="1800" dirty="0"/>
          </a:p>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4</a:t>
            </a:fld>
            <a:endParaRPr lang="en-GB"/>
          </a:p>
        </p:txBody>
      </p:sp>
    </p:spTree>
    <p:extLst>
      <p:ext uri="{BB962C8B-B14F-4D97-AF65-F5344CB8AC3E}">
        <p14:creationId xmlns:p14="http://schemas.microsoft.com/office/powerpoint/2010/main" val="3348532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https://www.altexsoft.com/blog/iot-architecture-layers-components/</a:t>
            </a:r>
            <a:endParaRPr lang="sr-Latn-RS" dirty="0"/>
          </a:p>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5</a:t>
            </a:fld>
            <a:endParaRPr lang="en-GB"/>
          </a:p>
        </p:txBody>
      </p:sp>
    </p:spTree>
    <p:extLst>
      <p:ext uri="{BB962C8B-B14F-4D97-AF65-F5344CB8AC3E}">
        <p14:creationId xmlns:p14="http://schemas.microsoft.com/office/powerpoint/2010/main" val="2832896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r-Latn-RS" dirty="0"/>
          </a:p>
          <a:p>
            <a:r>
              <a:rPr lang="en-GB" dirty="0"/>
              <a:t>https://medium.com/@bertrand.jan/tell-me-more-internet-of-things-part-3-mindsphere-cost-and-value-comparison-b333ebfb872a</a:t>
            </a:r>
            <a:endParaRPr lang="sr-Latn-RS" dirty="0"/>
          </a:p>
          <a:p>
            <a:r>
              <a:rPr lang="sr-Latn-RS" dirty="0"/>
              <a:t>----</a:t>
            </a:r>
          </a:p>
          <a:p>
            <a:r>
              <a:rPr lang="sr-Latn-RS" dirty="0"/>
              <a:t>https://www.iaas.uni-stuttgart.de/publications/INPROC-2016-48-Comparison-of-IoT-Platform-Architectures.pdf</a:t>
            </a:r>
          </a:p>
          <a:p>
            <a:endParaRPr lang="sr-Latn-RS" dirty="0"/>
          </a:p>
          <a:p>
            <a:pPr algn="l"/>
            <a:r>
              <a:rPr lang="en-GB" sz="1800" b="1" i="0" u="none" strike="noStrike" baseline="0" dirty="0">
                <a:latin typeface="NimbusRomNo9L-ReguItal"/>
              </a:rPr>
              <a:t>A. Sensor</a:t>
            </a:r>
          </a:p>
          <a:p>
            <a:pPr algn="l"/>
            <a:r>
              <a:rPr lang="en-GB" sz="1800" b="0" i="0" u="none" strike="noStrike" baseline="0" dirty="0">
                <a:latin typeface="NimbusRomNo9L-Regu"/>
              </a:rPr>
              <a:t>A </a:t>
            </a:r>
            <a:r>
              <a:rPr lang="en-GB" sz="1800" b="0" i="0" u="none" strike="noStrike" baseline="0" dirty="0">
                <a:latin typeface="NimbusRomNo9L-ReguItal"/>
              </a:rPr>
              <a:t>Sensor </a:t>
            </a:r>
            <a:r>
              <a:rPr lang="en-GB" sz="1800" b="0" i="0" u="none" strike="noStrike" baseline="0" dirty="0">
                <a:latin typeface="NimbusRomNo9L-Regu"/>
              </a:rPr>
              <a:t>is a hardware component, which is used to</a:t>
            </a:r>
            <a:r>
              <a:rPr lang="sr-Latn-RS" sz="1800" b="0" i="0" u="none" strike="noStrike" baseline="0" dirty="0">
                <a:latin typeface="NimbusRomNo9L-Regu"/>
              </a:rPr>
              <a:t> </a:t>
            </a:r>
            <a:r>
              <a:rPr lang="en-GB" sz="1800" b="0" i="0" u="none" strike="noStrike" baseline="0" dirty="0">
                <a:latin typeface="NimbusRomNo9L-Regu"/>
              </a:rPr>
              <a:t>measure parameters of its physical environment and to translate</a:t>
            </a:r>
            <a:r>
              <a:rPr lang="sr-Latn-RS" sz="1800" b="0" i="0" u="none" strike="noStrike" baseline="0" dirty="0">
                <a:latin typeface="NimbusRomNo9L-Regu"/>
              </a:rPr>
              <a:t> </a:t>
            </a:r>
            <a:r>
              <a:rPr lang="en-GB" sz="1800" b="0" i="0" u="none" strike="noStrike" baseline="0" dirty="0">
                <a:latin typeface="NimbusRomNo9L-Regu"/>
              </a:rPr>
              <a:t>them into electrical signals, for example, by measuring the</a:t>
            </a:r>
            <a:r>
              <a:rPr lang="sr-Latn-RS" sz="1800" b="0" i="0" u="none" strike="noStrike" baseline="0" dirty="0">
                <a:latin typeface="NimbusRomNo9L-Regu"/>
              </a:rPr>
              <a:t> </a:t>
            </a:r>
            <a:r>
              <a:rPr lang="en-GB" sz="1800" b="0" i="0" u="none" strike="noStrike" baseline="0" dirty="0">
                <a:latin typeface="NimbusRomNo9L-Regu"/>
              </a:rPr>
              <a:t>temperature or humidity of a room. If required, a </a:t>
            </a:r>
            <a:r>
              <a:rPr lang="en-GB" sz="1800" b="0" i="0" u="none" strike="noStrike" baseline="0" dirty="0">
                <a:latin typeface="NimbusRomNo9L-ReguItal"/>
              </a:rPr>
              <a:t>Sensor </a:t>
            </a:r>
            <a:r>
              <a:rPr lang="en-GB" sz="1800" b="0" i="0" u="none" strike="noStrike" baseline="0" dirty="0">
                <a:latin typeface="NimbusRomNo9L-Regu"/>
              </a:rPr>
              <a:t>may</a:t>
            </a:r>
            <a:r>
              <a:rPr lang="sr-Latn-RS" sz="1800" b="0" i="0" u="none" strike="noStrike" baseline="0" dirty="0">
                <a:latin typeface="NimbusRomNo9L-Regu"/>
              </a:rPr>
              <a:t> </a:t>
            </a:r>
            <a:r>
              <a:rPr lang="en-GB" sz="1800" b="0" i="0" u="none" strike="noStrike" baseline="0" dirty="0">
                <a:latin typeface="NimbusRomNo9L-Regu"/>
              </a:rPr>
              <a:t>be configured using software, but cannot run software itself.</a:t>
            </a:r>
            <a:r>
              <a:rPr lang="sr-Latn-RS" sz="1800" b="0" i="0" u="none" strike="noStrike" baseline="0" dirty="0">
                <a:latin typeface="NimbusRomNo9L-Regu"/>
              </a:rPr>
              <a:t> </a:t>
            </a:r>
            <a:r>
              <a:rPr lang="en-GB" sz="1800" b="0" i="0" u="none" strike="noStrike" baseline="0" dirty="0">
                <a:latin typeface="NimbusRomNo9L-Regu"/>
              </a:rPr>
              <a:t>Typically, </a:t>
            </a:r>
            <a:r>
              <a:rPr lang="en-GB" sz="1800" b="0" i="0" u="none" strike="noStrike" baseline="0" dirty="0">
                <a:latin typeface="NimbusRomNo9L-ReguItal"/>
              </a:rPr>
              <a:t>Sensors </a:t>
            </a:r>
            <a:r>
              <a:rPr lang="en-GB" sz="1800" b="0" i="0" u="none" strike="noStrike" baseline="0" dirty="0">
                <a:latin typeface="NimbusRomNo9L-Regu"/>
              </a:rPr>
              <a:t>are connected to or are integrated into a</a:t>
            </a:r>
            <a:r>
              <a:rPr lang="sr-Latn-RS" sz="1800" b="0" i="0" u="none" strike="noStrike" baseline="0" dirty="0">
                <a:latin typeface="NimbusRomNo9L-Regu"/>
              </a:rPr>
              <a:t> </a:t>
            </a:r>
            <a:r>
              <a:rPr lang="en-GB" sz="1800" b="0" i="0" u="none" strike="noStrike" baseline="0" dirty="0">
                <a:latin typeface="NimbusRomNo9L-ReguItal"/>
              </a:rPr>
              <a:t>Device </a:t>
            </a:r>
            <a:r>
              <a:rPr lang="en-GB" sz="1800" b="0" i="0" u="none" strike="noStrike" baseline="0" dirty="0">
                <a:latin typeface="NimbusRomNo9L-Regu"/>
              </a:rPr>
              <a:t>to which the gathered data is sent. Prominent examples</a:t>
            </a:r>
            <a:r>
              <a:rPr lang="sr-Latn-RS" sz="1800" b="0" i="0" u="none" strike="noStrike" baseline="0" dirty="0">
                <a:latin typeface="NimbusRomNo9L-Regu"/>
              </a:rPr>
              <a:t> </a:t>
            </a:r>
            <a:r>
              <a:rPr lang="en-GB" sz="1800" b="0" i="0" u="none" strike="noStrike" baseline="0" dirty="0">
                <a:latin typeface="NimbusRomNo9L-Regu"/>
              </a:rPr>
              <a:t>for </a:t>
            </a:r>
            <a:r>
              <a:rPr lang="en-GB" sz="1800" b="0" i="0" u="none" strike="noStrike" baseline="0" dirty="0">
                <a:latin typeface="NimbusRomNo9L-ReguItal"/>
              </a:rPr>
              <a:t>Devices </a:t>
            </a:r>
            <a:r>
              <a:rPr lang="en-GB" sz="1800" b="0" i="0" u="none" strike="noStrike" baseline="0" dirty="0">
                <a:latin typeface="NimbusRomNo9L-Regu"/>
              </a:rPr>
              <a:t>are </a:t>
            </a:r>
            <a:r>
              <a:rPr lang="en-GB" sz="1800" b="0" i="0" u="none" strike="noStrike" baseline="0" dirty="0" err="1">
                <a:latin typeface="NimbusRomNo9L-Regu"/>
              </a:rPr>
              <a:t>RaspberryPis</a:t>
            </a:r>
            <a:r>
              <a:rPr lang="en-GB" sz="1800" b="0" i="0" u="none" strike="noStrike" baseline="0" dirty="0">
                <a:latin typeface="NimbusRomNo9L-Regu"/>
              </a:rPr>
              <a:t>, </a:t>
            </a:r>
            <a:r>
              <a:rPr lang="en-GB" sz="1800" b="0" i="0" u="none" strike="noStrike" baseline="0" dirty="0" err="1">
                <a:latin typeface="NimbusRomNo9L-Regu"/>
              </a:rPr>
              <a:t>BananaPis</a:t>
            </a:r>
            <a:r>
              <a:rPr lang="en-GB" sz="1800" b="0" i="0" u="none" strike="noStrike" baseline="0" dirty="0">
                <a:latin typeface="NimbusRomNo9L-Regu"/>
              </a:rPr>
              <a:t>, the Arduino boards,</a:t>
            </a:r>
            <a:r>
              <a:rPr lang="sr-Latn-RS" sz="1800" b="0" i="0" u="none" strike="noStrike" baseline="0" dirty="0">
                <a:latin typeface="NimbusRomNo9L-Regu"/>
              </a:rPr>
              <a:t> </a:t>
            </a:r>
            <a:r>
              <a:rPr lang="en-GB" sz="1800" b="0" i="0" u="none" strike="noStrike" baseline="0" dirty="0">
                <a:latin typeface="NimbusRomNo9L-Regu"/>
              </a:rPr>
              <a:t>or </a:t>
            </a:r>
            <a:r>
              <a:rPr lang="en-GB" sz="1800" b="0" i="0" u="none" strike="noStrike" baseline="0" dirty="0" err="1">
                <a:latin typeface="NimbusRomNo9L-Regu"/>
              </a:rPr>
              <a:t>BeagleBones</a:t>
            </a:r>
            <a:r>
              <a:rPr lang="en-GB" sz="1800" b="0" i="0" u="none" strike="noStrike" baseline="0" dirty="0">
                <a:latin typeface="NimbusRomNo9L-Regu"/>
              </a:rPr>
              <a:t>. The connection can be established by wires</a:t>
            </a:r>
            <a:r>
              <a:rPr lang="sr-Latn-RS" sz="1800" b="0" i="0" u="none" strike="noStrike" baseline="0" dirty="0">
                <a:latin typeface="NimbusRomNo9L-Regu"/>
              </a:rPr>
              <a:t> </a:t>
            </a:r>
            <a:r>
              <a:rPr lang="en-GB" sz="1800" b="0" i="0" u="none" strike="noStrike" baseline="0" dirty="0">
                <a:latin typeface="NimbusRomNo9L-Regu"/>
              </a:rPr>
              <a:t>or wireless, for instance, via radio.</a:t>
            </a:r>
            <a:endParaRPr lang="sr-Latn-RS" sz="1800" b="0" i="0" u="none" strike="noStrike" baseline="0" dirty="0">
              <a:latin typeface="NimbusRomNo9L-Regu"/>
            </a:endParaRPr>
          </a:p>
          <a:p>
            <a:pPr algn="l"/>
            <a:endParaRPr lang="sr-Latn-RS" sz="1800" b="0" i="0" u="none" strike="noStrike" baseline="0" dirty="0">
              <a:latin typeface="NimbusRomNo9L-Regu"/>
            </a:endParaRPr>
          </a:p>
          <a:p>
            <a:pPr algn="l"/>
            <a:r>
              <a:rPr lang="en-GB" sz="1800" b="1" i="0" u="none" strike="noStrike" baseline="0" dirty="0">
                <a:latin typeface="NimbusRomNo9L-ReguItal"/>
              </a:rPr>
              <a:t>B. Actuator</a:t>
            </a:r>
          </a:p>
          <a:p>
            <a:pPr algn="l"/>
            <a:r>
              <a:rPr lang="en-GB" sz="1800" b="0" i="0" u="none" strike="noStrike" baseline="0" dirty="0">
                <a:latin typeface="NimbusRomNo9L-Regu"/>
              </a:rPr>
              <a:t>An </a:t>
            </a:r>
            <a:r>
              <a:rPr lang="en-GB" sz="1800" b="0" i="0" u="none" strike="noStrike" baseline="0" dirty="0">
                <a:latin typeface="NimbusRomNo9L-ReguItal"/>
              </a:rPr>
              <a:t>Actuator </a:t>
            </a:r>
            <a:r>
              <a:rPr lang="en-GB" sz="1800" b="0" i="0" u="none" strike="noStrike" baseline="0" dirty="0">
                <a:latin typeface="NimbusRomNo9L-Regu"/>
              </a:rPr>
              <a:t>is a hardware component, which can act</a:t>
            </a:r>
            <a:r>
              <a:rPr lang="sr-Latn-RS" sz="1800" b="0" i="0" u="none" strike="noStrike" baseline="0" dirty="0">
                <a:latin typeface="NimbusRomNo9L-Regu"/>
              </a:rPr>
              <a:t> </a:t>
            </a:r>
            <a:r>
              <a:rPr lang="en-GB" sz="1800" b="0" i="0" u="none" strike="noStrike" baseline="0" dirty="0">
                <a:latin typeface="NimbusRomNo9L-Regu"/>
              </a:rPr>
              <a:t>upon, control, or manipulate the physical environment, for</a:t>
            </a:r>
            <a:r>
              <a:rPr lang="sr-Latn-RS" sz="1800" b="0" i="0" u="none" strike="noStrike" baseline="0" dirty="0">
                <a:latin typeface="NimbusRomNo9L-Regu"/>
              </a:rPr>
              <a:t> </a:t>
            </a:r>
            <a:r>
              <a:rPr lang="en-GB" sz="1800" b="0" i="0" u="none" strike="noStrike" baseline="0" dirty="0">
                <a:latin typeface="NimbusRomNo9L-Regu"/>
              </a:rPr>
              <a:t>example, by giving an optic or acoustic signal. </a:t>
            </a:r>
            <a:r>
              <a:rPr lang="en-GB" sz="1800" b="0" i="0" u="none" strike="noStrike" baseline="0" dirty="0">
                <a:latin typeface="NimbusRomNo9L-ReguItal"/>
              </a:rPr>
              <a:t>Actuators</a:t>
            </a:r>
            <a:r>
              <a:rPr lang="sr-Latn-RS" sz="1800" b="0" i="0" u="none" strike="noStrike" baseline="0" dirty="0">
                <a:latin typeface="NimbusRomNo9L-ReguItal"/>
              </a:rPr>
              <a:t> </a:t>
            </a:r>
            <a:r>
              <a:rPr lang="en-GB" sz="1800" b="0" i="0" u="none" strike="noStrike" baseline="0" dirty="0">
                <a:latin typeface="NimbusRomNo9L-Regu"/>
              </a:rPr>
              <a:t>receive commands from their connected </a:t>
            </a:r>
            <a:r>
              <a:rPr lang="en-GB" sz="1800" b="0" i="0" u="none" strike="noStrike" baseline="0" dirty="0">
                <a:latin typeface="NimbusRomNo9L-ReguItal"/>
              </a:rPr>
              <a:t>Device</a:t>
            </a:r>
            <a:r>
              <a:rPr lang="en-GB" sz="1800" b="0" i="0" u="none" strike="noStrike" baseline="0" dirty="0">
                <a:latin typeface="NimbusRomNo9L-Regu"/>
              </a:rPr>
              <a:t>. They translate</a:t>
            </a:r>
          </a:p>
          <a:p>
            <a:pPr algn="l"/>
            <a:r>
              <a:rPr lang="en-GB" sz="1800" b="0" i="0" u="none" strike="noStrike" baseline="0" dirty="0">
                <a:latin typeface="NimbusRomNo9L-Regu"/>
              </a:rPr>
              <a:t>electrical signals into some kind of physical action. Just like</a:t>
            </a:r>
            <a:r>
              <a:rPr lang="sr-Latn-RS" sz="1800" b="0" i="0" u="none" strike="noStrike" baseline="0" dirty="0">
                <a:latin typeface="NimbusRomNo9L-Regu"/>
              </a:rPr>
              <a:t> </a:t>
            </a:r>
            <a:r>
              <a:rPr lang="en-GB" sz="1800" b="0" i="0" u="none" strike="noStrike" baseline="0" dirty="0">
                <a:latin typeface="NimbusRomNo9L-ReguItal"/>
              </a:rPr>
              <a:t>Sensors</a:t>
            </a:r>
            <a:r>
              <a:rPr lang="en-GB" sz="1800" b="0" i="0" u="none" strike="noStrike" baseline="0" dirty="0">
                <a:latin typeface="NimbusRomNo9L-Regu"/>
              </a:rPr>
              <a:t>, </a:t>
            </a:r>
            <a:r>
              <a:rPr lang="en-GB" sz="1800" b="0" i="0" u="none" strike="noStrike" baseline="0" dirty="0">
                <a:latin typeface="NimbusRomNo9L-ReguItal"/>
              </a:rPr>
              <a:t>Actuators </a:t>
            </a:r>
            <a:r>
              <a:rPr lang="en-GB" sz="1800" b="0" i="0" u="none" strike="noStrike" baseline="0" dirty="0">
                <a:latin typeface="NimbusRomNo9L-Regu"/>
              </a:rPr>
              <a:t>are typically connected to or are even</a:t>
            </a:r>
            <a:r>
              <a:rPr lang="sr-Latn-RS" sz="1800" b="0" i="0" u="none" strike="noStrike" baseline="0" dirty="0">
                <a:latin typeface="NimbusRomNo9L-Regu"/>
              </a:rPr>
              <a:t> </a:t>
            </a:r>
            <a:r>
              <a:rPr lang="en-GB" sz="1800" b="0" i="0" u="none" strike="noStrike" baseline="0" dirty="0">
                <a:latin typeface="NimbusRomNo9L-Regu"/>
              </a:rPr>
              <a:t>integrated into a </a:t>
            </a:r>
            <a:r>
              <a:rPr lang="en-GB" sz="1800" b="0" i="0" u="none" strike="noStrike" baseline="0" dirty="0">
                <a:latin typeface="NimbusRomNo9L-ReguItal"/>
              </a:rPr>
              <a:t>Device</a:t>
            </a:r>
            <a:r>
              <a:rPr lang="en-GB" sz="1800" b="0" i="0" u="none" strike="noStrike" baseline="0" dirty="0">
                <a:latin typeface="NimbusRomNo9L-Regu"/>
              </a:rPr>
              <a:t>, whereby the connection can be</a:t>
            </a:r>
            <a:r>
              <a:rPr lang="sr-Latn-RS" sz="1800" b="0" i="0" u="none" strike="noStrike" baseline="0" dirty="0">
                <a:latin typeface="NimbusRomNo9L-Regu"/>
              </a:rPr>
              <a:t> </a:t>
            </a:r>
            <a:r>
              <a:rPr lang="en-GB" sz="1800" b="0" i="0" u="none" strike="noStrike" baseline="0" dirty="0">
                <a:latin typeface="NimbusRomNo9L-Regu"/>
              </a:rPr>
              <a:t>established by wires or wirelessly. If required, </a:t>
            </a:r>
            <a:r>
              <a:rPr lang="en-GB" sz="1800" b="0" i="0" u="none" strike="noStrike" baseline="0" dirty="0">
                <a:latin typeface="NimbusRomNo9L-ReguItal"/>
              </a:rPr>
              <a:t>Actuators </a:t>
            </a:r>
            <a:r>
              <a:rPr lang="en-GB" sz="1800" b="0" i="0" u="none" strike="noStrike" baseline="0" dirty="0">
                <a:latin typeface="NimbusRomNo9L-Regu"/>
              </a:rPr>
              <a:t>can be</a:t>
            </a:r>
          </a:p>
          <a:p>
            <a:pPr algn="l"/>
            <a:r>
              <a:rPr lang="en-GB" sz="1800" b="0" i="0" u="none" strike="noStrike" baseline="0" dirty="0">
                <a:latin typeface="NimbusRomNo9L-Regu"/>
              </a:rPr>
              <a:t>configured using software but cannot run software themselves.</a:t>
            </a:r>
            <a:endParaRPr lang="sr-Latn-RS" sz="1800" b="0" i="0" u="none" strike="noStrike" baseline="0" dirty="0">
              <a:latin typeface="NimbusRomNo9L-Regu"/>
            </a:endParaRPr>
          </a:p>
          <a:p>
            <a:pPr algn="l"/>
            <a:endParaRPr lang="sr-Latn-RS" sz="1800" b="0" i="0" u="none" strike="noStrike" baseline="0" dirty="0">
              <a:latin typeface="NimbusRomNo9L-Regu"/>
            </a:endParaRPr>
          </a:p>
          <a:p>
            <a:pPr algn="l"/>
            <a:r>
              <a:rPr lang="en-GB" sz="1800" b="1" i="0" u="none" strike="noStrike" baseline="0" dirty="0">
                <a:latin typeface="NimbusRomNo9L-ReguItal"/>
              </a:rPr>
              <a:t>C. Device</a:t>
            </a:r>
          </a:p>
          <a:p>
            <a:pPr algn="l"/>
            <a:r>
              <a:rPr lang="en-GB" sz="1800" b="0" i="0" u="none" strike="noStrike" baseline="0" dirty="0">
                <a:latin typeface="NimbusRomNo9L-Regu"/>
              </a:rPr>
              <a:t>A </a:t>
            </a:r>
            <a:r>
              <a:rPr lang="en-GB" sz="1800" b="0" i="0" u="none" strike="noStrike" baseline="0" dirty="0">
                <a:latin typeface="NimbusRomNo9L-ReguItal"/>
              </a:rPr>
              <a:t>Device </a:t>
            </a:r>
            <a:r>
              <a:rPr lang="en-GB" sz="1800" b="0" i="0" u="none" strike="noStrike" baseline="0" dirty="0">
                <a:latin typeface="NimbusRomNo9L-Regu"/>
              </a:rPr>
              <a:t>is a hardware component, which is connected</a:t>
            </a:r>
            <a:r>
              <a:rPr lang="sr-Latn-RS" sz="1800" b="0" i="0" u="none" strike="noStrike" baseline="0" dirty="0">
                <a:latin typeface="NimbusRomNo9L-Regu"/>
              </a:rPr>
              <a:t> </a:t>
            </a:r>
            <a:r>
              <a:rPr lang="en-GB" sz="1800" b="0" i="0" u="none" strike="noStrike" baseline="0" dirty="0">
                <a:latin typeface="NimbusRomNo9L-Regu"/>
              </a:rPr>
              <a:t>to </a:t>
            </a:r>
            <a:r>
              <a:rPr lang="en-GB" sz="1800" b="0" i="0" u="none" strike="noStrike" baseline="0" dirty="0">
                <a:latin typeface="NimbusRomNo9L-ReguItal"/>
              </a:rPr>
              <a:t>Sensors </a:t>
            </a:r>
            <a:r>
              <a:rPr lang="en-GB" sz="1800" b="0" i="0" u="none" strike="noStrike" baseline="0" dirty="0">
                <a:latin typeface="NimbusRomNo9L-Regu"/>
              </a:rPr>
              <a:t>and/or </a:t>
            </a:r>
            <a:r>
              <a:rPr lang="en-GB" sz="1800" b="0" i="0" u="none" strike="noStrike" baseline="0" dirty="0">
                <a:latin typeface="NimbusRomNo9L-ReguItal"/>
              </a:rPr>
              <a:t>Actuators </a:t>
            </a:r>
            <a:r>
              <a:rPr lang="en-GB" sz="1800" b="0" i="0" u="none" strike="noStrike" baseline="0" dirty="0">
                <a:latin typeface="NimbusRomNo9L-Regu"/>
              </a:rPr>
              <a:t>via wires or wirelessly or even</a:t>
            </a:r>
            <a:r>
              <a:rPr lang="sr-Latn-RS" sz="1800" b="0" i="0" u="none" strike="noStrike" baseline="0" dirty="0">
                <a:latin typeface="NimbusRomNo9L-Regu"/>
              </a:rPr>
              <a:t> </a:t>
            </a:r>
            <a:r>
              <a:rPr lang="en-GB" sz="1800" b="0" i="0" u="none" strike="noStrike" baseline="0" dirty="0">
                <a:latin typeface="NimbusRomNo9L-Regu"/>
              </a:rPr>
              <a:t>integrates these components. To process data from </a:t>
            </a:r>
            <a:r>
              <a:rPr lang="en-GB" sz="1800" b="0" i="0" u="none" strike="noStrike" baseline="0" dirty="0">
                <a:latin typeface="NimbusRomNo9L-ReguItal"/>
              </a:rPr>
              <a:t>Sensors </a:t>
            </a:r>
            <a:r>
              <a:rPr lang="en-GB" sz="1800" b="0" i="0" u="none" strike="noStrike" baseline="0" dirty="0">
                <a:latin typeface="NimbusRomNo9L-Regu"/>
              </a:rPr>
              <a:t>and</a:t>
            </a:r>
            <a:r>
              <a:rPr lang="sr-Latn-RS" sz="1800" b="0" i="0" u="none" strike="noStrike" baseline="0" dirty="0">
                <a:latin typeface="NimbusRomNo9L-Regu"/>
              </a:rPr>
              <a:t> </a:t>
            </a:r>
            <a:r>
              <a:rPr lang="en-GB" sz="1800" b="0" i="0" u="none" strike="noStrike" baseline="0" dirty="0">
                <a:latin typeface="NimbusRomNo9L-Regu"/>
              </a:rPr>
              <a:t>to control </a:t>
            </a:r>
            <a:r>
              <a:rPr lang="en-GB" sz="1800" b="0" i="0" u="none" strike="noStrike" baseline="0" dirty="0">
                <a:latin typeface="NimbusRomNo9L-ReguItal"/>
              </a:rPr>
              <a:t>Actuators</a:t>
            </a:r>
            <a:r>
              <a:rPr lang="en-GB" sz="1800" b="0" i="0" u="none" strike="noStrike" baseline="0" dirty="0">
                <a:latin typeface="NimbusRomNo9L-Regu"/>
              </a:rPr>
              <a:t>, typically software in the form of </a:t>
            </a:r>
            <a:r>
              <a:rPr lang="en-GB" sz="1800" b="0" i="0" u="none" strike="noStrike" baseline="0" dirty="0">
                <a:latin typeface="NimbusRomNo9L-ReguItal"/>
              </a:rPr>
              <a:t>Drivers</a:t>
            </a:r>
            <a:r>
              <a:rPr lang="sr-Latn-RS" sz="1800" b="0" i="0" u="none" strike="noStrike" baseline="0" dirty="0">
                <a:latin typeface="NimbusRomNo9L-ReguItal"/>
              </a:rPr>
              <a:t> </a:t>
            </a:r>
            <a:r>
              <a:rPr lang="en-GB" sz="1800" b="0" i="0" u="none" strike="noStrike" baseline="0" dirty="0">
                <a:latin typeface="NimbusRomNo9L-Regu"/>
              </a:rPr>
              <a:t>is required. A </a:t>
            </a:r>
            <a:r>
              <a:rPr lang="en-GB" sz="1800" b="0" i="0" u="none" strike="noStrike" baseline="0" dirty="0">
                <a:latin typeface="NimbusRomNo9L-ReguItal"/>
              </a:rPr>
              <a:t>Driver </a:t>
            </a:r>
            <a:r>
              <a:rPr lang="en-GB" sz="1800" b="0" i="0" u="none" strike="noStrike" baseline="0" dirty="0">
                <a:latin typeface="NimbusRomNo9L-Regu"/>
              </a:rPr>
              <a:t>in our architecture enables other software</a:t>
            </a:r>
            <a:r>
              <a:rPr lang="sr-Latn-RS" sz="1800" b="0" i="0" u="none" strike="noStrike" baseline="0" dirty="0">
                <a:latin typeface="NimbusRomNo9L-Regu"/>
              </a:rPr>
              <a:t> </a:t>
            </a:r>
            <a:r>
              <a:rPr lang="en-GB" sz="1800" b="0" i="0" u="none" strike="noStrike" baseline="0" dirty="0">
                <a:latin typeface="NimbusRomNo9L-Regu"/>
              </a:rPr>
              <a:t>on the </a:t>
            </a:r>
            <a:r>
              <a:rPr lang="en-GB" sz="1800" b="0" i="0" u="none" strike="noStrike" baseline="0" dirty="0">
                <a:latin typeface="NimbusRomNo9L-ReguItal"/>
              </a:rPr>
              <a:t>Device </a:t>
            </a:r>
            <a:r>
              <a:rPr lang="en-GB" sz="1800" b="0" i="0" u="none" strike="noStrike" baseline="0" dirty="0">
                <a:latin typeface="NimbusRomNo9L-Regu"/>
              </a:rPr>
              <a:t>to access </a:t>
            </a:r>
            <a:r>
              <a:rPr lang="en-GB" sz="1800" b="0" i="0" u="none" strike="noStrike" baseline="0" dirty="0">
                <a:latin typeface="NimbusRomNo9L-ReguItal"/>
              </a:rPr>
              <a:t>Sensors </a:t>
            </a:r>
            <a:r>
              <a:rPr lang="en-GB" sz="1800" b="0" i="0" u="none" strike="noStrike" baseline="0" dirty="0">
                <a:latin typeface="NimbusRomNo9L-Regu"/>
              </a:rPr>
              <a:t>and </a:t>
            </a:r>
            <a:r>
              <a:rPr lang="en-GB" sz="1800" b="0" i="0" u="none" strike="noStrike" baseline="0" dirty="0">
                <a:latin typeface="NimbusRomNo9L-ReguItal"/>
              </a:rPr>
              <a:t>Actuators</a:t>
            </a:r>
            <a:r>
              <a:rPr lang="en-GB" sz="1800" b="0" i="0" u="none" strike="noStrike" baseline="0" dirty="0">
                <a:latin typeface="NimbusRomNo9L-Regu"/>
              </a:rPr>
              <a:t>. It represents</a:t>
            </a:r>
            <a:r>
              <a:rPr lang="sr-Latn-RS" sz="1800" b="0" i="0" u="none" strike="noStrike" baseline="0" dirty="0">
                <a:latin typeface="NimbusRomNo9L-Regu"/>
              </a:rPr>
              <a:t> </a:t>
            </a:r>
            <a:r>
              <a:rPr lang="en-GB" sz="1800" b="0" i="0" u="none" strike="noStrike" baseline="0" dirty="0">
                <a:latin typeface="NimbusRomNo9L-Regu"/>
              </a:rPr>
              <a:t>the first possibility to use software to process data produced</a:t>
            </a:r>
            <a:r>
              <a:rPr lang="sr-Latn-RS" sz="1800" b="0" i="0" u="none" strike="noStrike" baseline="0" dirty="0">
                <a:latin typeface="NimbusRomNo9L-Regu"/>
              </a:rPr>
              <a:t> </a:t>
            </a:r>
            <a:r>
              <a:rPr lang="en-GB" sz="1800" b="0" i="0" u="none" strike="noStrike" baseline="0" dirty="0">
                <a:latin typeface="NimbusRomNo9L-Regu"/>
              </a:rPr>
              <a:t>by </a:t>
            </a:r>
            <a:r>
              <a:rPr lang="en-GB" sz="1800" b="0" i="0" u="none" strike="noStrike" baseline="0" dirty="0">
                <a:latin typeface="NimbusRomNo9L-ReguItal"/>
              </a:rPr>
              <a:t>Sensors </a:t>
            </a:r>
            <a:r>
              <a:rPr lang="en-GB" sz="1800" b="0" i="0" u="none" strike="noStrike" baseline="0" dirty="0">
                <a:latin typeface="NimbusRomNo9L-Regu"/>
              </a:rPr>
              <a:t>and to control </a:t>
            </a:r>
            <a:r>
              <a:rPr lang="en-GB" sz="1800" b="0" i="0" u="none" strike="noStrike" baseline="0" dirty="0">
                <a:latin typeface="NimbusRomNo9L-ReguItal"/>
              </a:rPr>
              <a:t>Actuators </a:t>
            </a:r>
            <a:r>
              <a:rPr lang="en-GB" sz="1800" b="0" i="0" u="none" strike="noStrike" baseline="0" dirty="0">
                <a:latin typeface="NimbusRomNo9L-Regu"/>
              </a:rPr>
              <a:t>influencing the physical</a:t>
            </a:r>
            <a:r>
              <a:rPr lang="sr-Latn-RS" sz="1800" b="0" i="0" u="none" strike="noStrike" baseline="0" dirty="0">
                <a:latin typeface="NimbusRomNo9L-Regu"/>
              </a:rPr>
              <a:t> </a:t>
            </a:r>
            <a:r>
              <a:rPr lang="en-GB" sz="1800" b="0" i="0" u="none" strike="noStrike" baseline="0" dirty="0">
                <a:latin typeface="NimbusRomNo9L-Regu"/>
              </a:rPr>
              <a:t>environment. Thus, </a:t>
            </a:r>
            <a:r>
              <a:rPr lang="en-GB" sz="1800" b="0" i="0" u="none" strike="noStrike" baseline="0" dirty="0">
                <a:latin typeface="NimbusRomNo9L-ReguItal"/>
              </a:rPr>
              <a:t>Devices </a:t>
            </a:r>
            <a:r>
              <a:rPr lang="en-GB" sz="1800" b="0" i="0" u="none" strike="noStrike" baseline="0" dirty="0">
                <a:latin typeface="NimbusRomNo9L-Regu"/>
              </a:rPr>
              <a:t>are the entry point of the physical</a:t>
            </a:r>
            <a:r>
              <a:rPr lang="sr-Latn-RS" sz="1800" b="0" i="0" u="none" strike="noStrike" baseline="0" dirty="0">
                <a:latin typeface="NimbusRomNo9L-Regu"/>
              </a:rPr>
              <a:t> </a:t>
            </a:r>
            <a:r>
              <a:rPr lang="en-GB" sz="1800" b="0" i="0" u="none" strike="noStrike" baseline="0" dirty="0">
                <a:latin typeface="NimbusRomNo9L-Regu"/>
              </a:rPr>
              <a:t>environment to the digital world. </a:t>
            </a:r>
            <a:r>
              <a:rPr lang="en-GB" sz="1800" b="0" i="0" u="none" strike="noStrike" baseline="0" dirty="0">
                <a:latin typeface="NimbusRomNo9L-ReguItal"/>
              </a:rPr>
              <a:t>Devices </a:t>
            </a:r>
            <a:r>
              <a:rPr lang="en-GB" sz="1800" b="0" i="0" u="none" strike="noStrike" baseline="0" dirty="0">
                <a:latin typeface="NimbusRomNo9L-Regu"/>
              </a:rPr>
              <a:t>are either (i) </a:t>
            </a:r>
            <a:r>
              <a:rPr lang="en-GB" sz="1800" b="0" i="0" u="none" strike="noStrike" baseline="0" dirty="0" err="1">
                <a:latin typeface="NimbusRomNo9L-Regu"/>
              </a:rPr>
              <a:t>selfcontained</a:t>
            </a:r>
            <a:r>
              <a:rPr lang="sr-Latn-RS" sz="1800" b="0" i="0" u="none" strike="noStrike" baseline="0" dirty="0">
                <a:latin typeface="NimbusRomNo9L-Regu"/>
              </a:rPr>
              <a:t> </a:t>
            </a:r>
            <a:r>
              <a:rPr lang="en-GB" sz="1800" b="0" i="0" u="none" strike="noStrike" baseline="0" dirty="0">
                <a:latin typeface="NimbusRomNo9L-Regu"/>
              </a:rPr>
              <a:t>or (ii) connected to another system, e.g., to an </a:t>
            </a:r>
            <a:r>
              <a:rPr lang="en-GB" sz="1800" b="0" i="0" u="none" strike="noStrike" baseline="0" dirty="0">
                <a:latin typeface="NimbusRomNo9L-ReguItal"/>
              </a:rPr>
              <a:t>IoT</a:t>
            </a:r>
            <a:r>
              <a:rPr lang="sr-Latn-RS" sz="1800" b="0" i="0" u="none" strike="noStrike" baseline="0" dirty="0">
                <a:latin typeface="NimbusRomNo9L-ReguItal"/>
              </a:rPr>
              <a:t> </a:t>
            </a:r>
            <a:r>
              <a:rPr lang="en-GB" sz="1800" b="0" i="0" u="none" strike="noStrike" baseline="0" dirty="0">
                <a:latin typeface="NimbusRomNo9L-ReguItal"/>
              </a:rPr>
              <a:t>Integration Middleware</a:t>
            </a:r>
            <a:r>
              <a:rPr lang="en-GB" sz="1800" b="0" i="0" u="none" strike="noStrike" baseline="0" dirty="0">
                <a:latin typeface="NimbusRomNo9L-Regu"/>
              </a:rPr>
              <a:t>. If they are self-contained, they build</a:t>
            </a:r>
            <a:r>
              <a:rPr lang="sr-Latn-RS" sz="1800" b="0" i="0" u="none" strike="noStrike" baseline="0" dirty="0">
                <a:latin typeface="NimbusRomNo9L-Regu"/>
              </a:rPr>
              <a:t> </a:t>
            </a:r>
            <a:r>
              <a:rPr lang="en-GB" sz="1800" b="0" i="0" u="none" strike="noStrike" baseline="0" dirty="0">
                <a:latin typeface="NimbusRomNo9L-Regu"/>
              </a:rPr>
              <a:t>a black box of functionality, e.g., to control an air-conditioner</a:t>
            </a:r>
            <a:r>
              <a:rPr lang="sr-Latn-RS" sz="1800" b="0" i="0" u="none" strike="noStrike" baseline="0" dirty="0">
                <a:latin typeface="NimbusRomNo9L-Regu"/>
              </a:rPr>
              <a:t> </a:t>
            </a:r>
            <a:r>
              <a:rPr lang="en-GB" sz="1800" b="0" i="0" u="none" strike="noStrike" baseline="0" dirty="0">
                <a:latin typeface="NimbusRomNo9L-Regu"/>
              </a:rPr>
              <a:t>by evaluating data from a connected temperature </a:t>
            </a:r>
            <a:r>
              <a:rPr lang="en-GB" sz="1800" b="0" i="0" u="none" strike="noStrike" baseline="0" dirty="0">
                <a:latin typeface="NimbusRomNo9L-ReguItal"/>
              </a:rPr>
              <a:t>Sensor</a:t>
            </a:r>
            <a:r>
              <a:rPr lang="en-GB" sz="1800" b="0" i="0" u="none" strike="noStrike" baseline="0" dirty="0">
                <a:latin typeface="NimbusRomNo9L-Regu"/>
              </a:rPr>
              <a:t>.</a:t>
            </a:r>
            <a:endParaRPr lang="sr-Latn-RS" sz="1800" b="0" i="0" u="none" strike="noStrike" baseline="0" dirty="0">
              <a:latin typeface="NimbusRomNo9L-Regu"/>
            </a:endParaRPr>
          </a:p>
          <a:p>
            <a:pPr algn="l"/>
            <a:endParaRPr lang="sr-Latn-RS" sz="1800" b="0" i="0" u="none" strike="noStrike" baseline="0" dirty="0">
              <a:latin typeface="NimbusRomNo9L-Regu"/>
            </a:endParaRPr>
          </a:p>
          <a:p>
            <a:pPr algn="l"/>
            <a:r>
              <a:rPr lang="en-GB" sz="1800" b="1" i="0" u="none" strike="noStrike" baseline="0" dirty="0">
                <a:latin typeface="NimbusRomNo9L-ReguItal"/>
              </a:rPr>
              <a:t>D. Gateway</a:t>
            </a:r>
          </a:p>
          <a:p>
            <a:pPr algn="l"/>
            <a:r>
              <a:rPr lang="en-GB" sz="1800" b="0" i="0" u="none" strike="noStrike" baseline="0" dirty="0">
                <a:latin typeface="NimbusRomNo9L-ReguItal"/>
              </a:rPr>
              <a:t>Devices </a:t>
            </a:r>
            <a:r>
              <a:rPr lang="en-GB" sz="1800" b="0" i="0" u="none" strike="noStrike" baseline="0" dirty="0">
                <a:latin typeface="NimbusRomNo9L-Regu"/>
              </a:rPr>
              <a:t>are often connected to a </a:t>
            </a:r>
            <a:r>
              <a:rPr lang="en-GB" sz="1800" b="0" i="0" u="none" strike="noStrike" baseline="0" dirty="0">
                <a:latin typeface="NimbusRomNo9L-ReguItal"/>
              </a:rPr>
              <a:t>Gateway </a:t>
            </a:r>
            <a:r>
              <a:rPr lang="en-GB" sz="1800" b="0" i="0" u="none" strike="noStrike" baseline="0" dirty="0">
                <a:latin typeface="NimbusRomNo9L-Regu"/>
              </a:rPr>
              <a:t>in cases when</a:t>
            </a:r>
            <a:r>
              <a:rPr lang="sr-Latn-RS" sz="1800" b="0" i="0" u="none" strike="noStrike" baseline="0" dirty="0">
                <a:latin typeface="NimbusRomNo9L-Regu"/>
              </a:rPr>
              <a:t> </a:t>
            </a:r>
            <a:r>
              <a:rPr lang="en-GB" sz="1800" b="0" i="0" u="none" strike="noStrike" baseline="0" dirty="0">
                <a:latin typeface="NimbusRomNo9L-Regu"/>
              </a:rPr>
              <a:t>the </a:t>
            </a:r>
            <a:r>
              <a:rPr lang="en-GB" sz="1800" b="0" i="0" u="none" strike="noStrike" baseline="0" dirty="0">
                <a:latin typeface="NimbusRomNo9L-ReguItal"/>
              </a:rPr>
              <a:t>Device </a:t>
            </a:r>
            <a:r>
              <a:rPr lang="en-GB" sz="1800" b="0" i="0" u="none" strike="noStrike" baseline="0" dirty="0">
                <a:latin typeface="NimbusRomNo9L-Regu"/>
              </a:rPr>
              <a:t>is not capable of directly connecting to further</a:t>
            </a:r>
            <a:r>
              <a:rPr lang="sr-Latn-RS" sz="1800" b="0" i="0" u="none" strike="noStrike" baseline="0" dirty="0">
                <a:latin typeface="NimbusRomNo9L-Regu"/>
              </a:rPr>
              <a:t> </a:t>
            </a:r>
            <a:r>
              <a:rPr lang="en-GB" sz="1800" b="0" i="0" u="none" strike="noStrike" baseline="0" dirty="0">
                <a:latin typeface="NimbusRomNo9L-Regu"/>
              </a:rPr>
              <a:t>systems, e.g., if the </a:t>
            </a:r>
            <a:r>
              <a:rPr lang="en-GB" sz="1800" b="0" i="0" u="none" strike="noStrike" baseline="0" dirty="0">
                <a:latin typeface="NimbusRomNo9L-ReguItal"/>
              </a:rPr>
              <a:t>Device </a:t>
            </a:r>
            <a:r>
              <a:rPr lang="en-GB" sz="1800" b="0" i="0" u="none" strike="noStrike" baseline="0" dirty="0">
                <a:latin typeface="NimbusRomNo9L-Regu"/>
              </a:rPr>
              <a:t>cannot communicate via a particular</a:t>
            </a:r>
            <a:r>
              <a:rPr lang="sr-Latn-RS" sz="1800" b="0" i="0" u="none" strike="noStrike" baseline="0" dirty="0">
                <a:latin typeface="NimbusRomNo9L-Regu"/>
              </a:rPr>
              <a:t> </a:t>
            </a:r>
            <a:r>
              <a:rPr lang="en-GB" sz="1800" b="0" i="0" u="none" strike="noStrike" baseline="0" dirty="0">
                <a:latin typeface="NimbusRomNo9L-Regu"/>
              </a:rPr>
              <a:t>protocol or because of other technical limitations. To solve these</a:t>
            </a:r>
            <a:r>
              <a:rPr lang="sr-Latn-RS" sz="1800" b="0" i="0" u="none" strike="noStrike" baseline="0" dirty="0">
                <a:latin typeface="NimbusRomNo9L-Regu"/>
              </a:rPr>
              <a:t> </a:t>
            </a:r>
            <a:r>
              <a:rPr lang="en-GB" sz="1800" b="0" i="0" u="none" strike="noStrike" baseline="0" dirty="0">
                <a:latin typeface="NimbusRomNo9L-Regu"/>
              </a:rPr>
              <a:t>problems, a </a:t>
            </a:r>
            <a:r>
              <a:rPr lang="en-GB" sz="1800" b="0" i="0" u="none" strike="noStrike" baseline="0" dirty="0">
                <a:latin typeface="NimbusRomNo9L-ReguItal"/>
              </a:rPr>
              <a:t>Gateway </a:t>
            </a:r>
            <a:r>
              <a:rPr lang="en-GB" sz="1800" b="0" i="0" u="none" strike="noStrike" baseline="0" dirty="0">
                <a:latin typeface="NimbusRomNo9L-Regu"/>
              </a:rPr>
              <a:t>is used to compensate such limitations by</a:t>
            </a:r>
            <a:r>
              <a:rPr lang="sr-Latn-RS" sz="1800" b="0" i="0" u="none" strike="noStrike" baseline="0" dirty="0">
                <a:latin typeface="NimbusRomNo9L-Regu"/>
              </a:rPr>
              <a:t> </a:t>
            </a:r>
            <a:r>
              <a:rPr lang="en-GB" sz="1800" b="0" i="0" u="none" strike="noStrike" baseline="0" dirty="0">
                <a:latin typeface="NimbusRomNo9L-Regu"/>
              </a:rPr>
              <a:t>providing required technologies and functionalities to translate</a:t>
            </a:r>
            <a:r>
              <a:rPr lang="sr-Latn-RS" sz="1800" b="0" i="0" u="none" strike="noStrike" baseline="0" dirty="0">
                <a:latin typeface="NimbusRomNo9L-Regu"/>
              </a:rPr>
              <a:t> </a:t>
            </a:r>
            <a:r>
              <a:rPr lang="en-GB" sz="1800" b="0" i="0" u="none" strike="noStrike" baseline="0" dirty="0">
                <a:latin typeface="NimbusRomNo9L-Regu"/>
              </a:rPr>
              <a:t>between different protocols and by forwarding communication</a:t>
            </a:r>
            <a:r>
              <a:rPr lang="sr-Latn-RS" sz="1800" b="0" i="0" u="none" strike="noStrike" baseline="0" dirty="0">
                <a:latin typeface="NimbusRomNo9L-Regu"/>
              </a:rPr>
              <a:t> </a:t>
            </a:r>
            <a:r>
              <a:rPr lang="en-GB" sz="1800" b="0" i="0" u="none" strike="noStrike" baseline="0" dirty="0">
                <a:latin typeface="NimbusRomNo9L-Regu"/>
              </a:rPr>
              <a:t>between </a:t>
            </a:r>
            <a:r>
              <a:rPr lang="en-GB" sz="1800" b="0" i="0" u="none" strike="noStrike" baseline="0" dirty="0">
                <a:latin typeface="NimbusRomNo9L-ReguItal"/>
              </a:rPr>
              <a:t>Devices </a:t>
            </a:r>
            <a:r>
              <a:rPr lang="en-GB" sz="1800" b="0" i="0" u="none" strike="noStrike" baseline="0" dirty="0">
                <a:latin typeface="NimbusRomNo9L-Regu"/>
              </a:rPr>
              <a:t>and other systems. A </a:t>
            </a:r>
            <a:r>
              <a:rPr lang="en-GB" sz="1800" b="0" i="0" u="none" strike="noStrike" baseline="0" dirty="0">
                <a:latin typeface="NimbusRomNo9L-ReguItal"/>
              </a:rPr>
              <a:t>Gateway </a:t>
            </a:r>
            <a:r>
              <a:rPr lang="en-GB" sz="1800" b="0" i="0" u="none" strike="noStrike" baseline="0" dirty="0">
                <a:latin typeface="NimbusRomNo9L-Regu"/>
              </a:rPr>
              <a:t>is, therefore,</a:t>
            </a:r>
            <a:r>
              <a:rPr lang="sr-Latn-RS" sz="1800" b="0" i="0" u="none" strike="noStrike" baseline="0" dirty="0">
                <a:latin typeface="NimbusRomNo9L-Regu"/>
              </a:rPr>
              <a:t> </a:t>
            </a:r>
            <a:r>
              <a:rPr lang="en-GB" sz="1800" b="0" i="0" u="none" strike="noStrike" baseline="0" dirty="0">
                <a:latin typeface="NimbusRomNo9L-Regu"/>
              </a:rPr>
              <a:t>responsible for supporting the required communication technologies</a:t>
            </a:r>
            <a:r>
              <a:rPr lang="sr-Latn-RS" sz="1800" b="0" i="0" u="none" strike="noStrike" baseline="0" dirty="0">
                <a:latin typeface="NimbusRomNo9L-Regu"/>
              </a:rPr>
              <a:t> </a:t>
            </a:r>
            <a:r>
              <a:rPr lang="en-GB" sz="1800" b="0" i="0" u="none" strike="noStrike" baseline="0" dirty="0">
                <a:latin typeface="NimbusRomNo9L-Regu"/>
              </a:rPr>
              <a:t>and protocols in both directions and for translating</a:t>
            </a:r>
            <a:r>
              <a:rPr lang="sr-Latn-RS" sz="1800" b="0" i="0" u="none" strike="noStrike" baseline="0" dirty="0">
                <a:latin typeface="NimbusRomNo9L-Regu"/>
              </a:rPr>
              <a:t> </a:t>
            </a:r>
            <a:r>
              <a:rPr lang="en-GB" sz="1800" b="0" i="0" u="none" strike="noStrike" baseline="0" dirty="0">
                <a:latin typeface="NimbusRomNo9L-Regu"/>
              </a:rPr>
              <a:t>data if necessary. For instance, a </a:t>
            </a:r>
            <a:r>
              <a:rPr lang="en-GB" sz="1800" b="0" i="0" u="none" strike="noStrike" baseline="0" dirty="0">
                <a:latin typeface="NimbusRomNo9L-ReguItal"/>
              </a:rPr>
              <a:t>Device </a:t>
            </a:r>
            <a:r>
              <a:rPr lang="en-GB" sz="1800" b="0" i="0" u="none" strike="noStrike" baseline="0" dirty="0">
                <a:latin typeface="NimbusRomNo9L-Regu"/>
              </a:rPr>
              <a:t>communicates with</a:t>
            </a:r>
            <a:r>
              <a:rPr lang="sr-Latn-RS" sz="1800" b="0" i="0" u="none" strike="noStrike" baseline="0" dirty="0">
                <a:latin typeface="NimbusRomNo9L-Regu"/>
              </a:rPr>
              <a:t> </a:t>
            </a:r>
            <a:r>
              <a:rPr lang="en-GB" sz="1800" b="0" i="0" u="none" strike="noStrike" baseline="0" dirty="0">
                <a:latin typeface="NimbusRomNo9L-Regu"/>
              </a:rPr>
              <a:t>a </a:t>
            </a:r>
            <a:r>
              <a:rPr lang="en-GB" sz="1800" b="0" i="0" u="none" strike="noStrike" baseline="0" dirty="0">
                <a:latin typeface="NimbusRomNo9L-ReguItal"/>
              </a:rPr>
              <a:t>Gateway </a:t>
            </a:r>
            <a:r>
              <a:rPr lang="en-GB" sz="1800" b="0" i="0" u="none" strike="noStrike" baseline="0" dirty="0">
                <a:latin typeface="NimbusRomNo9L-Regu"/>
              </a:rPr>
              <a:t>via an IoT protocol, such as ZigBee or MQTT.</a:t>
            </a:r>
          </a:p>
          <a:p>
            <a:pPr algn="l"/>
            <a:r>
              <a:rPr lang="en-GB" sz="1800" b="0" i="0" u="none" strike="noStrike" baseline="0" dirty="0">
                <a:latin typeface="NimbusRomNo9L-Regu"/>
              </a:rPr>
              <a:t>When the </a:t>
            </a:r>
            <a:r>
              <a:rPr lang="en-GB" sz="1800" b="0" i="0" u="none" strike="noStrike" baseline="0" dirty="0">
                <a:latin typeface="NimbusRomNo9L-ReguItal"/>
              </a:rPr>
              <a:t>Gateway </a:t>
            </a:r>
            <a:r>
              <a:rPr lang="en-GB" sz="1800" b="0" i="0" u="none" strike="noStrike" baseline="0" dirty="0">
                <a:latin typeface="NimbusRomNo9L-Regu"/>
              </a:rPr>
              <a:t>receives a message in a proprietary binary</a:t>
            </a:r>
            <a:r>
              <a:rPr lang="sr-Latn-RS" sz="1800" b="0" i="0" u="none" strike="noStrike" baseline="0" dirty="0">
                <a:latin typeface="NimbusRomNo9L-Regu"/>
              </a:rPr>
              <a:t> </a:t>
            </a:r>
            <a:r>
              <a:rPr lang="en-GB" sz="1800" b="0" i="0" u="none" strike="noStrike" baseline="0" dirty="0">
                <a:latin typeface="NimbusRomNo9L-Regu"/>
              </a:rPr>
              <a:t>format from the </a:t>
            </a:r>
            <a:r>
              <a:rPr lang="en-GB" sz="1800" b="0" i="0" u="none" strike="noStrike" baseline="0" dirty="0">
                <a:latin typeface="NimbusRomNo9L-ReguItal"/>
              </a:rPr>
              <a:t>Device</a:t>
            </a:r>
            <a:r>
              <a:rPr lang="en-GB" sz="1800" b="0" i="0" u="none" strike="noStrike" baseline="0" dirty="0">
                <a:latin typeface="NimbusRomNo9L-Regu"/>
              </a:rPr>
              <a:t>, the </a:t>
            </a:r>
            <a:r>
              <a:rPr lang="en-GB" sz="1800" b="0" i="0" u="none" strike="noStrike" baseline="0" dirty="0">
                <a:latin typeface="NimbusRomNo9L-ReguItal"/>
              </a:rPr>
              <a:t>Gateway </a:t>
            </a:r>
            <a:r>
              <a:rPr lang="en-GB" sz="1800" b="0" i="0" u="none" strike="noStrike" baseline="0" dirty="0">
                <a:latin typeface="NimbusRomNo9L-Regu"/>
              </a:rPr>
              <a:t>translates the information</a:t>
            </a:r>
            <a:r>
              <a:rPr lang="sr-Latn-RS" sz="1800" b="0" i="0" u="none" strike="noStrike" baseline="0" dirty="0">
                <a:latin typeface="NimbusRomNo9L-Regu"/>
              </a:rPr>
              <a:t> </a:t>
            </a:r>
            <a:r>
              <a:rPr lang="en-GB" sz="1800" b="0" i="0" u="none" strike="noStrike" baseline="0" dirty="0">
                <a:latin typeface="NimbusRomNo9L-Regu"/>
              </a:rPr>
              <a:t>into JSON or XML and forwards the data to a system in</a:t>
            </a:r>
            <a:r>
              <a:rPr lang="sr-Latn-RS" sz="1800" b="0" i="0" u="none" strike="noStrike" baseline="0" dirty="0">
                <a:latin typeface="NimbusRomNo9L-Regu"/>
              </a:rPr>
              <a:t> </a:t>
            </a:r>
            <a:r>
              <a:rPr lang="en-GB" sz="1800" b="0" i="0" u="none" strike="noStrike" baseline="0" dirty="0">
                <a:latin typeface="NimbusRomNo9L-Regu"/>
              </a:rPr>
              <a:t>the world wide web. Likewise, the </a:t>
            </a:r>
            <a:r>
              <a:rPr lang="en-GB" sz="1800" b="0" i="0" u="none" strike="noStrike" baseline="0" dirty="0">
                <a:latin typeface="NimbusRomNo9L-ReguItal"/>
              </a:rPr>
              <a:t>Gateway </a:t>
            </a:r>
            <a:r>
              <a:rPr lang="en-GB" sz="1800" b="0" i="0" u="none" strike="noStrike" baseline="0" dirty="0">
                <a:latin typeface="NimbusRomNo9L-Regu"/>
              </a:rPr>
              <a:t>may translate</a:t>
            </a:r>
            <a:r>
              <a:rPr lang="sr-Latn-RS" sz="1800" b="0" i="0" u="none" strike="noStrike" baseline="0" dirty="0">
                <a:latin typeface="NimbusRomNo9L-Regu"/>
              </a:rPr>
              <a:t> </a:t>
            </a:r>
            <a:r>
              <a:rPr lang="en-GB" sz="1800" b="0" i="0" u="none" strike="noStrike" baseline="0" dirty="0">
                <a:latin typeface="NimbusRomNo9L-Regu"/>
              </a:rPr>
              <a:t>commands into communication technologies, protocols, and</a:t>
            </a:r>
            <a:r>
              <a:rPr lang="sr-Latn-RS" sz="1800" b="0" i="0" u="none" strike="noStrike" baseline="0" dirty="0">
                <a:latin typeface="NimbusRomNo9L-Regu"/>
              </a:rPr>
              <a:t> </a:t>
            </a:r>
            <a:r>
              <a:rPr lang="en-GB" sz="1800" b="0" i="0" u="none" strike="noStrike" baseline="0" dirty="0">
                <a:latin typeface="NimbusRomNo9L-Regu"/>
              </a:rPr>
              <a:t>formats supported by the respective </a:t>
            </a:r>
            <a:r>
              <a:rPr lang="en-GB" sz="1800" b="0" i="0" u="none" strike="noStrike" baseline="0" dirty="0">
                <a:latin typeface="NimbusRomNo9L-ReguItal"/>
              </a:rPr>
              <a:t>Device</a:t>
            </a:r>
            <a:r>
              <a:rPr lang="en-GB" sz="1800" b="0" i="0" u="none" strike="noStrike" baseline="0" dirty="0">
                <a:latin typeface="NimbusRomNo9L-Regu"/>
              </a:rPr>
              <a:t>. The </a:t>
            </a:r>
            <a:r>
              <a:rPr lang="en-GB" sz="1800" b="0" i="0" u="none" strike="noStrike" baseline="0" dirty="0">
                <a:latin typeface="NimbusRomNo9L-ReguItal"/>
              </a:rPr>
              <a:t>Gateway </a:t>
            </a:r>
            <a:r>
              <a:rPr lang="en-GB" sz="1800" b="0" i="0" u="none" strike="noStrike" baseline="0" dirty="0">
                <a:latin typeface="NimbusRomNo9L-Regu"/>
              </a:rPr>
              <a:t>may</a:t>
            </a:r>
            <a:r>
              <a:rPr lang="sr-Latn-RS" sz="1800" b="0" i="0" u="none" strike="noStrike" baseline="0" dirty="0">
                <a:latin typeface="NimbusRomNo9L-Regu"/>
              </a:rPr>
              <a:t> </a:t>
            </a:r>
            <a:r>
              <a:rPr lang="en-GB" sz="1800" b="0" i="0" u="none" strike="noStrike" baseline="0" dirty="0">
                <a:latin typeface="NimbusRomNo9L-Regu"/>
              </a:rPr>
              <a:t>already execute some data processing functions, such as data</a:t>
            </a:r>
            <a:r>
              <a:rPr lang="sr-Latn-RS" sz="1800" b="0" i="0" u="none" strike="noStrike" baseline="0" dirty="0">
                <a:latin typeface="NimbusRomNo9L-Regu"/>
              </a:rPr>
              <a:t> </a:t>
            </a:r>
            <a:r>
              <a:rPr lang="en-GB" sz="1800" b="0" i="0" u="none" strike="noStrike" baseline="0" dirty="0">
                <a:latin typeface="NimbusRomNo9L-Regu"/>
              </a:rPr>
              <a:t>aggregation, depending on its processing capabilities.</a:t>
            </a:r>
            <a:endParaRPr lang="sr-Latn-RS" sz="1800" b="0" i="0" u="none" strike="noStrike" baseline="0" dirty="0">
              <a:latin typeface="NimbusRomNo9L-Regu"/>
            </a:endParaRPr>
          </a:p>
          <a:p>
            <a:pPr algn="l"/>
            <a:endParaRPr lang="sr-Latn-RS" dirty="0"/>
          </a:p>
          <a:p>
            <a:pPr algn="l"/>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6</a:t>
            </a:fld>
            <a:endParaRPr lang="en-GB"/>
          </a:p>
        </p:txBody>
      </p:sp>
    </p:spTree>
    <p:extLst>
      <p:ext uri="{BB962C8B-B14F-4D97-AF65-F5344CB8AC3E}">
        <p14:creationId xmlns:p14="http://schemas.microsoft.com/office/powerpoint/2010/main" val="1715123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kern="0" dirty="0">
                <a:solidFill>
                  <a:srgbClr val="1A1A1A"/>
                </a:solidFill>
                <a:latin typeface="fontawesome"/>
              </a:rPr>
              <a:t>Osnovne funkcije:</a:t>
            </a:r>
          </a:p>
          <a:p>
            <a:pPr marL="285750" indent="-285750">
              <a:buFontTx/>
              <a:buChar char="-"/>
            </a:pPr>
            <a:r>
              <a:rPr lang="sr-Latn-RS" b="1" kern="0" dirty="0" err="1">
                <a:solidFill>
                  <a:srgbClr val="1A1A1A"/>
                </a:solidFill>
                <a:latin typeface="fontawesome"/>
              </a:rPr>
              <a:t>MindConnect</a:t>
            </a:r>
            <a:r>
              <a:rPr lang="sr-Latn-RS" kern="0" dirty="0">
                <a:solidFill>
                  <a:srgbClr val="1A1A1A"/>
                </a:solidFill>
                <a:latin typeface="fontawesome"/>
              </a:rPr>
              <a:t> – pripremljena hardverska i softverska rešenja za prenos podataka u </a:t>
            </a:r>
            <a:r>
              <a:rPr lang="sr-Latn-RS" kern="0" dirty="0" err="1">
                <a:solidFill>
                  <a:srgbClr val="1A1A1A"/>
                </a:solidFill>
                <a:latin typeface="fontawesome"/>
              </a:rPr>
              <a:t>MindSphere</a:t>
            </a:r>
            <a:r>
              <a:rPr lang="sr-Latn-RS" kern="0" dirty="0">
                <a:solidFill>
                  <a:srgbClr val="1A1A1A"/>
                </a:solidFill>
                <a:latin typeface="fontawesome"/>
              </a:rPr>
              <a:t>-u,</a:t>
            </a:r>
          </a:p>
          <a:p>
            <a:pPr marL="285750" indent="-285750">
              <a:buFontTx/>
              <a:buChar char="-"/>
            </a:pPr>
            <a:r>
              <a:rPr lang="en-GB" sz="1200" b="0" i="0" u="none" strike="noStrike" baseline="0" dirty="0" err="1">
                <a:solidFill>
                  <a:srgbClr val="000000"/>
                </a:solidFill>
                <a:latin typeface="Siemens Sans Global" pitchFamily="2" charset="-128"/>
              </a:rPr>
              <a:t>MindConnect</a:t>
            </a:r>
            <a:r>
              <a:rPr lang="en-GB" sz="1200" b="0" i="0" u="none" strike="noStrike" baseline="0" dirty="0">
                <a:solidFill>
                  <a:srgbClr val="000000"/>
                </a:solidFill>
                <a:latin typeface="Siemens Sans Global" pitchFamily="2" charset="-128"/>
              </a:rPr>
              <a:t> IoT Extension </a:t>
            </a:r>
            <a:r>
              <a:rPr lang="sr-Latn-RS" sz="1200" b="0" i="0" u="none" strike="noStrike" kern="0" baseline="0" dirty="0">
                <a:solidFill>
                  <a:srgbClr val="1A1A1A"/>
                </a:solidFill>
                <a:latin typeface="fontawesome"/>
              </a:rPr>
              <a:t>– pripremljena rešenja za implementaciju agenata za različite protokole u polju, </a:t>
            </a:r>
            <a:endParaRPr lang="sr-Latn-RS" kern="0" dirty="0">
              <a:solidFill>
                <a:srgbClr val="1A1A1A"/>
              </a:solidFill>
              <a:latin typeface="fontawesome"/>
            </a:endParaRPr>
          </a:p>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7</a:t>
            </a:fld>
            <a:endParaRPr lang="en-GB"/>
          </a:p>
        </p:txBody>
      </p:sp>
    </p:spTree>
    <p:extLst>
      <p:ext uri="{BB962C8B-B14F-4D97-AF65-F5344CB8AC3E}">
        <p14:creationId xmlns:p14="http://schemas.microsoft.com/office/powerpoint/2010/main" val="3146185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13943" fontAlgn="base">
              <a:spcBef>
                <a:spcPts val="600"/>
              </a:spcBef>
              <a:spcAft>
                <a:spcPts val="600"/>
              </a:spcAft>
            </a:pPr>
            <a:r>
              <a:rPr lang="en-US" sz="1599" b="1" dirty="0" err="1">
                <a:solidFill>
                  <a:srgbClr val="000000"/>
                </a:solidFill>
                <a:latin typeface="Arial" pitchFamily="34" charset="0"/>
                <a:ea typeface="ＭＳ Ｐゴシック" charset="-128"/>
              </a:rPr>
              <a:t>MindConnect</a:t>
            </a:r>
            <a:r>
              <a:rPr lang="en-US" sz="1599" b="1" dirty="0">
                <a:solidFill>
                  <a:srgbClr val="000000"/>
                </a:solidFill>
                <a:latin typeface="Arial" pitchFamily="34" charset="0"/>
                <a:ea typeface="ＭＳ Ｐゴシック" charset="-128"/>
              </a:rPr>
              <a:t> Main Characteristics:</a:t>
            </a:r>
          </a:p>
          <a:p>
            <a:pPr marL="177711" lvl="1" indent="-176125" defTabSz="913943" fontAlgn="base">
              <a:spcBef>
                <a:spcPts val="600"/>
              </a:spcBef>
              <a:spcAft>
                <a:spcPts val="600"/>
              </a:spcAft>
              <a:buClr>
                <a:srgbClr val="879BAA"/>
              </a:buClr>
              <a:buFont typeface="Arial" panose="020B0604020202020204" pitchFamily="34" charset="0"/>
              <a:buChar char="•"/>
            </a:pPr>
            <a:r>
              <a:rPr lang="en-US" sz="1599" dirty="0">
                <a:solidFill>
                  <a:srgbClr val="000000"/>
                </a:solidFill>
                <a:latin typeface="Arial" pitchFamily="34" charset="0"/>
                <a:ea typeface="ＭＳ Ｐゴシック" charset="-128"/>
              </a:rPr>
              <a:t>Dedicated IoT Connectors with </a:t>
            </a:r>
            <a:r>
              <a:rPr lang="en-US" sz="1599" b="1" dirty="0" err="1">
                <a:solidFill>
                  <a:srgbClr val="000000"/>
                </a:solidFill>
                <a:latin typeface="Arial" pitchFamily="34" charset="0"/>
                <a:ea typeface="ＭＳ Ｐゴシック" charset="-128"/>
              </a:rPr>
              <a:t>MindConnect</a:t>
            </a:r>
            <a:r>
              <a:rPr lang="en-US" sz="1599" b="1" dirty="0">
                <a:solidFill>
                  <a:srgbClr val="000000"/>
                </a:solidFill>
                <a:latin typeface="Arial" pitchFamily="34" charset="0"/>
                <a:ea typeface="ＭＳ Ｐゴシック" charset="-128"/>
              </a:rPr>
              <a:t> Nano, </a:t>
            </a:r>
            <a:r>
              <a:rPr lang="en-US" sz="1599" b="1" dirty="0" err="1">
                <a:solidFill>
                  <a:srgbClr val="000000"/>
                </a:solidFill>
                <a:latin typeface="Arial" pitchFamily="34" charset="0"/>
                <a:ea typeface="ＭＳ Ｐゴシック" charset="-128"/>
              </a:rPr>
              <a:t>MindConnect</a:t>
            </a:r>
            <a:r>
              <a:rPr lang="en-US" sz="1599" b="1" dirty="0">
                <a:solidFill>
                  <a:srgbClr val="000000"/>
                </a:solidFill>
                <a:latin typeface="Arial" pitchFamily="34" charset="0"/>
                <a:ea typeface="ＭＳ Ｐゴシック" charset="-128"/>
              </a:rPr>
              <a:t> IoT2040 </a:t>
            </a:r>
            <a:r>
              <a:rPr lang="en-US" sz="1599" dirty="0">
                <a:solidFill>
                  <a:srgbClr val="000000"/>
                </a:solidFill>
                <a:latin typeface="Arial" pitchFamily="34" charset="0"/>
                <a:ea typeface="ＭＳ Ｐゴシック" charset="-128"/>
              </a:rPr>
              <a:t>and</a:t>
            </a:r>
            <a:r>
              <a:rPr lang="en-US" sz="1599" b="1" dirty="0">
                <a:solidFill>
                  <a:srgbClr val="000000"/>
                </a:solidFill>
                <a:latin typeface="Arial" pitchFamily="34" charset="0"/>
                <a:ea typeface="ＭＳ Ｐゴシック" charset="-128"/>
              </a:rPr>
              <a:t> </a:t>
            </a:r>
            <a:r>
              <a:rPr lang="en-US" sz="1599" b="1" dirty="0" err="1">
                <a:solidFill>
                  <a:srgbClr val="000000"/>
                </a:solidFill>
                <a:latin typeface="Arial" pitchFamily="34" charset="0"/>
                <a:ea typeface="ＭＳ Ｐゴシック" charset="-128"/>
              </a:rPr>
              <a:t>MindConnect</a:t>
            </a:r>
            <a:r>
              <a:rPr lang="en-US" sz="1599" b="1" dirty="0">
                <a:solidFill>
                  <a:srgbClr val="000000"/>
                </a:solidFill>
                <a:latin typeface="Arial" pitchFamily="34" charset="0"/>
                <a:ea typeface="ＭＳ Ｐゴシック" charset="-128"/>
              </a:rPr>
              <a:t> FB S7-1500 </a:t>
            </a:r>
            <a:r>
              <a:rPr lang="en-US" sz="1599" dirty="0">
                <a:solidFill>
                  <a:srgbClr val="000000"/>
                </a:solidFill>
                <a:latin typeface="Arial" pitchFamily="34" charset="0"/>
                <a:ea typeface="ＭＳ Ｐゴシック" charset="-128"/>
              </a:rPr>
              <a:t>(with engineering via TIA Portal v14, …)</a:t>
            </a:r>
          </a:p>
          <a:p>
            <a:pPr marL="177711" lvl="1" indent="-176125" defTabSz="913943" fontAlgn="base">
              <a:spcBef>
                <a:spcPts val="600"/>
              </a:spcBef>
              <a:spcAft>
                <a:spcPts val="600"/>
              </a:spcAft>
              <a:buClr>
                <a:srgbClr val="879BAA"/>
              </a:buClr>
              <a:buFont typeface="Arial" panose="020B0604020202020204" pitchFamily="34" charset="0"/>
              <a:buChar char="•"/>
            </a:pPr>
            <a:r>
              <a:rPr lang="en-US" sz="1599" dirty="0" err="1">
                <a:solidFill>
                  <a:srgbClr val="000000"/>
                </a:solidFill>
                <a:latin typeface="Arial" pitchFamily="34" charset="0"/>
                <a:ea typeface="ＭＳ Ｐゴシック" charset="-128"/>
              </a:rPr>
              <a:t>MindConnect</a:t>
            </a:r>
            <a:r>
              <a:rPr lang="en-US" sz="1599" b="1" dirty="0">
                <a:solidFill>
                  <a:srgbClr val="000000"/>
                </a:solidFill>
                <a:latin typeface="Arial" pitchFamily="34" charset="0"/>
                <a:ea typeface="ＭＳ Ｐゴシック" charset="-128"/>
              </a:rPr>
              <a:t> embedded </a:t>
            </a:r>
            <a:r>
              <a:rPr lang="en-US" sz="1599" dirty="0">
                <a:solidFill>
                  <a:srgbClr val="000000"/>
                </a:solidFill>
                <a:latin typeface="Arial" pitchFamily="34" charset="0"/>
                <a:ea typeface="ＭＳ Ｐゴシック" charset="-128"/>
              </a:rPr>
              <a:t>in standard Siemens industrial products, e.g. SINUMERIK and RUGGEDCOM</a:t>
            </a:r>
          </a:p>
          <a:p>
            <a:pPr marL="177711" lvl="1" indent="-176125" defTabSz="913943" fontAlgn="base">
              <a:spcBef>
                <a:spcPts val="600"/>
              </a:spcBef>
              <a:spcAft>
                <a:spcPts val="600"/>
              </a:spcAft>
              <a:buClr>
                <a:srgbClr val="879BAA"/>
              </a:buClr>
              <a:buFont typeface="Arial" panose="020B0604020202020204" pitchFamily="34" charset="0"/>
              <a:buChar char="•"/>
            </a:pPr>
            <a:r>
              <a:rPr lang="en-US" sz="1599" dirty="0">
                <a:solidFill>
                  <a:srgbClr val="000000"/>
                </a:solidFill>
                <a:latin typeface="Arial" pitchFamily="34" charset="0"/>
                <a:ea typeface="ＭＳ Ｐゴシック" charset="-128"/>
              </a:rPr>
              <a:t>Upcoming</a:t>
            </a:r>
            <a:r>
              <a:rPr lang="en-US" sz="1599" b="1" dirty="0">
                <a:solidFill>
                  <a:srgbClr val="000000"/>
                </a:solidFill>
                <a:latin typeface="Arial" pitchFamily="34" charset="0"/>
                <a:ea typeface="ＭＳ Ｐゴシック" charset="-128"/>
              </a:rPr>
              <a:t> </a:t>
            </a:r>
            <a:r>
              <a:rPr lang="en-US" sz="1599" b="1" dirty="0" err="1">
                <a:solidFill>
                  <a:srgbClr val="000000"/>
                </a:solidFill>
                <a:latin typeface="Arial" pitchFamily="34" charset="0"/>
                <a:ea typeface="ＭＳ Ｐゴシック" charset="-128"/>
              </a:rPr>
              <a:t>MindConnect</a:t>
            </a:r>
            <a:r>
              <a:rPr lang="en-US" sz="1599" b="1" dirty="0">
                <a:solidFill>
                  <a:srgbClr val="000000"/>
                </a:solidFill>
                <a:latin typeface="Arial" pitchFamily="34" charset="0"/>
                <a:ea typeface="ＭＳ Ｐゴシック" charset="-128"/>
              </a:rPr>
              <a:t> Software, APIs</a:t>
            </a:r>
            <a:r>
              <a:rPr lang="en-US" sz="1599" dirty="0">
                <a:solidFill>
                  <a:srgbClr val="000000"/>
                </a:solidFill>
                <a:latin typeface="Arial" pitchFamily="34" charset="0"/>
                <a:ea typeface="ＭＳ Ｐゴシック" charset="-128"/>
              </a:rPr>
              <a:t> and </a:t>
            </a:r>
            <a:r>
              <a:rPr lang="en-US" sz="1599" b="1" dirty="0">
                <a:solidFill>
                  <a:srgbClr val="000000"/>
                </a:solidFill>
                <a:latin typeface="Arial" pitchFamily="34" charset="0"/>
                <a:ea typeface="ＭＳ Ｐゴシック" charset="-128"/>
              </a:rPr>
              <a:t>Libraries</a:t>
            </a:r>
            <a:r>
              <a:rPr lang="en-US" sz="1599" dirty="0">
                <a:solidFill>
                  <a:srgbClr val="000000"/>
                </a:solidFill>
                <a:latin typeface="Arial" pitchFamily="34" charset="0"/>
                <a:ea typeface="ＭＳ Ｐゴシック" charset="-128"/>
              </a:rPr>
              <a:t> for own integration into assets  / devices</a:t>
            </a:r>
          </a:p>
          <a:p>
            <a:endParaRPr lang="en-US" dirty="0"/>
          </a:p>
        </p:txBody>
      </p:sp>
      <p:sp>
        <p:nvSpPr>
          <p:cNvPr id="4" name="Foliennummernplatzhalter 3"/>
          <p:cNvSpPr>
            <a:spLocks noGrp="1"/>
          </p:cNvSpPr>
          <p:nvPr>
            <p:ph type="sldNum" sz="quarter" idx="10"/>
          </p:nvPr>
        </p:nvSpPr>
        <p:spPr/>
        <p:txBody>
          <a:bodyPr/>
          <a:lstStyle/>
          <a:p>
            <a:pPr marL="0" marR="0" lvl="0" indent="0" algn="r" defTabSz="94297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ＭＳ Ｐゴシック" charset="-128"/>
                <a:cs typeface="+mn-cs"/>
              </a:rPr>
              <a:t>Notizen </a:t>
            </a:r>
            <a:fld id="{AD141568-5488-4AC9-B82D-9F5CE1225E2A}" type="slidenum">
              <a:rPr kumimoji="0" lang="en-US" sz="1200" b="0" i="0" u="none" strike="noStrike" kern="1200" cap="none" spc="0" normalizeH="0" baseline="0" noProof="0" smtClean="0">
                <a:ln>
                  <a:noFill/>
                </a:ln>
                <a:solidFill>
                  <a:srgbClr val="000000"/>
                </a:solidFill>
                <a:effectLst/>
                <a:uLnTx/>
                <a:uFillTx/>
                <a:latin typeface="Arial" pitchFamily="34" charset="0"/>
                <a:ea typeface="ＭＳ Ｐゴシック" charset="-128"/>
                <a:cs typeface="+mn-cs"/>
              </a:rPr>
              <a:pPr marL="0" marR="0" lvl="0" indent="0" algn="r" defTabSz="942975"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srgbClr val="000000"/>
              </a:solidFill>
              <a:effectLst/>
              <a:uLnTx/>
              <a:uFillTx/>
              <a:latin typeface="Arial" pitchFamily="34" charset="0"/>
              <a:ea typeface="ＭＳ Ｐゴシック" charset="-128"/>
              <a:cs typeface="+mn-cs"/>
            </a:endParaRPr>
          </a:p>
        </p:txBody>
      </p:sp>
    </p:spTree>
    <p:extLst>
      <p:ext uri="{BB962C8B-B14F-4D97-AF65-F5344CB8AC3E}">
        <p14:creationId xmlns:p14="http://schemas.microsoft.com/office/powerpoint/2010/main" val="2354374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rial" pitchFamily="34" charset="0"/>
                <a:ea typeface="ＭＳ Ｐゴシック" charset="-128"/>
              </a:rPr>
              <a:t>Taking advantage of </a:t>
            </a:r>
            <a:r>
              <a:rPr lang="en-US" sz="1200" b="1" dirty="0">
                <a:solidFill>
                  <a:srgbClr val="000000"/>
                </a:solidFill>
                <a:latin typeface="Arial" pitchFamily="34" charset="0"/>
                <a:ea typeface="ＭＳ Ｐゴシック" charset="-128"/>
              </a:rPr>
              <a:t>future innovation </a:t>
            </a:r>
            <a:r>
              <a:rPr lang="en-US" sz="1200" dirty="0">
                <a:solidFill>
                  <a:srgbClr val="000000"/>
                </a:solidFill>
                <a:latin typeface="Arial" pitchFamily="34" charset="0"/>
                <a:ea typeface="ＭＳ Ｐゴシック" charset="-128"/>
              </a:rPr>
              <a:t>of platform and connectivity</a:t>
            </a:r>
          </a:p>
          <a:p>
            <a:endParaRPr lang="en-US" dirty="0"/>
          </a:p>
        </p:txBody>
      </p:sp>
      <p:sp>
        <p:nvSpPr>
          <p:cNvPr id="4" name="Foliennummernplatzhalter 3"/>
          <p:cNvSpPr>
            <a:spLocks noGrp="1"/>
          </p:cNvSpPr>
          <p:nvPr>
            <p:ph type="sldNum" sz="quarter" idx="10"/>
          </p:nvPr>
        </p:nvSpPr>
        <p:spPr/>
        <p:txBody>
          <a:bodyPr/>
          <a:lstStyle/>
          <a:p>
            <a:pPr marL="0" marR="0" lvl="0" indent="0" algn="r" defTabSz="94297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ＭＳ Ｐゴシック" charset="-128"/>
                <a:cs typeface="+mn-cs"/>
              </a:rPr>
              <a:t>Notizen </a:t>
            </a:r>
            <a:fld id="{AD141568-5488-4AC9-B82D-9F5CE1225E2A}" type="slidenum">
              <a:rPr kumimoji="0" lang="en-US" sz="1200" b="0" i="0" u="none" strike="noStrike" kern="1200" cap="none" spc="0" normalizeH="0" baseline="0" noProof="0" smtClean="0">
                <a:ln>
                  <a:noFill/>
                </a:ln>
                <a:solidFill>
                  <a:srgbClr val="000000"/>
                </a:solidFill>
                <a:effectLst/>
                <a:uLnTx/>
                <a:uFillTx/>
                <a:latin typeface="Arial" pitchFamily="34" charset="0"/>
                <a:ea typeface="ＭＳ Ｐゴシック" charset="-128"/>
                <a:cs typeface="+mn-cs"/>
              </a:rPr>
              <a:pPr marL="0" marR="0" lvl="0" indent="0" algn="r" defTabSz="942975"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srgbClr val="000000"/>
              </a:solidFill>
              <a:effectLst/>
              <a:uLnTx/>
              <a:uFillTx/>
              <a:latin typeface="Arial" pitchFamily="34" charset="0"/>
              <a:ea typeface="ＭＳ Ｐゴシック" charset="-128"/>
              <a:cs typeface="+mn-cs"/>
            </a:endParaRPr>
          </a:p>
        </p:txBody>
      </p:sp>
    </p:spTree>
    <p:extLst>
      <p:ext uri="{BB962C8B-B14F-4D97-AF65-F5344CB8AC3E}">
        <p14:creationId xmlns:p14="http://schemas.microsoft.com/office/powerpoint/2010/main" val="399568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sz="1200" b="1" kern="0" dirty="0">
              <a:solidFill>
                <a:srgbClr val="000000"/>
              </a:solidFill>
              <a:latin typeface="Arial"/>
              <a:ea typeface="ＭＳ Ｐゴシック"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b="1" kern="0" dirty="0" err="1">
                <a:solidFill>
                  <a:srgbClr val="000000"/>
                </a:solidFill>
                <a:latin typeface="Arial"/>
                <a:ea typeface="ＭＳ Ｐゴシック" charset="-128"/>
              </a:rPr>
              <a:t>Action</a:t>
            </a:r>
            <a:endParaRPr lang="sr-Latn-RS" sz="1200" b="1" kern="0" dirty="0">
              <a:solidFill>
                <a:srgbClr val="000000"/>
              </a:solidFill>
              <a:latin typeface="Arial"/>
              <a:ea typeface="ＭＳ Ｐゴシック"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rgbClr val="000000"/>
                </a:solidFill>
                <a:latin typeface="Arial"/>
                <a:ea typeface="ＭＳ Ｐゴシック" charset="-128"/>
              </a:rPr>
              <a:t>Transform insights into actionable results to </a:t>
            </a:r>
            <a:r>
              <a:rPr lang="en-US" sz="1200" b="1" kern="0" dirty="0">
                <a:solidFill>
                  <a:srgbClr val="000000"/>
                </a:solidFill>
                <a:latin typeface="Arial"/>
                <a:ea typeface="ＭＳ Ｐゴシック" charset="-128"/>
              </a:rPr>
              <a:t>increase uptime</a:t>
            </a:r>
            <a:br>
              <a:rPr lang="en-US" sz="1200" b="1" kern="0" dirty="0">
                <a:solidFill>
                  <a:srgbClr val="000000"/>
                </a:solidFill>
                <a:latin typeface="Arial"/>
                <a:ea typeface="ＭＳ Ｐゴシック" charset="-128"/>
              </a:rPr>
            </a:br>
            <a:r>
              <a:rPr lang="en-US" sz="1200" b="1" kern="0" dirty="0">
                <a:solidFill>
                  <a:srgbClr val="000000"/>
                </a:solidFill>
                <a:latin typeface="Arial"/>
                <a:ea typeface="ＭＳ Ｐゴシック" charset="-128"/>
              </a:rPr>
              <a:t>and efficiency</a:t>
            </a:r>
            <a:endParaRPr lang="en-US" sz="1200" kern="0" dirty="0">
              <a:solidFill>
                <a:srgbClr val="000000"/>
              </a:solidFill>
              <a:latin typeface="Arial"/>
              <a:ea typeface="ＭＳ Ｐゴシック" charset="-128"/>
            </a:endParaRPr>
          </a:p>
          <a:p>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b="1" kern="0" dirty="0">
                <a:solidFill>
                  <a:srgbClr val="000000"/>
                </a:solidFill>
                <a:latin typeface="Arial"/>
                <a:ea typeface="ＭＳ Ｐゴシック" charset="-128"/>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rgbClr val="000000"/>
                </a:solidFill>
                <a:latin typeface="Arial"/>
                <a:ea typeface="ＭＳ Ｐゴシック" charset="-128"/>
              </a:rPr>
              <a:t>Configure data collection as well as </a:t>
            </a:r>
            <a:r>
              <a:rPr lang="en-US" sz="1200" b="1" kern="0" dirty="0">
                <a:solidFill>
                  <a:srgbClr val="000000"/>
                </a:solidFill>
                <a:latin typeface="Arial"/>
                <a:ea typeface="ＭＳ Ｐゴシック" charset="-128"/>
              </a:rPr>
              <a:t>connectivity</a:t>
            </a:r>
            <a:r>
              <a:rPr lang="en-US" sz="1200" kern="0" dirty="0">
                <a:solidFill>
                  <a:srgbClr val="000000"/>
                </a:solidFill>
                <a:latin typeface="Arial"/>
                <a:ea typeface="ＭＳ Ｐゴシック" charset="-128"/>
              </a:rPr>
              <a:t> quickly and easily</a:t>
            </a:r>
          </a:p>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10</a:t>
            </a:fld>
            <a:endParaRPr lang="en-GB"/>
          </a:p>
        </p:txBody>
      </p:sp>
    </p:spTree>
    <p:extLst>
      <p:ext uri="{BB962C8B-B14F-4D97-AF65-F5344CB8AC3E}">
        <p14:creationId xmlns:p14="http://schemas.microsoft.com/office/powerpoint/2010/main" val="100457398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tags" Target="../tags/tag35.xml"/><Relationship Id="rId7" Type="http://schemas.openxmlformats.org/officeDocument/2006/relationships/image" Target="../media/image2.emf"/><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36.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customXml" Target="../../customXml/item5.xml"/><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customXml" Target="../../customXml/item12.xml"/><Relationship Id="rId5" Type="http://schemas.openxmlformats.org/officeDocument/2006/relationships/slideMaster" Target="../slideMasters/slideMaster1.xml"/><Relationship Id="rId4" Type="http://schemas.openxmlformats.org/officeDocument/2006/relationships/tags" Target="../tags/tag54.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5.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customXml" Target="../../customXml/item7.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customXml" Target="../../customXml/item6.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customXml" Target="../../customXml/item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customXml" Target="../../customXml/item4.xml"/><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customXml" Target="../../customXml/item14.xml"/><Relationship Id="rId5" Type="http://schemas.openxmlformats.org/officeDocument/2006/relationships/slideMaster" Target="../slideMasters/slideMaster1.xml"/><Relationship Id="rId4" Type="http://schemas.openxmlformats.org/officeDocument/2006/relationships/tags" Target="../tags/tag7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customXml" Target="../../customXml/item11.xml"/><Relationship Id="rId5" Type="http://schemas.openxmlformats.org/officeDocument/2006/relationships/slideMaster" Target="../slideMasters/slideMaster1.xml"/><Relationship Id="rId4" Type="http://schemas.openxmlformats.org/officeDocument/2006/relationships/tags" Target="../tags/tag75.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customXml" Target="../../customXml/item15.xml"/><Relationship Id="rId6" Type="http://schemas.openxmlformats.org/officeDocument/2006/relationships/slideMaster" Target="../slideMasters/slideMaster1.xml"/><Relationship Id="rId5" Type="http://schemas.openxmlformats.org/officeDocument/2006/relationships/tags" Target="../tags/tag79.xml"/><Relationship Id="rId4" Type="http://schemas.openxmlformats.org/officeDocument/2006/relationships/tags" Target="../tags/tag78.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 Id="rId4" Type="http://schemas.openxmlformats.org/officeDocument/2006/relationships/image" Target="../media/image3.wmf"/></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slideMaster" Target="../slideMasters/slideMaster1.xml"/><Relationship Id="rId2" Type="http://schemas.openxmlformats.org/officeDocument/2006/relationships/tags" Target="../tags/tag80.xml"/><Relationship Id="rId1" Type="http://schemas.openxmlformats.org/officeDocument/2006/relationships/customXml" Target="../../customXml/item1.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customXml" Target="../../customXml/item10.xml"/><Relationship Id="rId6" Type="http://schemas.openxmlformats.org/officeDocument/2006/relationships/slideMaster" Target="../slideMasters/slideMaster1.xml"/><Relationship Id="rId5" Type="http://schemas.openxmlformats.org/officeDocument/2006/relationships/tags" Target="../tags/tag88.xml"/><Relationship Id="rId4" Type="http://schemas.openxmlformats.org/officeDocument/2006/relationships/tags" Target="../tags/tag87.xml"/></Relationships>
</file>

<file path=ppt/slideLayouts/_rels/slideLayout2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90.xml"/><Relationship Id="rId7" Type="http://schemas.openxmlformats.org/officeDocument/2006/relationships/tags" Target="../tags/tag94.xml"/><Relationship Id="rId2" Type="http://schemas.openxmlformats.org/officeDocument/2006/relationships/tags" Target="../tags/tag89.xml"/><Relationship Id="rId1" Type="http://schemas.openxmlformats.org/officeDocument/2006/relationships/customXml" Target="../../customXml/item9.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95.xml"/><Relationship Id="rId5" Type="http://schemas.openxmlformats.org/officeDocument/2006/relationships/image" Target="../media/image4.wmf"/><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96.xml"/><Relationship Id="rId4" Type="http://schemas.openxmlformats.org/officeDocument/2006/relationships/image" Target="../media/image5.emf"/></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tags" Target="../tags/tag100.xml"/><Relationship Id="rId7" Type="http://schemas.openxmlformats.org/officeDocument/2006/relationships/image" Target="../media/image2.emf"/><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1.xml"/></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02.xml"/><Relationship Id="rId5" Type="http://schemas.openxmlformats.org/officeDocument/2006/relationships/image" Target="../media/image4.wmf"/><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03.xml"/><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0.xml"/><Relationship Id="rId1" Type="http://schemas.openxmlformats.org/officeDocument/2006/relationships/tags" Target="../tags/tag39.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tags" Target="../tags/tag106.xml"/><Relationship Id="rId7" Type="http://schemas.openxmlformats.org/officeDocument/2006/relationships/image" Target="../media/image2.emf"/><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7.xml"/></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08.xml"/><Relationship Id="rId5" Type="http://schemas.openxmlformats.org/officeDocument/2006/relationships/image" Target="../media/image4.wmf"/><Relationship Id="rId4"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09.xml"/><Relationship Id="rId4" Type="http://schemas.openxmlformats.org/officeDocument/2006/relationships/image" Target="../media/image5.emf"/></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tags" Target="../tags/tag112.xml"/><Relationship Id="rId7" Type="http://schemas.openxmlformats.org/officeDocument/2006/relationships/image" Target="../media/image2.emf"/><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13.xml"/></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14.xml"/><Relationship Id="rId5" Type="http://schemas.openxmlformats.org/officeDocument/2006/relationships/image" Target="../media/image4.wmf"/><Relationship Id="rId4"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15.xml"/><Relationship Id="rId4" Type="http://schemas.openxmlformats.org/officeDocument/2006/relationships/image" Target="../media/image5.emf"/></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tags" Target="../tags/tag118.xml"/><Relationship Id="rId7" Type="http://schemas.openxmlformats.org/officeDocument/2006/relationships/image" Target="../media/image2.emf"/><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19.xml"/></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20.xml"/><Relationship Id="rId5" Type="http://schemas.openxmlformats.org/officeDocument/2006/relationships/image" Target="../media/image4.wmf"/><Relationship Id="rId4" Type="http://schemas.openxmlformats.org/officeDocument/2006/relationships/image" Target="../media/image1.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21.xml"/><Relationship Id="rId4" Type="http://schemas.openxmlformats.org/officeDocument/2006/relationships/image" Target="../media/image5.emf"/></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tags" Target="../tags/tag124.xml"/><Relationship Id="rId7" Type="http://schemas.openxmlformats.org/officeDocument/2006/relationships/image" Target="../media/image2.emf"/><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25.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image" Target="../media/image3.w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26.xml"/><Relationship Id="rId5" Type="http://schemas.openxmlformats.org/officeDocument/2006/relationships/image" Target="../media/image4.wmf"/><Relationship Id="rId4" Type="http://schemas.openxmlformats.org/officeDocument/2006/relationships/image" Target="../media/image1.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27.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tags" Target="../tags/tag130.xml"/><Relationship Id="rId7" Type="http://schemas.openxmlformats.org/officeDocument/2006/relationships/image" Target="../media/image2.emf"/><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31.xml"/></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32.xml"/><Relationship Id="rId5" Type="http://schemas.openxmlformats.org/officeDocument/2006/relationships/image" Target="../media/image4.wmf"/><Relationship Id="rId4" Type="http://schemas.openxmlformats.org/officeDocument/2006/relationships/image" Target="../media/image1.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33.xml"/><Relationship Id="rId4" Type="http://schemas.openxmlformats.org/officeDocument/2006/relationships/image" Target="../media/image5.emf"/></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tags" Target="../tags/tag136.xml"/><Relationship Id="rId7" Type="http://schemas.openxmlformats.org/officeDocument/2006/relationships/image" Target="../media/image2.emf"/><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37.xml"/></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38.xml"/><Relationship Id="rId5" Type="http://schemas.openxmlformats.org/officeDocument/2006/relationships/image" Target="../media/image4.wmf"/><Relationship Id="rId4" Type="http://schemas.openxmlformats.org/officeDocument/2006/relationships/image" Target="../media/image1.emf"/></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39.xml"/><Relationship Id="rId4" Type="http://schemas.openxmlformats.org/officeDocument/2006/relationships/image" Target="../media/image5.emf"/></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tags" Target="../tags/tag142.xml"/><Relationship Id="rId7" Type="http://schemas.openxmlformats.org/officeDocument/2006/relationships/image" Target="../media/image2.emf"/><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43.xml"/></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44.xml"/><Relationship Id="rId5" Type="http://schemas.openxmlformats.org/officeDocument/2006/relationships/image" Target="../media/image4.wmf"/><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customXml" Target="../../customXml/item3.xml"/><Relationship Id="rId5" Type="http://schemas.openxmlformats.org/officeDocument/2006/relationships/slideMaster" Target="../slideMasters/slideMaster1.xml"/><Relationship Id="rId4" Type="http://schemas.openxmlformats.org/officeDocument/2006/relationships/tags" Target="../tags/tag45.xml"/></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45.xml"/><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customXml" Target="../../customXml/item2.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customXml" Target="../../customXml/item13.xml"/><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icture 1">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904987670"/>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2" name="Objekt 1" hidden="1"/>
                      <p:cNvPicPr/>
                      <p:nvPr/>
                    </p:nvPicPr>
                    <p:blipFill>
                      <a:blip r:embed="rId7"/>
                      <a:stretch>
                        <a:fillRect/>
                      </a:stretch>
                    </p:blipFill>
                    <p:spPr>
                      <a:xfrm>
                        <a:off x="1588" y="1589"/>
                        <a:ext cx="1586" cy="1587"/>
                      </a:xfrm>
                      <a:prstGeom prst="rect">
                        <a:avLst/>
                      </a:prstGeom>
                    </p:spPr>
                  </p:pic>
                </p:oleObj>
              </mc:Fallback>
            </mc:AlternateContent>
          </a:graphicData>
        </a:graphic>
      </p:graphicFrame>
      <p:sp>
        <p:nvSpPr>
          <p:cNvPr id="4" name="cdtRectangle 115 Id57350"/>
          <p:cNvSpPr>
            <a:spLocks noGrp="1" noChangeArrowheads="1"/>
          </p:cNvSpPr>
          <p:nvPr>
            <p:ph type="ctrTitle"/>
            <p:custDataLst>
              <p:tags r:id="rId3"/>
            </p:custDataLst>
          </p:nvPr>
        </p:nvSpPr>
        <p:spPr bwMode="ltGray">
          <a:xfrm>
            <a:off x="626736" y="4262401"/>
            <a:ext cx="6476627" cy="1540095"/>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3998"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 name="cdtText Box 101 Id11"/>
          <p:cNvSpPr txBox="1">
            <a:spLocks noChangeArrowheads="1"/>
          </p:cNvSpPr>
          <p:nvPr userDrawn="1">
            <p:custDataLst>
              <p:tags r:id="rId4"/>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eaLnBrk="1">
              <a:buClrTx/>
              <a:buFontTx/>
              <a:buNone/>
            </a:pPr>
            <a:endParaRPr lang="en-US" sz="1099" b="1" dirty="0">
              <a:solidFill>
                <a:srgbClr val="990000"/>
              </a:solidFill>
            </a:endParaRPr>
          </a:p>
        </p:txBody>
      </p:sp>
      <p:pic>
        <p:nvPicPr>
          <p:cNvPr id="8" name="Grafik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550775" y="324000"/>
            <a:ext cx="2158876" cy="913804"/>
          </a:xfrm>
          <a:prstGeom prst="rect">
            <a:avLst/>
          </a:prstGeom>
        </p:spPr>
      </p:pic>
      <p:sp>
        <p:nvSpPr>
          <p:cNvPr id="9" name="Textplatzhalter 57343"/>
          <p:cNvSpPr>
            <a:spLocks noGrp="1"/>
          </p:cNvSpPr>
          <p:nvPr>
            <p:ph type="body" sz="quarter" idx="12" hasCustomPrompt="1"/>
          </p:nvPr>
        </p:nvSpPr>
        <p:spPr>
          <a:xfrm>
            <a:off x="626736" y="5907600"/>
            <a:ext cx="6476627"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en-US" dirty="0"/>
              <a:t>Please insert URL</a:t>
            </a:r>
          </a:p>
        </p:txBody>
      </p:sp>
      <p:sp>
        <p:nvSpPr>
          <p:cNvPr id="10" name="Textplatzhalter 57343"/>
          <p:cNvSpPr>
            <a:spLocks noGrp="1"/>
          </p:cNvSpPr>
          <p:nvPr>
            <p:ph type="body" sz="quarter" idx="13" hasCustomPrompt="1"/>
          </p:nvPr>
        </p:nvSpPr>
        <p:spPr>
          <a:xfrm>
            <a:off x="626737" y="5907600"/>
            <a:ext cx="2338782" cy="324000"/>
          </a:xfrm>
        </p:spPr>
        <p:txBody>
          <a:bodyPr lIns="216000" tIns="90000" rIns="0" bIns="46800"/>
          <a:lstStyle>
            <a:lvl1pPr algn="l">
              <a:lnSpc>
                <a:spcPct val="100000"/>
              </a:lnSpc>
              <a:defRPr sz="999" b="1"/>
            </a:lvl1pPr>
            <a:lvl2pPr marL="1587" indent="0">
              <a:buNone/>
              <a:defRPr/>
            </a:lvl2pPr>
          </a:lstStyle>
          <a:p>
            <a:pPr lvl="0"/>
            <a:r>
              <a:rPr lang="en-US"/>
              <a:t>Please insert Unrestrictedity note</a:t>
            </a:r>
            <a:endParaRPr lang="en-US" dirty="0"/>
          </a:p>
        </p:txBody>
      </p:sp>
      <p:grpSp>
        <p:nvGrpSpPr>
          <p:cNvPr id="34" name="Gruppieren 33"/>
          <p:cNvGrpSpPr/>
          <p:nvPr userDrawn="1"/>
        </p:nvGrpSpPr>
        <p:grpSpPr>
          <a:xfrm>
            <a:off x="-215888" y="-216000"/>
            <a:ext cx="12622226" cy="7290000"/>
            <a:chOff x="-216000" y="-216000"/>
            <a:chExt cx="12628800" cy="7290000"/>
          </a:xfrm>
        </p:grpSpPr>
        <p:cxnSp>
          <p:nvCxnSpPr>
            <p:cNvPr id="35" name="Gerade Verbindung 34"/>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custDataLst>
      <p:tags r:id="rId1"/>
    </p:custDataLst>
    <p:extLst>
      <p:ext uri="{BB962C8B-B14F-4D97-AF65-F5344CB8AC3E}">
        <p14:creationId xmlns:p14="http://schemas.microsoft.com/office/powerpoint/2010/main" val="1720186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object (small)" type="obj" preserve="1">
  <p:cSld name="One object (small)">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Content Placeholder 2 Id3"/>
          <p:cNvSpPr>
            <a:spLocks noGrp="1"/>
          </p:cNvSpPr>
          <p:nvPr>
            <p:ph idx="1"/>
            <p:custDataLst>
              <p:tags r:id="rId3"/>
            </p:custDataLst>
          </p:nvPr>
        </p:nvSpPr>
        <p:spPr>
          <a:xfrm>
            <a:off x="626736" y="1412874"/>
            <a:ext cx="6764477" cy="4752976"/>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custDataLst>
      <p:custData r:id="rId1"/>
    </p:custDataLst>
    <p:extLst>
      <p:ext uri="{BB962C8B-B14F-4D97-AF65-F5344CB8AC3E}">
        <p14:creationId xmlns:p14="http://schemas.microsoft.com/office/powerpoint/2010/main" val="998679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s" type="twoObj" preserve="1">
  <p:cSld name="Two columns">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268413"/>
          </a:xfrm>
          <a:noFill/>
          <a:ln w="9525">
            <a:noFill/>
            <a:miter lim="800000"/>
            <a:headEnd/>
            <a:tailEnd/>
          </a:ln>
        </p:spPr>
        <p:txBody>
          <a:bodyPr vert="horz" wrap="square" lIns="626400" tIns="396000" rIns="2124000" bIns="234000" numCol="1" anchor="b" anchorCtr="0" compatLnSpc="1">
            <a:prstTxWarp prst="textNoShape">
              <a:avLst/>
            </a:prstTxWarp>
          </a:bodyPr>
          <a:lstStyle>
            <a:lvl1pPr marL="0" marR="0" indent="0" algn="l" defTabSz="913943" rtl="0" eaLnBrk="1" fontAlgn="base" latinLnBrk="0" hangingPunct="1">
              <a:lnSpc>
                <a:spcPct val="100000"/>
              </a:lnSpc>
              <a:spcBef>
                <a:spcPct val="0"/>
              </a:spcBef>
              <a:spcAft>
                <a:spcPct val="0"/>
              </a:spcAft>
              <a:buClrTx/>
              <a:buSzTx/>
              <a:buFontTx/>
              <a:buNone/>
              <a:tabLst/>
              <a:defRPr lang="de-DE"/>
            </a:lvl1pPr>
          </a:lstStyle>
          <a:p>
            <a:pPr marL="0" marR="0" lvl="0" indent="0" algn="l" defTabSz="913943" rtl="0" eaLnBrk="1" fontAlgn="base" latinLnBrk="0" hangingPunct="1">
              <a:lnSpc>
                <a:spcPct val="100000"/>
              </a:lnSpc>
              <a:spcBef>
                <a:spcPct val="0"/>
              </a:spcBef>
              <a:spcAft>
                <a:spcPct val="0"/>
              </a:spcAft>
              <a:buClrTx/>
              <a:buSzTx/>
              <a:buFontTx/>
              <a:buNone/>
              <a:tabLst/>
              <a:defRPr/>
            </a:pPr>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kumimoji="0" lang="en-US" sz="1999"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half" idx="1"/>
            <p:custDataLst>
              <p:tags r:id="rId3"/>
            </p:custDataLst>
          </p:nvPr>
        </p:nvSpPr>
        <p:spPr>
          <a:xfrm>
            <a:off x="626737" y="1412874"/>
            <a:ext cx="5469263" cy="4752976"/>
          </a:xfrm>
          <a:noFill/>
          <a:ln w="9525">
            <a:noFill/>
            <a:miter lim="800000"/>
            <a:headEnd/>
            <a:tailEnd/>
          </a:ln>
        </p:spPr>
        <p:txBody>
          <a:bodyPr vert="horz" wrap="square" lIns="0" tIns="0" rIns="0" bIns="0" numCol="1" anchor="t" anchorCtr="0" compatLnSpc="1">
            <a:prstTxWarp prst="textNoShape">
              <a:avLst/>
            </a:prstTxWarp>
          </a:bodyPr>
          <a:lstStyle>
            <a:lvl1pPr>
              <a:defRPr lang="en-US" noProof="0" dirty="0" smtClean="0"/>
            </a:lvl1pPr>
            <a:lvl2pPr>
              <a:defRPr lang="en-US" dirty="0" smtClean="0"/>
            </a:lvl2pPr>
            <a:lvl3pPr>
              <a:defRPr lang="en-US" dirty="0" smtClean="0"/>
            </a:lvl3pPr>
            <a:lvl4pPr>
              <a:defRPr lang="en-US" dirty="0" smtClean="0"/>
            </a:lvl4pPr>
            <a:lvl5pPr>
              <a:defRPr lang="en-US" dirty="0" smtClean="0"/>
            </a:lvl5pPr>
          </a:lstStyle>
          <a:p>
            <a:pPr lvl="0"/>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dtContent Placeholder 3 Id4"/>
          <p:cNvSpPr>
            <a:spLocks noGrp="1"/>
          </p:cNvSpPr>
          <p:nvPr>
            <p:ph sz="half" idx="2"/>
            <p:custDataLst>
              <p:tags r:id="rId4"/>
            </p:custDataLst>
          </p:nvPr>
        </p:nvSpPr>
        <p:spPr>
          <a:xfrm>
            <a:off x="6240388" y="1412874"/>
            <a:ext cx="5469263" cy="4752976"/>
          </a:xfrm>
          <a:noFill/>
          <a:ln w="9525">
            <a:noFill/>
            <a:miter lim="800000"/>
            <a:headEnd/>
            <a:tailEnd/>
          </a:ln>
        </p:spPr>
        <p:txBody>
          <a:bodyPr vert="horz" wrap="square" lIns="0" tIns="0" rIns="0" bIns="0" numCol="1" anchor="t" anchorCtr="0" compatLnSpc="1">
            <a:prstTxWarp prst="textNoShape">
              <a:avLst/>
            </a:prstTxWarp>
          </a:bodyPr>
          <a:lstStyle>
            <a:lvl1pPr>
              <a:defRPr lang="en-US" noProof="0" dirty="0" smtClean="0"/>
            </a:lvl1pPr>
            <a:lvl2pPr>
              <a:defRPr lang="en-US" dirty="0" smtClean="0"/>
            </a:lvl2pPr>
            <a:lvl3pPr>
              <a:defRPr lang="en-US" dirty="0" smtClean="0"/>
            </a:lvl3pPr>
            <a:lvl4pPr>
              <a:defRPr lang="en-US" dirty="0" smtClean="0"/>
            </a:lvl4pPr>
            <a:lvl5pPr>
              <a:defRPr lang="en-US" dirty="0" smtClean="0"/>
            </a:lvl5pPr>
          </a:lstStyle>
          <a:p>
            <a:pPr lvl="0"/>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a:p>
            <a:pPr lvl="1"/>
            <a:r>
              <a:rPr lang="en-US" dirty="0"/>
              <a:t>Second level</a:t>
            </a:r>
          </a:p>
          <a:p>
            <a:pPr lvl="2"/>
            <a:r>
              <a:rPr lang="en-US" dirty="0"/>
              <a:t>Third level</a:t>
            </a:r>
          </a:p>
          <a:p>
            <a:pPr lvl="3"/>
            <a:r>
              <a:rPr lang="en-US" dirty="0"/>
              <a:t>Fourth level</a:t>
            </a:r>
          </a:p>
          <a:p>
            <a:pPr lvl="4"/>
            <a:r>
              <a:rPr lang="en-US" dirty="0"/>
              <a:t>Fifth level</a:t>
            </a:r>
          </a:p>
        </p:txBody>
      </p:sp>
    </p:spTree>
    <p:custDataLst>
      <p:custData r:id="rId1"/>
    </p:custDataLst>
    <p:extLst>
      <p:ext uri="{BB962C8B-B14F-4D97-AF65-F5344CB8AC3E}">
        <p14:creationId xmlns:p14="http://schemas.microsoft.com/office/powerpoint/2010/main" val="34740530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two image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Content Placeholder 2 Id3"/>
          <p:cNvSpPr>
            <a:spLocks noGrp="1"/>
          </p:cNvSpPr>
          <p:nvPr>
            <p:ph sz="half" idx="1"/>
            <p:custDataLst>
              <p:tags r:id="rId1"/>
            </p:custDataLst>
          </p:nvPr>
        </p:nvSpPr>
        <p:spPr>
          <a:xfrm>
            <a:off x="626737" y="1412874"/>
            <a:ext cx="5469263" cy="4752976"/>
          </a:xfrm>
          <a:noFill/>
          <a:ln w="9525">
            <a:noFill/>
            <a:miter lim="800000"/>
            <a:headEnd/>
            <a:tailEnd/>
          </a:ln>
        </p:spPr>
        <p:txBody>
          <a:bodyPr vert="horz" wrap="square" lIns="0" tIns="0" rIns="0" bIns="0" numCol="1" anchor="t" anchorCtr="0" compatLnSpc="1">
            <a:prstTxWarp prst="textNoShape">
              <a:avLst/>
            </a:prstTxWarp>
          </a:bodyPr>
          <a:lstStyle>
            <a:lvl1pPr>
              <a:defRPr lang="en-US" noProof="0" dirty="0" smtClean="0"/>
            </a:lvl1pPr>
            <a:lvl2pPr>
              <a:defRPr lang="en-US" dirty="0" smtClean="0"/>
            </a:lvl2pPr>
            <a:lvl3pPr>
              <a:defRPr lang="en-US" dirty="0" smtClean="0"/>
            </a:lvl3pPr>
            <a:lvl4pPr>
              <a:defRPr lang="en-US" dirty="0" smtClean="0"/>
            </a:lvl4pPr>
            <a:lvl5pPr>
              <a:defRPr lang="en-US" dirty="0" smtClean="0"/>
            </a:lvl5pPr>
          </a:lstStyle>
          <a:p>
            <a:pPr lvl="0"/>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Bildplatzhalter 4"/>
          <p:cNvSpPr>
            <a:spLocks noGrp="1"/>
          </p:cNvSpPr>
          <p:nvPr>
            <p:ph type="pic" sz="quarter" idx="10"/>
          </p:nvPr>
        </p:nvSpPr>
        <p:spPr>
          <a:xfrm>
            <a:off x="6240387" y="1412876"/>
            <a:ext cx="5469151" cy="2303463"/>
          </a:xfrm>
        </p:spPr>
        <p:txBody>
          <a:bodyPr tIns="648000"/>
          <a:lstStyle>
            <a:lvl1pPr algn="ctr">
              <a:defRPr/>
            </a:lvl1pPr>
          </a:lstStyle>
          <a:p>
            <a:endParaRPr lang="fr-FR"/>
          </a:p>
        </p:txBody>
      </p:sp>
      <p:sp>
        <p:nvSpPr>
          <p:cNvPr id="6" name="Bildplatzhalter 4"/>
          <p:cNvSpPr>
            <a:spLocks noGrp="1"/>
          </p:cNvSpPr>
          <p:nvPr>
            <p:ph type="pic" sz="quarter" idx="11"/>
          </p:nvPr>
        </p:nvSpPr>
        <p:spPr>
          <a:xfrm>
            <a:off x="6240387" y="3860802"/>
            <a:ext cx="5469151" cy="2305049"/>
          </a:xfrm>
        </p:spPr>
        <p:txBody>
          <a:bodyPr tIns="648000"/>
          <a:lstStyle>
            <a:lvl1pPr algn="ctr">
              <a:defRPr/>
            </a:lvl1pPr>
          </a:lstStyle>
          <a:p>
            <a:endParaRPr lang="fr-FR" dirty="0"/>
          </a:p>
        </p:txBody>
      </p:sp>
    </p:spTree>
    <p:extLst>
      <p:ext uri="{BB962C8B-B14F-4D97-AF65-F5344CB8AC3E}">
        <p14:creationId xmlns:p14="http://schemas.microsoft.com/office/powerpoint/2010/main" val="37276320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rows" preserve="1" userDrawn="1">
  <p:cSld name="Two rows">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Content Placeholder 2 Id3"/>
          <p:cNvSpPr>
            <a:spLocks noGrp="1"/>
          </p:cNvSpPr>
          <p:nvPr>
            <p:ph idx="1"/>
            <p:custDataLst>
              <p:tags r:id="rId3"/>
            </p:custDataLst>
          </p:nvPr>
        </p:nvSpPr>
        <p:spPr>
          <a:xfrm>
            <a:off x="626736" y="1412876"/>
            <a:ext cx="8204689" cy="2303463"/>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dtContent Placeholder 12 Id13"/>
          <p:cNvSpPr>
            <a:spLocks noGrp="1"/>
          </p:cNvSpPr>
          <p:nvPr>
            <p:ph sz="quarter" idx="13"/>
            <p:custDataLst>
              <p:tags r:id="rId4"/>
            </p:custDataLst>
          </p:nvPr>
        </p:nvSpPr>
        <p:spPr>
          <a:xfrm>
            <a:off x="626736" y="3860801"/>
            <a:ext cx="8204689" cy="2305050"/>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custDataLst>
      <p:custData r:id="rId1"/>
    </p:custDataLst>
    <p:extLst>
      <p:ext uri="{BB962C8B-B14F-4D97-AF65-F5344CB8AC3E}">
        <p14:creationId xmlns:p14="http://schemas.microsoft.com/office/powerpoint/2010/main" val="40564434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reserve="1" userDrawn="1">
  <p:cSld name="Three columns">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Content Placeholder 2 Id3"/>
          <p:cNvSpPr>
            <a:spLocks noGrp="1"/>
          </p:cNvSpPr>
          <p:nvPr>
            <p:ph idx="1"/>
            <p:custDataLst>
              <p:tags r:id="rId3"/>
            </p:custDataLst>
          </p:nvPr>
        </p:nvSpPr>
        <p:spPr>
          <a:xfrm>
            <a:off x="626736" y="1412874"/>
            <a:ext cx="3598576" cy="4752977"/>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dtContent Placeholder 12 Id13"/>
          <p:cNvSpPr>
            <a:spLocks noGrp="1"/>
          </p:cNvSpPr>
          <p:nvPr>
            <p:ph sz="quarter" idx="13"/>
            <p:custDataLst>
              <p:tags r:id="rId4"/>
            </p:custDataLst>
          </p:nvPr>
        </p:nvSpPr>
        <p:spPr>
          <a:xfrm>
            <a:off x="4368113" y="1412874"/>
            <a:ext cx="3598126" cy="4752977"/>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dtContent Placeholder 11 Id12"/>
          <p:cNvSpPr>
            <a:spLocks noGrp="1"/>
          </p:cNvSpPr>
          <p:nvPr>
            <p:ph sz="quarter" idx="14"/>
            <p:custDataLst>
              <p:tags r:id="rId5"/>
            </p:custDataLst>
          </p:nvPr>
        </p:nvSpPr>
        <p:spPr>
          <a:xfrm>
            <a:off x="8111525" y="1412874"/>
            <a:ext cx="3598126" cy="4752977"/>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custDataLst>
      <p:custData r:id="rId1"/>
    </p:custDataLst>
    <p:extLst>
      <p:ext uri="{BB962C8B-B14F-4D97-AF65-F5344CB8AC3E}">
        <p14:creationId xmlns:p14="http://schemas.microsoft.com/office/powerpoint/2010/main" val="620430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objects" type="fourObj" preserve="1">
  <p:cSld name="Four objects">
    <p:spTree>
      <p:nvGrpSpPr>
        <p:cNvPr id="1" name=""/>
        <p:cNvGrpSpPr/>
        <p:nvPr/>
      </p:nvGrpSpPr>
      <p:grpSpPr>
        <a:xfrm>
          <a:off x="0" y="0"/>
          <a:ext cx="0" cy="0"/>
          <a:chOff x="0" y="0"/>
          <a:chExt cx="0" cy="0"/>
        </a:xfrm>
      </p:grpSpPr>
      <p:sp>
        <p:nvSpPr>
          <p:cNvPr id="2" name="cdtTitle 1 Id2"/>
          <p:cNvSpPr>
            <a:spLocks noGrp="1"/>
          </p:cNvSpPr>
          <p:nvPr>
            <p:ph type="title" sz="quarter"/>
            <p:custDataLst>
              <p:tags r:id="rId2"/>
            </p:custDataLst>
          </p:nvPr>
        </p:nvSpPr>
        <p:spPr>
          <a:xfrm>
            <a:off x="0" y="1"/>
            <a:ext cx="12192000" cy="1268413"/>
          </a:xfrm>
          <a:noFill/>
          <a:ln w="9525">
            <a:noFill/>
            <a:miter lim="800000"/>
            <a:headEnd/>
            <a:tailEnd/>
          </a:ln>
        </p:spPr>
        <p:txBody>
          <a:bodyPr vert="horz" wrap="square" lIns="626400" tIns="396000" rIns="2124000" bIns="234000" numCol="1" anchor="b" anchorCtr="0" compatLnSpc="1">
            <a:prstTxWarp prst="textNoShape">
              <a:avLst/>
            </a:prstTxWarp>
          </a:bodyPr>
          <a:lstStyle>
            <a:lvl1pPr marL="0" marR="0" indent="0" algn="l" defTabSz="913943" rtl="0" eaLnBrk="1" fontAlgn="base" latinLnBrk="0" hangingPunct="1">
              <a:lnSpc>
                <a:spcPct val="100000"/>
              </a:lnSpc>
              <a:spcBef>
                <a:spcPct val="0"/>
              </a:spcBef>
              <a:spcAft>
                <a:spcPct val="0"/>
              </a:spcAft>
              <a:buClrTx/>
              <a:buSzTx/>
              <a:buFontTx/>
              <a:buNone/>
              <a:tabLst/>
              <a:defRPr lang="de-DE"/>
            </a:lvl1pPr>
          </a:lstStyle>
          <a:p>
            <a:pPr marL="0" marR="0" lvl="0" indent="0" algn="l" defTabSz="913943" rtl="0" eaLnBrk="1" fontAlgn="base" latinLnBrk="0" hangingPunct="1">
              <a:lnSpc>
                <a:spcPct val="100000"/>
              </a:lnSpc>
              <a:spcBef>
                <a:spcPct val="0"/>
              </a:spcBef>
              <a:spcAft>
                <a:spcPct val="0"/>
              </a:spcAft>
              <a:buClrTx/>
              <a:buSzTx/>
              <a:buFontTx/>
              <a:buNone/>
              <a:tabLst/>
              <a:defRPr/>
            </a:pPr>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kumimoji="0" lang="en-US" sz="1999"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quarter" idx="1"/>
            <p:custDataLst>
              <p:tags r:id="rId3"/>
            </p:custDataLst>
          </p:nvPr>
        </p:nvSpPr>
        <p:spPr>
          <a:xfrm>
            <a:off x="626737" y="1412877"/>
            <a:ext cx="5469263" cy="2303462"/>
          </a:xfrm>
          <a:noFill/>
          <a:ln w="9525">
            <a:noFill/>
            <a:miter lim="800000"/>
            <a:headEnd/>
            <a:tailEnd/>
          </a:ln>
        </p:spPr>
        <p:txBody>
          <a:bodyPr vert="horz" wrap="square" lIns="0" tIns="0" rIns="0" bIns="0" numCol="1" anchor="t" anchorCtr="0" compatLnSpc="1">
            <a:prstTxWarp prst="textNoShape">
              <a:avLst/>
            </a:prstTxWarp>
          </a:bodyPr>
          <a:lstStyle>
            <a:lvl1pPr>
              <a:defRPr lang="en-US" noProof="0" dirty="0" smtClean="0"/>
            </a:lvl1pPr>
            <a:lvl2pPr>
              <a:defRPr lang="en-US" dirty="0" smtClean="0"/>
            </a:lvl2pPr>
            <a:lvl3pPr>
              <a:defRPr lang="en-US" dirty="0" smtClean="0"/>
            </a:lvl3pPr>
            <a:lvl4pPr>
              <a:defRPr lang="en-US" dirty="0" smtClean="0"/>
            </a:lvl4pPr>
            <a:lvl5pPr>
              <a:defRPr lang="en-US" dirty="0" smtClean="0"/>
            </a:lvl5pPr>
          </a:lstStyle>
          <a:p>
            <a:pPr lvl="0"/>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dtContent Placeholder 3 Id4"/>
          <p:cNvSpPr>
            <a:spLocks noGrp="1"/>
          </p:cNvSpPr>
          <p:nvPr>
            <p:ph sz="quarter" idx="2"/>
            <p:custDataLst>
              <p:tags r:id="rId4"/>
            </p:custDataLst>
          </p:nvPr>
        </p:nvSpPr>
        <p:spPr>
          <a:xfrm>
            <a:off x="6240388" y="1412875"/>
            <a:ext cx="5469263" cy="2303464"/>
          </a:xfrm>
          <a:noFill/>
          <a:ln w="9525">
            <a:noFill/>
            <a:miter lim="800000"/>
            <a:headEnd/>
            <a:tailEnd/>
          </a:ln>
        </p:spPr>
        <p:txBody>
          <a:bodyPr vert="horz" wrap="square" lIns="0" tIns="0" rIns="0" bIns="0" numCol="1" anchor="t" anchorCtr="0" compatLnSpc="1">
            <a:prstTxWarp prst="textNoShape">
              <a:avLst/>
            </a:prstTxWarp>
          </a:bodyPr>
          <a:lstStyle>
            <a:lvl1pPr>
              <a:defRPr lang="en-US" noProof="0" dirty="0" smtClean="0"/>
            </a:lvl1pPr>
            <a:lvl2pPr>
              <a:defRPr lang="en-US" dirty="0" smtClean="0"/>
            </a:lvl2pPr>
            <a:lvl3pPr>
              <a:defRPr lang="en-US" dirty="0" smtClean="0"/>
            </a:lvl3pPr>
            <a:lvl4pPr>
              <a:defRPr lang="en-US" dirty="0" smtClean="0"/>
            </a:lvl4pPr>
            <a:lvl5pPr>
              <a:defRPr lang="en-US" dirty="0" smtClean="0"/>
            </a:lvl5pPr>
          </a:lstStyle>
          <a:p>
            <a:pPr lvl="0"/>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dtContent Placeholder 4 Id5"/>
          <p:cNvSpPr>
            <a:spLocks noGrp="1"/>
          </p:cNvSpPr>
          <p:nvPr>
            <p:ph sz="quarter" idx="3"/>
            <p:custDataLst>
              <p:tags r:id="rId5"/>
            </p:custDataLst>
          </p:nvPr>
        </p:nvSpPr>
        <p:spPr>
          <a:xfrm>
            <a:off x="626737" y="3860801"/>
            <a:ext cx="5469263" cy="2305050"/>
          </a:xfrm>
          <a:noFill/>
          <a:ln w="9525">
            <a:noFill/>
            <a:miter lim="800000"/>
            <a:headEnd/>
            <a:tailEnd/>
          </a:ln>
        </p:spPr>
        <p:txBody>
          <a:bodyPr vert="horz" wrap="square" lIns="0" tIns="0" rIns="0" bIns="0" numCol="1" anchor="t" anchorCtr="0" compatLnSpc="1">
            <a:prstTxWarp prst="textNoShape">
              <a:avLst/>
            </a:prstTxWarp>
          </a:bodyPr>
          <a:lstStyle>
            <a:lvl1pPr>
              <a:defRPr lang="en-US" noProof="0" dirty="0" smtClean="0"/>
            </a:lvl1pPr>
            <a:lvl2pPr>
              <a:defRPr lang="en-US" dirty="0" smtClean="0"/>
            </a:lvl2pPr>
            <a:lvl3pPr>
              <a:defRPr lang="en-US" dirty="0" smtClean="0"/>
            </a:lvl3pPr>
            <a:lvl4pPr>
              <a:defRPr lang="en-US" dirty="0" smtClean="0"/>
            </a:lvl4pPr>
            <a:lvl5pPr>
              <a:defRPr lang="en-US" dirty="0" smtClean="0"/>
            </a:lvl5pPr>
          </a:lstStyle>
          <a:p>
            <a:pPr lvl="0"/>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dtContent Placeholder 5 Id6"/>
          <p:cNvSpPr>
            <a:spLocks noGrp="1"/>
          </p:cNvSpPr>
          <p:nvPr>
            <p:ph sz="quarter" idx="4"/>
            <p:custDataLst>
              <p:tags r:id="rId6"/>
            </p:custDataLst>
          </p:nvPr>
        </p:nvSpPr>
        <p:spPr>
          <a:xfrm>
            <a:off x="6240388" y="3860801"/>
            <a:ext cx="5469263" cy="2305050"/>
          </a:xfrm>
          <a:noFill/>
          <a:ln w="9525">
            <a:noFill/>
            <a:miter lim="800000"/>
            <a:headEnd/>
            <a:tailEnd/>
          </a:ln>
        </p:spPr>
        <p:txBody>
          <a:bodyPr vert="horz" wrap="square" lIns="0" tIns="0" rIns="0" bIns="0" numCol="1" anchor="t" anchorCtr="0" compatLnSpc="1">
            <a:prstTxWarp prst="textNoShape">
              <a:avLst/>
            </a:prstTxWarp>
          </a:bodyPr>
          <a:lstStyle>
            <a:lvl1pPr>
              <a:defRPr lang="en-US" noProof="0" dirty="0" smtClean="0"/>
            </a:lvl1pPr>
            <a:lvl2pPr>
              <a:defRPr lang="en-US" dirty="0" smtClean="0"/>
            </a:lvl2pPr>
            <a:lvl3pPr>
              <a:defRPr lang="en-US" dirty="0" smtClean="0"/>
            </a:lvl3pPr>
            <a:lvl4pPr>
              <a:defRPr lang="en-US" dirty="0" smtClean="0"/>
            </a:lvl4pPr>
            <a:lvl5pPr>
              <a:defRPr lang="en-US" dirty="0" smtClean="0"/>
            </a:lvl5pPr>
          </a:lstStyle>
          <a:p>
            <a:pPr lvl="0"/>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a:p>
            <a:pPr lvl="1"/>
            <a:r>
              <a:rPr lang="en-US" dirty="0"/>
              <a:t>Second level</a:t>
            </a:r>
          </a:p>
          <a:p>
            <a:pPr lvl="2"/>
            <a:r>
              <a:rPr lang="en-US" dirty="0"/>
              <a:t>Third level</a:t>
            </a:r>
          </a:p>
          <a:p>
            <a:pPr lvl="3"/>
            <a:r>
              <a:rPr lang="en-US" dirty="0"/>
              <a:t>Fourth level</a:t>
            </a:r>
          </a:p>
          <a:p>
            <a:pPr lvl="4"/>
            <a:r>
              <a:rPr lang="en-US" dirty="0"/>
              <a:t>Fifth level</a:t>
            </a:r>
          </a:p>
        </p:txBody>
      </p:sp>
    </p:spTree>
    <p:custDataLst>
      <p:custData r:id="rId1"/>
    </p:custDataLst>
    <p:extLst>
      <p:ext uri="{BB962C8B-B14F-4D97-AF65-F5344CB8AC3E}">
        <p14:creationId xmlns:p14="http://schemas.microsoft.com/office/powerpoint/2010/main" val="1806447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ree Content + Navigation" preserve="1" userDrawn="1">
  <p:cSld name="Free Content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 name="cdtTextplatzhalter 13 Id5"/>
          <p:cNvSpPr>
            <a:spLocks noGrp="1"/>
          </p:cNvSpPr>
          <p:nvPr>
            <p:ph type="body" sz="quarter" idx="13" hasCustomPrompt="1"/>
            <p:custDataLst>
              <p:tags r:id="rId3"/>
            </p:custDataLst>
          </p:nvPr>
        </p:nvSpPr>
        <p:spPr>
          <a:xfrm>
            <a:off x="10414328" y="1412874"/>
            <a:ext cx="1295324" cy="4752977"/>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endParaRPr lang="en-US" dirty="0"/>
          </a:p>
        </p:txBody>
      </p:sp>
    </p:spTree>
    <p:custDataLst>
      <p:custData r:id="rId1"/>
    </p:custDataLst>
    <p:extLst>
      <p:ext uri="{BB962C8B-B14F-4D97-AF65-F5344CB8AC3E}">
        <p14:creationId xmlns:p14="http://schemas.microsoft.com/office/powerpoint/2010/main" val="17068061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object (large) + Navigation" preserve="1" userDrawn="1">
  <p:cSld name="One object (large)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Content Placeholder 2 Id3"/>
          <p:cNvSpPr>
            <a:spLocks noGrp="1"/>
          </p:cNvSpPr>
          <p:nvPr>
            <p:ph idx="1"/>
            <p:custDataLst>
              <p:tags r:id="rId3"/>
            </p:custDataLst>
          </p:nvPr>
        </p:nvSpPr>
        <p:spPr>
          <a:xfrm>
            <a:off x="626736" y="1412874"/>
            <a:ext cx="8204689" cy="4752976"/>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dtTextplatzhalter 13 Id5"/>
          <p:cNvSpPr>
            <a:spLocks noGrp="1"/>
          </p:cNvSpPr>
          <p:nvPr>
            <p:ph type="body" sz="quarter" idx="13" hasCustomPrompt="1"/>
            <p:custDataLst>
              <p:tags r:id="rId4"/>
            </p:custDataLst>
          </p:nvPr>
        </p:nvSpPr>
        <p:spPr>
          <a:xfrm>
            <a:off x="10414328" y="1412874"/>
            <a:ext cx="1295324" cy="4752977"/>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endParaRPr lang="en-US" dirty="0"/>
          </a:p>
        </p:txBody>
      </p:sp>
    </p:spTree>
    <p:custDataLst>
      <p:custData r:id="rId1"/>
    </p:custDataLst>
    <p:extLst>
      <p:ext uri="{BB962C8B-B14F-4D97-AF65-F5344CB8AC3E}">
        <p14:creationId xmlns:p14="http://schemas.microsoft.com/office/powerpoint/2010/main" val="3592783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object (small) + Navigation" preserve="1" userDrawn="1">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Content Placeholder 2 Id3"/>
          <p:cNvSpPr>
            <a:spLocks noGrp="1"/>
          </p:cNvSpPr>
          <p:nvPr>
            <p:ph idx="1"/>
            <p:custDataLst>
              <p:tags r:id="rId3"/>
            </p:custDataLst>
          </p:nvPr>
        </p:nvSpPr>
        <p:spPr>
          <a:xfrm>
            <a:off x="626736" y="1412874"/>
            <a:ext cx="6764477" cy="4752977"/>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dtTextplatzhalter 13 Id6"/>
          <p:cNvSpPr>
            <a:spLocks noGrp="1"/>
          </p:cNvSpPr>
          <p:nvPr>
            <p:ph type="body" sz="quarter" idx="13" hasCustomPrompt="1"/>
            <p:custDataLst>
              <p:tags r:id="rId4"/>
            </p:custDataLst>
          </p:nvPr>
        </p:nvSpPr>
        <p:spPr>
          <a:xfrm>
            <a:off x="10414328" y="1412874"/>
            <a:ext cx="1295324" cy="4752976"/>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endParaRPr lang="en-US" dirty="0"/>
          </a:p>
        </p:txBody>
      </p:sp>
    </p:spTree>
    <p:custDataLst>
      <p:custData r:id="rId1"/>
    </p:custDataLst>
    <p:extLst>
      <p:ext uri="{BB962C8B-B14F-4D97-AF65-F5344CB8AC3E}">
        <p14:creationId xmlns:p14="http://schemas.microsoft.com/office/powerpoint/2010/main" val="3286070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lumns + Navigation" preserve="1" userDrawn="1">
  <p:cSld name="Two column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Content Placeholder 2 Id3"/>
          <p:cNvSpPr>
            <a:spLocks noGrp="1"/>
          </p:cNvSpPr>
          <p:nvPr>
            <p:ph idx="1"/>
            <p:custDataLst>
              <p:tags r:id="rId3"/>
            </p:custDataLst>
          </p:nvPr>
        </p:nvSpPr>
        <p:spPr>
          <a:xfrm>
            <a:off x="626737" y="1412874"/>
            <a:ext cx="4029901" cy="4752977"/>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dtContent Placeholder 12 Id13"/>
          <p:cNvSpPr>
            <a:spLocks noGrp="1"/>
          </p:cNvSpPr>
          <p:nvPr>
            <p:ph sz="quarter" idx="13"/>
            <p:custDataLst>
              <p:tags r:id="rId4"/>
            </p:custDataLst>
          </p:nvPr>
        </p:nvSpPr>
        <p:spPr>
          <a:xfrm>
            <a:off x="4801524" y="1412874"/>
            <a:ext cx="4029901" cy="4752977"/>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dtTextplatzhalter 13 Id6"/>
          <p:cNvSpPr>
            <a:spLocks noGrp="1"/>
          </p:cNvSpPr>
          <p:nvPr>
            <p:ph type="body" sz="quarter" idx="14" hasCustomPrompt="1"/>
            <p:custDataLst>
              <p:tags r:id="rId5"/>
            </p:custDataLst>
          </p:nvPr>
        </p:nvSpPr>
        <p:spPr>
          <a:xfrm>
            <a:off x="10414328" y="1412874"/>
            <a:ext cx="1295324" cy="4752977"/>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endParaRPr lang="en-US" dirty="0"/>
          </a:p>
        </p:txBody>
      </p:sp>
    </p:spTree>
    <p:custDataLst>
      <p:custData r:id="rId1"/>
    </p:custDataLst>
    <p:extLst>
      <p:ext uri="{BB962C8B-B14F-4D97-AF65-F5344CB8AC3E}">
        <p14:creationId xmlns:p14="http://schemas.microsoft.com/office/powerpoint/2010/main" val="655193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color fill">
    <p:spTree>
      <p:nvGrpSpPr>
        <p:cNvPr id="1" name=""/>
        <p:cNvGrpSpPr/>
        <p:nvPr/>
      </p:nvGrpSpPr>
      <p:grpSpPr>
        <a:xfrm>
          <a:off x="0" y="0"/>
          <a:ext cx="0" cy="0"/>
          <a:chOff x="0" y="0"/>
          <a:chExt cx="0" cy="0"/>
        </a:xfrm>
      </p:grpSpPr>
      <p:sp>
        <p:nvSpPr>
          <p:cNvPr id="2" name="Rechteck 1"/>
          <p:cNvSpPr/>
          <p:nvPr userDrawn="1"/>
        </p:nvSpPr>
        <p:spPr bwMode="auto">
          <a:xfrm>
            <a:off x="0" y="0"/>
            <a:ext cx="12192000" cy="6858000"/>
          </a:xfrm>
          <a:prstGeom prst="rect">
            <a:avLst/>
          </a:prstGeom>
          <a:solidFill>
            <a:schemeClr val="accent2"/>
          </a:solidFill>
          <a:ln w="9525">
            <a:no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eaLnBrk="1">
              <a:lnSpc>
                <a:spcPct val="110000"/>
              </a:lnSpc>
              <a:spcBef>
                <a:spcPct val="0"/>
              </a:spcBef>
              <a:buFont typeface="Wingdings" charset="0"/>
              <a:buNone/>
            </a:pPr>
            <a:endParaRPr lang="en-US" sz="1799" b="1" dirty="0">
              <a:solidFill>
                <a:schemeClr val="tx1"/>
              </a:solidFill>
            </a:endParaRPr>
          </a:p>
        </p:txBody>
      </p:sp>
      <p:sp>
        <p:nvSpPr>
          <p:cNvPr id="3" name="cdtRectangle 115 Id57350"/>
          <p:cNvSpPr>
            <a:spLocks noGrp="1" noChangeArrowheads="1"/>
          </p:cNvSpPr>
          <p:nvPr>
            <p:ph type="ctrTitle"/>
            <p:custDataLst>
              <p:tags r:id="rId1"/>
            </p:custDataLst>
          </p:nvPr>
        </p:nvSpPr>
        <p:spPr bwMode="ltGray">
          <a:xfrm>
            <a:off x="626736" y="4262401"/>
            <a:ext cx="6476627" cy="1540095"/>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3998"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4" name="cdtText Box 101 Id11"/>
          <p:cNvSpPr txBox="1">
            <a:spLocks noChangeArrowheads="1"/>
          </p:cNvSpPr>
          <p:nvPr userDrawn="1">
            <p:custDataLst>
              <p:tags r:id="rId2"/>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eaLnBrk="1">
              <a:buClrTx/>
              <a:buFontTx/>
              <a:buNone/>
            </a:pPr>
            <a:endParaRPr lang="en-US" sz="1099" b="1" dirty="0">
              <a:solidFill>
                <a:srgbClr val="990000"/>
              </a:solidFill>
            </a:endParaRPr>
          </a:p>
        </p:txBody>
      </p:sp>
      <p:pic>
        <p:nvPicPr>
          <p:cNvPr id="7" name="Grafik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550775" y="324000"/>
            <a:ext cx="2158876" cy="913804"/>
          </a:xfrm>
          <a:prstGeom prst="rect">
            <a:avLst/>
          </a:prstGeom>
        </p:spPr>
      </p:pic>
      <p:sp>
        <p:nvSpPr>
          <p:cNvPr id="8" name="Textplatzhalter 57343"/>
          <p:cNvSpPr>
            <a:spLocks noGrp="1"/>
          </p:cNvSpPr>
          <p:nvPr>
            <p:ph type="body" sz="quarter" idx="12" hasCustomPrompt="1"/>
          </p:nvPr>
        </p:nvSpPr>
        <p:spPr>
          <a:xfrm>
            <a:off x="626736" y="5907600"/>
            <a:ext cx="6476627"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en-US" dirty="0"/>
              <a:t>Please insert URL</a:t>
            </a:r>
          </a:p>
        </p:txBody>
      </p:sp>
      <p:sp>
        <p:nvSpPr>
          <p:cNvPr id="11" name="Textplatzhalter 57343"/>
          <p:cNvSpPr>
            <a:spLocks noGrp="1"/>
          </p:cNvSpPr>
          <p:nvPr>
            <p:ph type="body" sz="quarter" idx="13" hasCustomPrompt="1"/>
          </p:nvPr>
        </p:nvSpPr>
        <p:spPr>
          <a:xfrm>
            <a:off x="626737" y="5907600"/>
            <a:ext cx="2338782" cy="324000"/>
          </a:xfrm>
        </p:spPr>
        <p:txBody>
          <a:bodyPr lIns="216000" tIns="90000" rIns="0" bIns="46800"/>
          <a:lstStyle>
            <a:lvl1pPr algn="l">
              <a:lnSpc>
                <a:spcPct val="100000"/>
              </a:lnSpc>
              <a:defRPr sz="999" b="1"/>
            </a:lvl1pPr>
            <a:lvl2pPr marL="1587" indent="0">
              <a:buNone/>
              <a:defRPr/>
            </a:lvl2pPr>
          </a:lstStyle>
          <a:p>
            <a:pPr lvl="0"/>
            <a:r>
              <a:rPr lang="en-US"/>
              <a:t>Please insert Unrestrictedity note</a:t>
            </a:r>
            <a:endParaRPr lang="en-US" dirty="0"/>
          </a:p>
        </p:txBody>
      </p:sp>
      <p:grpSp>
        <p:nvGrpSpPr>
          <p:cNvPr id="33" name="Gruppieren 32"/>
          <p:cNvGrpSpPr/>
          <p:nvPr userDrawn="1"/>
        </p:nvGrpSpPr>
        <p:grpSpPr>
          <a:xfrm>
            <a:off x="-215888" y="-216000"/>
            <a:ext cx="12622226" cy="7290000"/>
            <a:chOff x="-216000" y="-216000"/>
            <a:chExt cx="12628800" cy="7290000"/>
          </a:xfrm>
        </p:grpSpPr>
        <p:cxnSp>
          <p:nvCxnSpPr>
            <p:cNvPr id="34" name="Gerade Verbindung 33"/>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4"/>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3927977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columns + Navigation" preserve="1" userDrawn="1">
  <p:cSld name="Three column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Content Placeholder 2 Id3"/>
          <p:cNvSpPr>
            <a:spLocks noGrp="1"/>
          </p:cNvSpPr>
          <p:nvPr>
            <p:ph idx="1"/>
            <p:custDataLst>
              <p:tags r:id="rId3"/>
            </p:custDataLst>
          </p:nvPr>
        </p:nvSpPr>
        <p:spPr>
          <a:xfrm>
            <a:off x="626736" y="1412874"/>
            <a:ext cx="2590651" cy="4752977"/>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dtContent Placeholder 12 Id13"/>
          <p:cNvSpPr>
            <a:spLocks noGrp="1"/>
          </p:cNvSpPr>
          <p:nvPr>
            <p:ph sz="quarter" idx="13"/>
            <p:custDataLst>
              <p:tags r:id="rId4"/>
            </p:custDataLst>
          </p:nvPr>
        </p:nvSpPr>
        <p:spPr>
          <a:xfrm>
            <a:off x="3360650" y="1412874"/>
            <a:ext cx="2735350" cy="4752977"/>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dtContent Placeholder 11 Id12"/>
          <p:cNvSpPr>
            <a:spLocks noGrp="1"/>
          </p:cNvSpPr>
          <p:nvPr>
            <p:ph sz="quarter" idx="14"/>
            <p:custDataLst>
              <p:tags r:id="rId5"/>
            </p:custDataLst>
          </p:nvPr>
        </p:nvSpPr>
        <p:spPr>
          <a:xfrm>
            <a:off x="6240388" y="1412874"/>
            <a:ext cx="2591038" cy="4752977"/>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dtTextplatzhalter 13 Id7"/>
          <p:cNvSpPr>
            <a:spLocks noGrp="1"/>
          </p:cNvSpPr>
          <p:nvPr>
            <p:ph type="body" sz="quarter" idx="15" hasCustomPrompt="1"/>
            <p:custDataLst>
              <p:tags r:id="rId6"/>
            </p:custDataLst>
          </p:nvPr>
        </p:nvSpPr>
        <p:spPr>
          <a:xfrm>
            <a:off x="10414328" y="1412874"/>
            <a:ext cx="1295324" cy="4752977"/>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endParaRPr lang="en-US" dirty="0"/>
          </a:p>
        </p:txBody>
      </p:sp>
    </p:spTree>
    <p:custDataLst>
      <p:custData r:id="rId1"/>
    </p:custDataLst>
    <p:extLst>
      <p:ext uri="{BB962C8B-B14F-4D97-AF65-F5344CB8AC3E}">
        <p14:creationId xmlns:p14="http://schemas.microsoft.com/office/powerpoint/2010/main" val="2042265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rows + Navigation" preserve="1" userDrawn="1">
  <p:cSld name="Two row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Content Placeholder 2 Id3"/>
          <p:cNvSpPr>
            <a:spLocks noGrp="1"/>
          </p:cNvSpPr>
          <p:nvPr>
            <p:ph idx="1"/>
            <p:custDataLst>
              <p:tags r:id="rId3"/>
            </p:custDataLst>
          </p:nvPr>
        </p:nvSpPr>
        <p:spPr>
          <a:xfrm>
            <a:off x="626736" y="1412876"/>
            <a:ext cx="8204689" cy="2303463"/>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dtContent Placeholder 12 Id13"/>
          <p:cNvSpPr>
            <a:spLocks noGrp="1"/>
          </p:cNvSpPr>
          <p:nvPr>
            <p:ph sz="quarter" idx="13"/>
            <p:custDataLst>
              <p:tags r:id="rId4"/>
            </p:custDataLst>
          </p:nvPr>
        </p:nvSpPr>
        <p:spPr>
          <a:xfrm>
            <a:off x="626736" y="3860801"/>
            <a:ext cx="8204689" cy="2305050"/>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dtTextplatzhalter 13 Id6"/>
          <p:cNvSpPr>
            <a:spLocks noGrp="1"/>
          </p:cNvSpPr>
          <p:nvPr>
            <p:ph type="body" sz="quarter" idx="14" hasCustomPrompt="1"/>
            <p:custDataLst>
              <p:tags r:id="rId5"/>
            </p:custDataLst>
          </p:nvPr>
        </p:nvSpPr>
        <p:spPr>
          <a:xfrm>
            <a:off x="10414328" y="1412874"/>
            <a:ext cx="1295324" cy="4752978"/>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endParaRPr lang="en-US" dirty="0"/>
          </a:p>
        </p:txBody>
      </p:sp>
    </p:spTree>
    <p:custDataLst>
      <p:custData r:id="rId1"/>
    </p:custDataLst>
    <p:extLst>
      <p:ext uri="{BB962C8B-B14F-4D97-AF65-F5344CB8AC3E}">
        <p14:creationId xmlns:p14="http://schemas.microsoft.com/office/powerpoint/2010/main" val="5670393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Four objects + Navigation" preserve="1" userDrawn="1">
  <p:cSld name="Four object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Content Placeholder 2 Id3"/>
          <p:cNvSpPr>
            <a:spLocks noGrp="1"/>
          </p:cNvSpPr>
          <p:nvPr>
            <p:ph idx="1"/>
            <p:custDataLst>
              <p:tags r:id="rId3"/>
            </p:custDataLst>
          </p:nvPr>
        </p:nvSpPr>
        <p:spPr>
          <a:xfrm>
            <a:off x="626737" y="1412877"/>
            <a:ext cx="4029901" cy="2303462"/>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dtContent Placeholder 12 Id13"/>
          <p:cNvSpPr>
            <a:spLocks noGrp="1"/>
          </p:cNvSpPr>
          <p:nvPr>
            <p:ph sz="quarter" idx="13"/>
            <p:custDataLst>
              <p:tags r:id="rId4"/>
            </p:custDataLst>
          </p:nvPr>
        </p:nvSpPr>
        <p:spPr>
          <a:xfrm>
            <a:off x="4801523" y="1412876"/>
            <a:ext cx="4029901" cy="2303463"/>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dtContent Placeholder 11 Id12"/>
          <p:cNvSpPr>
            <a:spLocks noGrp="1"/>
          </p:cNvSpPr>
          <p:nvPr>
            <p:ph sz="quarter" idx="14"/>
            <p:custDataLst>
              <p:tags r:id="rId5"/>
            </p:custDataLst>
          </p:nvPr>
        </p:nvSpPr>
        <p:spPr>
          <a:xfrm>
            <a:off x="626737" y="3860800"/>
            <a:ext cx="4029901" cy="2305050"/>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dtContent Placeholder 14 Id15"/>
          <p:cNvSpPr>
            <a:spLocks noGrp="1"/>
          </p:cNvSpPr>
          <p:nvPr>
            <p:ph sz="quarter" idx="15"/>
            <p:custDataLst>
              <p:tags r:id="rId6"/>
            </p:custDataLst>
          </p:nvPr>
        </p:nvSpPr>
        <p:spPr>
          <a:xfrm>
            <a:off x="4801524" y="3860800"/>
            <a:ext cx="4029901" cy="2305050"/>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dtTextplatzhalter 13 Id10"/>
          <p:cNvSpPr>
            <a:spLocks noGrp="1"/>
          </p:cNvSpPr>
          <p:nvPr>
            <p:ph type="body" sz="quarter" idx="16" hasCustomPrompt="1"/>
            <p:custDataLst>
              <p:tags r:id="rId7"/>
            </p:custDataLst>
          </p:nvPr>
        </p:nvSpPr>
        <p:spPr>
          <a:xfrm>
            <a:off x="10414328" y="1412874"/>
            <a:ext cx="1295324" cy="4752977"/>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endParaRPr lang="en-US" dirty="0"/>
          </a:p>
        </p:txBody>
      </p:sp>
    </p:spTree>
    <p:custDataLst>
      <p:custData r:id="rId1"/>
    </p:custDataLst>
    <p:extLst>
      <p:ext uri="{BB962C8B-B14F-4D97-AF65-F5344CB8AC3E}">
        <p14:creationId xmlns:p14="http://schemas.microsoft.com/office/powerpoint/2010/main" val="9507027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ree content, subtitle">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1"/>
            </p:custDataLst>
            <p:extLst>
              <p:ext uri="{D42A27DB-BD31-4B8C-83A1-F6EECF244321}">
                <p14:modId xmlns:p14="http://schemas.microsoft.com/office/powerpoint/2010/main" val="3394566572"/>
              </p:ext>
            </p:extLst>
          </p:nvPr>
        </p:nvGraphicFramePr>
        <p:xfrm>
          <a:off x="2118" y="1590"/>
          <a:ext cx="211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5"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12"/>
          <p:cNvSpPr>
            <a:spLocks noChangeArrowheads="1"/>
          </p:cNvSpPr>
          <p:nvPr/>
        </p:nvSpPr>
        <p:spPr bwMode="gray">
          <a:xfrm>
            <a:off x="0" y="2"/>
            <a:ext cx="12192000" cy="1268413"/>
          </a:xfrm>
          <a:prstGeom prst="rect">
            <a:avLst/>
          </a:prstGeom>
          <a:solidFill>
            <a:srgbClr val="ADBECB"/>
          </a:solidFill>
          <a:ln w="9525">
            <a:noFill/>
            <a:miter lim="800000"/>
            <a:headEnd/>
            <a:tailEnd/>
          </a:ln>
          <a:effectLst/>
        </p:spPr>
        <p:txBody>
          <a:bodyPr wrap="none" anchor="ctr"/>
          <a:lstStyle/>
          <a:p>
            <a:pPr>
              <a:defRPr/>
            </a:pPr>
            <a:endParaRPr lang="en-US" sz="1799">
              <a:solidFill>
                <a:srgbClr val="879BAA"/>
              </a:solidFill>
            </a:endParaRPr>
          </a:p>
        </p:txBody>
      </p:sp>
      <p:pic>
        <p:nvPicPr>
          <p:cNvPr id="8" name="Grafik 10" descr="SIE_Logo_Layer_Petrol_RGB_A3_76mm.wmf"/>
          <p:cNvPicPr>
            <a:picLocks noChangeAspect="1"/>
          </p:cNvPicPr>
          <p:nvPr/>
        </p:nvPicPr>
        <p:blipFill>
          <a:blip r:embed="rId5" cstate="print"/>
          <a:srcRect/>
          <a:stretch>
            <a:fillRect/>
          </a:stretch>
        </p:blipFill>
        <p:spPr bwMode="auto">
          <a:xfrm>
            <a:off x="9745135" y="0"/>
            <a:ext cx="1919817" cy="806450"/>
          </a:xfrm>
          <a:prstGeom prst="rect">
            <a:avLst/>
          </a:prstGeom>
          <a:noFill/>
          <a:ln w="9525">
            <a:noFill/>
            <a:miter lim="800000"/>
            <a:headEnd/>
            <a:tailEnd/>
          </a:ln>
        </p:spPr>
      </p:pic>
      <p:sp>
        <p:nvSpPr>
          <p:cNvPr id="2" name="Title 1"/>
          <p:cNvSpPr>
            <a:spLocks noGrp="1"/>
          </p:cNvSpPr>
          <p:nvPr>
            <p:ph type="title"/>
          </p:nvPr>
        </p:nvSpPr>
        <p:spPr/>
        <p:txBody>
          <a:bodyPr/>
          <a:lstStyle>
            <a:lvl1pPr>
              <a:defRPr baseline="0"/>
            </a:lvl1pPr>
          </a:lstStyle>
          <a:p>
            <a:r>
              <a:rPr lang="en-US" noProof="0" dirty="0"/>
              <a:t>Click to edit Master title style</a:t>
            </a:r>
            <a:endParaRPr lang="en-US" dirty="0"/>
          </a:p>
        </p:txBody>
      </p:sp>
      <p:sp>
        <p:nvSpPr>
          <p:cNvPr id="4" name="Text Placeholder 5"/>
          <p:cNvSpPr>
            <a:spLocks noGrp="1"/>
          </p:cNvSpPr>
          <p:nvPr>
            <p:ph type="body" sz="quarter" idx="11"/>
          </p:nvPr>
        </p:nvSpPr>
        <p:spPr>
          <a:xfrm>
            <a:off x="719668" y="1412874"/>
            <a:ext cx="10945284" cy="215444"/>
          </a:xfrm>
        </p:spPr>
        <p:txBody>
          <a:bodyPr/>
          <a:lstStyle>
            <a:lvl1pPr>
              <a:buClr>
                <a:srgbClr val="879BAA"/>
              </a:buClr>
              <a:buFont typeface="Arial" pitchFamily="34" charset="0"/>
              <a:buNone/>
              <a:defRPr/>
            </a:lvl1pPr>
          </a:lstStyle>
          <a:p>
            <a:pPr lvl="0"/>
            <a:r>
              <a:rPr lang="en-US" dirty="0"/>
              <a:t>Click to edit Master text styles</a:t>
            </a:r>
          </a:p>
        </p:txBody>
      </p:sp>
    </p:spTree>
    <p:extLst>
      <p:ext uri="{BB962C8B-B14F-4D97-AF65-F5344CB8AC3E}">
        <p14:creationId xmlns:p14="http://schemas.microsoft.com/office/powerpoint/2010/main" val="10555036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Free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58776581"/>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a:t>Action title</a:t>
            </a:r>
          </a:p>
        </p:txBody>
      </p:sp>
    </p:spTree>
    <p:extLst>
      <p:ext uri="{BB962C8B-B14F-4D97-AF65-F5344CB8AC3E}">
        <p14:creationId xmlns:p14="http://schemas.microsoft.com/office/powerpoint/2010/main" val="21678970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ustDataLst>
      <p:tags r:id="rId1"/>
    </p:custDataLst>
    <p:extLst>
      <p:ext uri="{BB962C8B-B14F-4D97-AF65-F5344CB8AC3E}">
        <p14:creationId xmlns:p14="http://schemas.microsoft.com/office/powerpoint/2010/main" val="409966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AB1F-2006-4103-A0DA-82BF7CD6C6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CCA175-68FA-4A63-8528-B01FB30777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8458B35-BAB2-4545-BB3D-48DDC5B8ED7B}"/>
              </a:ext>
            </a:extLst>
          </p:cNvPr>
          <p:cNvSpPr>
            <a:spLocks noGrp="1"/>
          </p:cNvSpPr>
          <p:nvPr>
            <p:ph type="dt" sz="half" idx="10"/>
          </p:nvPr>
        </p:nvSpPr>
        <p:spPr/>
        <p:txBody>
          <a:bodyPr/>
          <a:lstStyle/>
          <a:p>
            <a:fld id="{2E302AEF-2CA4-47EA-ACD8-A7D2339334BC}" type="datetimeFigureOut">
              <a:rPr lang="en-GB" smtClean="0"/>
              <a:t>28/05/2021</a:t>
            </a:fld>
            <a:endParaRPr lang="en-GB"/>
          </a:p>
        </p:txBody>
      </p:sp>
      <p:sp>
        <p:nvSpPr>
          <p:cNvPr id="5" name="Footer Placeholder 4">
            <a:extLst>
              <a:ext uri="{FF2B5EF4-FFF2-40B4-BE49-F238E27FC236}">
                <a16:creationId xmlns:a16="http://schemas.microsoft.com/office/drawing/2014/main" id="{59F2C34C-535A-4DB3-BABB-21EB38AFAC5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13A23F1-331F-4B49-8ACB-4467088DD536}"/>
              </a:ext>
            </a:extLst>
          </p:cNvPr>
          <p:cNvSpPr>
            <a:spLocks noGrp="1"/>
          </p:cNvSpPr>
          <p:nvPr>
            <p:ph type="sldNum" sz="quarter" idx="12"/>
          </p:nvPr>
        </p:nvSpPr>
        <p:spPr/>
        <p:txBody>
          <a:bodyPr/>
          <a:lstStyle/>
          <a:p>
            <a:fld id="{7220D6E0-8C10-4C4F-A65D-6D60D47CAB38}" type="slidenum">
              <a:rPr lang="en-GB" smtClean="0"/>
              <a:t>‹#›</a:t>
            </a:fld>
            <a:endParaRPr lang="en-GB"/>
          </a:p>
        </p:txBody>
      </p:sp>
    </p:spTree>
    <p:extLst>
      <p:ext uri="{BB962C8B-B14F-4D97-AF65-F5344CB8AC3E}">
        <p14:creationId xmlns:p14="http://schemas.microsoft.com/office/powerpoint/2010/main" val="5020121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picture 1">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1026794690"/>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2" name="Objekt 1" hidden="1"/>
                      <p:cNvPicPr/>
                      <p:nvPr/>
                    </p:nvPicPr>
                    <p:blipFill>
                      <a:blip r:embed="rId7"/>
                      <a:stretch>
                        <a:fillRect/>
                      </a:stretch>
                    </p:blipFill>
                    <p:spPr>
                      <a:xfrm>
                        <a:off x="1588" y="1589"/>
                        <a:ext cx="1586" cy="1587"/>
                      </a:xfrm>
                      <a:prstGeom prst="rect">
                        <a:avLst/>
                      </a:prstGeom>
                    </p:spPr>
                  </p:pic>
                </p:oleObj>
              </mc:Fallback>
            </mc:AlternateContent>
          </a:graphicData>
        </a:graphic>
      </p:graphicFrame>
      <p:sp>
        <p:nvSpPr>
          <p:cNvPr id="4" name="cdtRectangle 115 Id57350"/>
          <p:cNvSpPr>
            <a:spLocks noGrp="1" noChangeArrowheads="1"/>
          </p:cNvSpPr>
          <p:nvPr>
            <p:ph type="ctrTitle"/>
            <p:custDataLst>
              <p:tags r:id="rId3"/>
            </p:custDataLst>
          </p:nvPr>
        </p:nvSpPr>
        <p:spPr bwMode="ltGray">
          <a:xfrm>
            <a:off x="626736" y="4262401"/>
            <a:ext cx="6476627" cy="1540095"/>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3998"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 name="cdtText Box 101 Id11"/>
          <p:cNvSpPr txBox="1">
            <a:spLocks noChangeArrowheads="1"/>
          </p:cNvSpPr>
          <p:nvPr userDrawn="1">
            <p:custDataLst>
              <p:tags r:id="rId4"/>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eaLnBrk="1">
              <a:buClrTx/>
              <a:buFontTx/>
              <a:buNone/>
            </a:pPr>
            <a:endParaRPr lang="en-US" sz="1099" b="1" dirty="0">
              <a:solidFill>
                <a:srgbClr val="990000"/>
              </a:solidFill>
            </a:endParaRPr>
          </a:p>
        </p:txBody>
      </p:sp>
      <p:pic>
        <p:nvPicPr>
          <p:cNvPr id="8" name="Grafik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550775" y="324000"/>
            <a:ext cx="2158876" cy="913804"/>
          </a:xfrm>
          <a:prstGeom prst="rect">
            <a:avLst/>
          </a:prstGeom>
        </p:spPr>
      </p:pic>
      <p:sp>
        <p:nvSpPr>
          <p:cNvPr id="9" name="Textplatzhalter 57343"/>
          <p:cNvSpPr>
            <a:spLocks noGrp="1"/>
          </p:cNvSpPr>
          <p:nvPr>
            <p:ph type="body" sz="quarter" idx="12" hasCustomPrompt="1"/>
          </p:nvPr>
        </p:nvSpPr>
        <p:spPr>
          <a:xfrm>
            <a:off x="626736" y="5907600"/>
            <a:ext cx="6476627"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en-US" dirty="0"/>
              <a:t>Please insert URL</a:t>
            </a:r>
          </a:p>
        </p:txBody>
      </p:sp>
      <p:sp>
        <p:nvSpPr>
          <p:cNvPr id="10" name="Textplatzhalter 57343"/>
          <p:cNvSpPr>
            <a:spLocks noGrp="1"/>
          </p:cNvSpPr>
          <p:nvPr>
            <p:ph type="body" sz="quarter" idx="13" hasCustomPrompt="1"/>
          </p:nvPr>
        </p:nvSpPr>
        <p:spPr>
          <a:xfrm>
            <a:off x="626737" y="5907600"/>
            <a:ext cx="2338782" cy="324000"/>
          </a:xfrm>
        </p:spPr>
        <p:txBody>
          <a:bodyPr lIns="216000" tIns="90000" rIns="0" bIns="46800"/>
          <a:lstStyle>
            <a:lvl1pPr algn="l">
              <a:lnSpc>
                <a:spcPct val="100000"/>
              </a:lnSpc>
              <a:defRPr sz="999" b="1"/>
            </a:lvl1pPr>
            <a:lvl2pPr marL="1587" indent="0">
              <a:buNone/>
              <a:defRPr/>
            </a:lvl2pPr>
          </a:lstStyle>
          <a:p>
            <a:pPr lvl="0"/>
            <a:r>
              <a:rPr lang="en-US"/>
              <a:t>Please insert Unrestrictedity note</a:t>
            </a:r>
            <a:endParaRPr lang="en-US" dirty="0"/>
          </a:p>
        </p:txBody>
      </p:sp>
      <p:grpSp>
        <p:nvGrpSpPr>
          <p:cNvPr id="34" name="Gruppieren 33"/>
          <p:cNvGrpSpPr/>
          <p:nvPr userDrawn="1"/>
        </p:nvGrpSpPr>
        <p:grpSpPr>
          <a:xfrm>
            <a:off x="-215888" y="-216000"/>
            <a:ext cx="12622226" cy="7290000"/>
            <a:chOff x="-216000" y="-216000"/>
            <a:chExt cx="12628800" cy="7290000"/>
          </a:xfrm>
        </p:grpSpPr>
        <p:cxnSp>
          <p:nvCxnSpPr>
            <p:cNvPr id="35" name="Gerade Verbindung 34"/>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custDataLst>
      <p:tags r:id="rId1"/>
    </p:custDataLst>
    <p:extLst>
      <p:ext uri="{BB962C8B-B14F-4D97-AF65-F5344CB8AC3E}">
        <p14:creationId xmlns:p14="http://schemas.microsoft.com/office/powerpoint/2010/main" val="11733501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Free content, subtitle">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1"/>
            </p:custDataLst>
            <p:extLst>
              <p:ext uri="{D42A27DB-BD31-4B8C-83A1-F6EECF244321}">
                <p14:modId xmlns:p14="http://schemas.microsoft.com/office/powerpoint/2010/main" val="1298157807"/>
              </p:ext>
            </p:extLst>
          </p:nvPr>
        </p:nvGraphicFramePr>
        <p:xfrm>
          <a:off x="2118" y="1590"/>
          <a:ext cx="211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5"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12"/>
          <p:cNvSpPr>
            <a:spLocks noChangeArrowheads="1"/>
          </p:cNvSpPr>
          <p:nvPr/>
        </p:nvSpPr>
        <p:spPr bwMode="gray">
          <a:xfrm>
            <a:off x="0" y="2"/>
            <a:ext cx="12192000" cy="1268413"/>
          </a:xfrm>
          <a:prstGeom prst="rect">
            <a:avLst/>
          </a:prstGeom>
          <a:solidFill>
            <a:srgbClr val="ADBECB"/>
          </a:solidFill>
          <a:ln w="9525">
            <a:noFill/>
            <a:miter lim="800000"/>
            <a:headEnd/>
            <a:tailEnd/>
          </a:ln>
          <a:effectLst/>
        </p:spPr>
        <p:txBody>
          <a:bodyPr wrap="none" anchor="ctr"/>
          <a:lstStyle/>
          <a:p>
            <a:pPr>
              <a:defRPr/>
            </a:pPr>
            <a:endParaRPr lang="en-US" sz="1799">
              <a:solidFill>
                <a:srgbClr val="879BAA"/>
              </a:solidFill>
            </a:endParaRPr>
          </a:p>
        </p:txBody>
      </p:sp>
      <p:pic>
        <p:nvPicPr>
          <p:cNvPr id="8" name="Grafik 10" descr="SIE_Logo_Layer_Petrol_RGB_A3_76mm.wmf"/>
          <p:cNvPicPr>
            <a:picLocks noChangeAspect="1"/>
          </p:cNvPicPr>
          <p:nvPr/>
        </p:nvPicPr>
        <p:blipFill>
          <a:blip r:embed="rId5" cstate="print"/>
          <a:srcRect/>
          <a:stretch>
            <a:fillRect/>
          </a:stretch>
        </p:blipFill>
        <p:spPr bwMode="auto">
          <a:xfrm>
            <a:off x="9745135" y="0"/>
            <a:ext cx="1919817" cy="806450"/>
          </a:xfrm>
          <a:prstGeom prst="rect">
            <a:avLst/>
          </a:prstGeom>
          <a:noFill/>
          <a:ln w="9525">
            <a:noFill/>
            <a:miter lim="800000"/>
            <a:headEnd/>
            <a:tailEnd/>
          </a:ln>
        </p:spPr>
      </p:pic>
      <p:sp>
        <p:nvSpPr>
          <p:cNvPr id="2" name="Title 1"/>
          <p:cNvSpPr>
            <a:spLocks noGrp="1"/>
          </p:cNvSpPr>
          <p:nvPr>
            <p:ph type="title"/>
          </p:nvPr>
        </p:nvSpPr>
        <p:spPr/>
        <p:txBody>
          <a:bodyPr/>
          <a:lstStyle>
            <a:lvl1pPr>
              <a:defRPr baseline="0"/>
            </a:lvl1pPr>
          </a:lstStyle>
          <a:p>
            <a:r>
              <a:rPr lang="en-US" noProof="0" dirty="0"/>
              <a:t>Click to edit Master title style</a:t>
            </a:r>
            <a:endParaRPr lang="en-US" dirty="0"/>
          </a:p>
        </p:txBody>
      </p:sp>
      <p:sp>
        <p:nvSpPr>
          <p:cNvPr id="4" name="Text Placeholder 5"/>
          <p:cNvSpPr>
            <a:spLocks noGrp="1"/>
          </p:cNvSpPr>
          <p:nvPr>
            <p:ph type="body" sz="quarter" idx="11"/>
          </p:nvPr>
        </p:nvSpPr>
        <p:spPr>
          <a:xfrm>
            <a:off x="719668" y="1412874"/>
            <a:ext cx="10945284" cy="215444"/>
          </a:xfrm>
        </p:spPr>
        <p:txBody>
          <a:bodyPr/>
          <a:lstStyle>
            <a:lvl1pPr>
              <a:buClr>
                <a:srgbClr val="879BAA"/>
              </a:buClr>
              <a:buFont typeface="Arial" pitchFamily="34" charset="0"/>
              <a:buNone/>
              <a:defRPr/>
            </a:lvl1pPr>
          </a:lstStyle>
          <a:p>
            <a:pPr lvl="0"/>
            <a:r>
              <a:rPr lang="en-US" dirty="0"/>
              <a:t>Click to edit Master text styles</a:t>
            </a:r>
          </a:p>
        </p:txBody>
      </p:sp>
    </p:spTree>
    <p:extLst>
      <p:ext uri="{BB962C8B-B14F-4D97-AF65-F5344CB8AC3E}">
        <p14:creationId xmlns:p14="http://schemas.microsoft.com/office/powerpoint/2010/main" val="31913941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Free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943530691"/>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a:t>Action title</a:t>
            </a:r>
          </a:p>
        </p:txBody>
      </p:sp>
    </p:spTree>
    <p:extLst>
      <p:ext uri="{BB962C8B-B14F-4D97-AF65-F5344CB8AC3E}">
        <p14:creationId xmlns:p14="http://schemas.microsoft.com/office/powerpoint/2010/main" val="1507569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 Index">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Rectangle 2 Id5"/>
          <p:cNvSpPr/>
          <p:nvPr userDrawn="1">
            <p:custDataLst>
              <p:tags r:id="rId1"/>
            </p:custDataLst>
          </p:nvPr>
        </p:nvSpPr>
        <p:spPr bwMode="auto">
          <a:xfrm>
            <a:off x="4656570" y="1412875"/>
            <a:ext cx="7535430" cy="4752975"/>
          </a:xfrm>
          <a:prstGeom prst="rect">
            <a:avLst/>
          </a:prstGeom>
          <a:solidFill>
            <a:srgbClr val="D7D7C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eaLnBrk="1">
              <a:lnSpc>
                <a:spcPct val="110000"/>
              </a:lnSpc>
              <a:spcBef>
                <a:spcPct val="0"/>
              </a:spcBef>
              <a:buFont typeface="Wingdings" charset="0"/>
              <a:buNone/>
            </a:pPr>
            <a:endParaRPr lang="en-US" sz="1799" b="1" dirty="0">
              <a:solidFill>
                <a:schemeClr val="tx1"/>
              </a:solidFill>
            </a:endParaRPr>
          </a:p>
        </p:txBody>
      </p:sp>
      <p:sp>
        <p:nvSpPr>
          <p:cNvPr id="4" name="cdtText Placeholder 12 Id13"/>
          <p:cNvSpPr>
            <a:spLocks noGrp="1"/>
          </p:cNvSpPr>
          <p:nvPr>
            <p:ph type="body" sz="quarter" idx="14" hasCustomPrompt="1"/>
            <p:custDataLst>
              <p:tags r:id="rId2"/>
            </p:custDataLst>
          </p:nvPr>
        </p:nvSpPr>
        <p:spPr bwMode="auto">
          <a:xfrm>
            <a:off x="4656571" y="1412875"/>
            <a:ext cx="7535429" cy="4752975"/>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6720" algn="r"/>
              </a:tabLst>
              <a:defRPr>
                <a:solidFill>
                  <a:srgbClr val="000000"/>
                </a:solidFill>
              </a:defRPr>
            </a:lvl1pPr>
            <a:lvl2pPr marL="177711" indent="-176125">
              <a:lnSpc>
                <a:spcPct val="100000"/>
              </a:lnSpc>
              <a:spcBef>
                <a:spcPts val="500"/>
              </a:spcBef>
              <a:spcAft>
                <a:spcPts val="500"/>
              </a:spcAft>
              <a:buFont typeface="Arial" pitchFamily="34" charset="0"/>
              <a:buChar char="•"/>
              <a:tabLst>
                <a:tab pos="5356720" algn="r"/>
              </a:tabLst>
              <a:defRPr b="0">
                <a:solidFill>
                  <a:srgbClr val="000000"/>
                </a:solidFill>
              </a:defRPr>
            </a:lvl2pPr>
            <a:lvl3pPr marL="177711" indent="-177711">
              <a:lnSpc>
                <a:spcPct val="100000"/>
              </a:lnSpc>
              <a:spcBef>
                <a:spcPts val="500"/>
              </a:spcBef>
              <a:spcAft>
                <a:spcPts val="500"/>
              </a:spcAft>
              <a:buFont typeface="Arial" pitchFamily="34" charset="0"/>
              <a:buChar char="•"/>
              <a:tabLst>
                <a:tab pos="5356720" algn="r"/>
              </a:tabLst>
              <a:defRPr b="1">
                <a:solidFill>
                  <a:srgbClr val="000000"/>
                </a:solidFill>
              </a:defRPr>
            </a:lvl3pPr>
            <a:lvl4pPr marL="357009" indent="-177711">
              <a:lnSpc>
                <a:spcPct val="100000"/>
              </a:lnSpc>
              <a:spcBef>
                <a:spcPts val="500"/>
              </a:spcBef>
              <a:spcAft>
                <a:spcPts val="500"/>
              </a:spcAft>
              <a:buFont typeface="Arial" pitchFamily="34" charset="0"/>
              <a:buChar char="•"/>
              <a:tabLst>
                <a:tab pos="5356720" algn="r"/>
              </a:tabLst>
              <a:defRPr b="0">
                <a:solidFill>
                  <a:srgbClr val="000000"/>
                </a:solidFill>
              </a:defRPr>
            </a:lvl4pPr>
            <a:lvl5pPr marL="357009" indent="-177711">
              <a:lnSpc>
                <a:spcPct val="100000"/>
              </a:lnSpc>
              <a:spcBef>
                <a:spcPts val="500"/>
              </a:spcBef>
              <a:spcAft>
                <a:spcPts val="500"/>
              </a:spcAft>
              <a:buFont typeface="Arial" pitchFamily="34" charset="0"/>
              <a:buChar char="•"/>
              <a:tabLst>
                <a:tab pos="5356720" algn="r"/>
              </a:tabLst>
              <a:defRPr b="1" baseline="0">
                <a:solidFill>
                  <a:srgbClr val="000000"/>
                </a:solidFill>
              </a:defRPr>
            </a:lvl5pPr>
            <a:lvl6pPr marL="360183" indent="-180885">
              <a:lnSpc>
                <a:spcPct val="100000"/>
              </a:lnSpc>
              <a:spcBef>
                <a:spcPts val="500"/>
              </a:spcBef>
              <a:spcAft>
                <a:spcPts val="500"/>
              </a:spcAft>
              <a:buFont typeface="Arial" pitchFamily="34" charset="0"/>
              <a:buChar char="•"/>
              <a:tabLst>
                <a:tab pos="5356720" algn="r"/>
              </a:tabLst>
              <a:defRPr b="1"/>
            </a:lvl6pPr>
          </a:lstStyle>
          <a:p>
            <a:pPr lvl="0"/>
            <a:r>
              <a:rPr lang="en-US" dirty="0"/>
              <a:t>Click to edit the </a:t>
            </a:r>
            <a:r>
              <a:rPr lang="en-US" dirty="0" err="1"/>
              <a:t>toc</a:t>
            </a:r>
            <a:r>
              <a:rPr lang="en-US" dirty="0"/>
              <a:t> / contact</a:t>
            </a:r>
          </a:p>
          <a:p>
            <a:pPr lvl="1"/>
            <a:r>
              <a:rPr lang="en-US" dirty="0"/>
              <a:t>chapter</a:t>
            </a:r>
          </a:p>
          <a:p>
            <a:pPr lvl="2"/>
            <a:r>
              <a:rPr lang="en-US" dirty="0"/>
              <a:t>active chapter</a:t>
            </a:r>
          </a:p>
          <a:p>
            <a:pPr lvl="3"/>
            <a:r>
              <a:rPr lang="en-US" dirty="0"/>
              <a:t>subchapter</a:t>
            </a:r>
          </a:p>
          <a:p>
            <a:pPr lvl="4"/>
            <a:r>
              <a:rPr lang="en-US" dirty="0"/>
              <a:t>active subchapter</a:t>
            </a:r>
          </a:p>
        </p:txBody>
      </p:sp>
      <p:sp>
        <p:nvSpPr>
          <p:cNvPr id="8" name="Bildplatzhalter 7"/>
          <p:cNvSpPr>
            <a:spLocks noGrp="1"/>
          </p:cNvSpPr>
          <p:nvPr>
            <p:ph type="pic" sz="quarter" idx="15"/>
          </p:nvPr>
        </p:nvSpPr>
        <p:spPr>
          <a:xfrm>
            <a:off x="0" y="1414800"/>
            <a:ext cx="4512050" cy="4751051"/>
          </a:xfrm>
        </p:spPr>
        <p:txBody>
          <a:bodyPr tIns="1800000"/>
          <a:lstStyle>
            <a:lvl1pPr algn="ctr">
              <a:defRPr/>
            </a:lvl1pPr>
          </a:lstStyle>
          <a:p>
            <a:endParaRPr lang="fr-FR"/>
          </a:p>
        </p:txBody>
      </p:sp>
    </p:spTree>
    <p:extLst>
      <p:ext uri="{BB962C8B-B14F-4D97-AF65-F5344CB8AC3E}">
        <p14:creationId xmlns:p14="http://schemas.microsoft.com/office/powerpoint/2010/main" val="14998709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Title picture 1">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3842327951"/>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2" name="Objekt 1" hidden="1"/>
                      <p:cNvPicPr/>
                      <p:nvPr/>
                    </p:nvPicPr>
                    <p:blipFill>
                      <a:blip r:embed="rId7"/>
                      <a:stretch>
                        <a:fillRect/>
                      </a:stretch>
                    </p:blipFill>
                    <p:spPr>
                      <a:xfrm>
                        <a:off x="1588" y="1589"/>
                        <a:ext cx="1586" cy="1587"/>
                      </a:xfrm>
                      <a:prstGeom prst="rect">
                        <a:avLst/>
                      </a:prstGeom>
                    </p:spPr>
                  </p:pic>
                </p:oleObj>
              </mc:Fallback>
            </mc:AlternateContent>
          </a:graphicData>
        </a:graphic>
      </p:graphicFrame>
      <p:sp>
        <p:nvSpPr>
          <p:cNvPr id="4" name="cdtRectangle 115 Id57350"/>
          <p:cNvSpPr>
            <a:spLocks noGrp="1" noChangeArrowheads="1"/>
          </p:cNvSpPr>
          <p:nvPr>
            <p:ph type="ctrTitle"/>
            <p:custDataLst>
              <p:tags r:id="rId3"/>
            </p:custDataLst>
          </p:nvPr>
        </p:nvSpPr>
        <p:spPr bwMode="ltGray">
          <a:xfrm>
            <a:off x="626736" y="4262401"/>
            <a:ext cx="6476627" cy="1540095"/>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3998"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 name="cdtText Box 101 Id11"/>
          <p:cNvSpPr txBox="1">
            <a:spLocks noChangeArrowheads="1"/>
          </p:cNvSpPr>
          <p:nvPr userDrawn="1">
            <p:custDataLst>
              <p:tags r:id="rId4"/>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eaLnBrk="1">
              <a:buClrTx/>
              <a:buFontTx/>
              <a:buNone/>
            </a:pPr>
            <a:endParaRPr lang="en-US" sz="1099" b="1" dirty="0">
              <a:solidFill>
                <a:srgbClr val="990000"/>
              </a:solidFill>
            </a:endParaRPr>
          </a:p>
        </p:txBody>
      </p:sp>
      <p:pic>
        <p:nvPicPr>
          <p:cNvPr id="8" name="Grafik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550775" y="324000"/>
            <a:ext cx="2158876" cy="913804"/>
          </a:xfrm>
          <a:prstGeom prst="rect">
            <a:avLst/>
          </a:prstGeom>
        </p:spPr>
      </p:pic>
      <p:sp>
        <p:nvSpPr>
          <p:cNvPr id="9" name="Textplatzhalter 57343"/>
          <p:cNvSpPr>
            <a:spLocks noGrp="1"/>
          </p:cNvSpPr>
          <p:nvPr>
            <p:ph type="body" sz="quarter" idx="12" hasCustomPrompt="1"/>
          </p:nvPr>
        </p:nvSpPr>
        <p:spPr>
          <a:xfrm>
            <a:off x="626736" y="5907600"/>
            <a:ext cx="6476627"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en-US" dirty="0"/>
              <a:t>Please insert URL</a:t>
            </a:r>
          </a:p>
        </p:txBody>
      </p:sp>
      <p:sp>
        <p:nvSpPr>
          <p:cNvPr id="10" name="Textplatzhalter 57343"/>
          <p:cNvSpPr>
            <a:spLocks noGrp="1"/>
          </p:cNvSpPr>
          <p:nvPr>
            <p:ph type="body" sz="quarter" idx="13" hasCustomPrompt="1"/>
          </p:nvPr>
        </p:nvSpPr>
        <p:spPr>
          <a:xfrm>
            <a:off x="626737" y="5907600"/>
            <a:ext cx="2338782" cy="324000"/>
          </a:xfrm>
        </p:spPr>
        <p:txBody>
          <a:bodyPr lIns="216000" tIns="90000" rIns="0" bIns="46800"/>
          <a:lstStyle>
            <a:lvl1pPr algn="l">
              <a:lnSpc>
                <a:spcPct val="100000"/>
              </a:lnSpc>
              <a:defRPr sz="999" b="1"/>
            </a:lvl1pPr>
            <a:lvl2pPr marL="1587" indent="0">
              <a:buNone/>
              <a:defRPr/>
            </a:lvl2pPr>
          </a:lstStyle>
          <a:p>
            <a:pPr lvl="0"/>
            <a:r>
              <a:rPr lang="en-US"/>
              <a:t>Please insert Unrestrictedity note</a:t>
            </a:r>
            <a:endParaRPr lang="en-US" dirty="0"/>
          </a:p>
        </p:txBody>
      </p:sp>
      <p:grpSp>
        <p:nvGrpSpPr>
          <p:cNvPr id="34" name="Gruppieren 33"/>
          <p:cNvGrpSpPr/>
          <p:nvPr userDrawn="1"/>
        </p:nvGrpSpPr>
        <p:grpSpPr>
          <a:xfrm>
            <a:off x="-215888" y="-216000"/>
            <a:ext cx="12622226" cy="7290000"/>
            <a:chOff x="-216000" y="-216000"/>
            <a:chExt cx="12628800" cy="7290000"/>
          </a:xfrm>
        </p:grpSpPr>
        <p:cxnSp>
          <p:nvCxnSpPr>
            <p:cNvPr id="35" name="Gerade Verbindung 34"/>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custDataLst>
      <p:tags r:id="rId1"/>
    </p:custDataLst>
    <p:extLst>
      <p:ext uri="{BB962C8B-B14F-4D97-AF65-F5344CB8AC3E}">
        <p14:creationId xmlns:p14="http://schemas.microsoft.com/office/powerpoint/2010/main" val="18586915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Free content, subtitle">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1"/>
            </p:custDataLst>
            <p:extLst>
              <p:ext uri="{D42A27DB-BD31-4B8C-83A1-F6EECF244321}">
                <p14:modId xmlns:p14="http://schemas.microsoft.com/office/powerpoint/2010/main" val="982899"/>
              </p:ext>
            </p:extLst>
          </p:nvPr>
        </p:nvGraphicFramePr>
        <p:xfrm>
          <a:off x="2118" y="1590"/>
          <a:ext cx="211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5"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12"/>
          <p:cNvSpPr>
            <a:spLocks noChangeArrowheads="1"/>
          </p:cNvSpPr>
          <p:nvPr/>
        </p:nvSpPr>
        <p:spPr bwMode="gray">
          <a:xfrm>
            <a:off x="0" y="2"/>
            <a:ext cx="12192000" cy="1268413"/>
          </a:xfrm>
          <a:prstGeom prst="rect">
            <a:avLst/>
          </a:prstGeom>
          <a:solidFill>
            <a:srgbClr val="ADBECB"/>
          </a:solidFill>
          <a:ln w="9525">
            <a:noFill/>
            <a:miter lim="800000"/>
            <a:headEnd/>
            <a:tailEnd/>
          </a:ln>
          <a:effectLst/>
        </p:spPr>
        <p:txBody>
          <a:bodyPr wrap="none" anchor="ctr"/>
          <a:lstStyle/>
          <a:p>
            <a:pPr>
              <a:defRPr/>
            </a:pPr>
            <a:endParaRPr lang="en-US" sz="1799">
              <a:solidFill>
                <a:srgbClr val="879BAA"/>
              </a:solidFill>
            </a:endParaRPr>
          </a:p>
        </p:txBody>
      </p:sp>
      <p:pic>
        <p:nvPicPr>
          <p:cNvPr id="8" name="Grafik 10" descr="SIE_Logo_Layer_Petrol_RGB_A3_76mm.wmf"/>
          <p:cNvPicPr>
            <a:picLocks noChangeAspect="1"/>
          </p:cNvPicPr>
          <p:nvPr/>
        </p:nvPicPr>
        <p:blipFill>
          <a:blip r:embed="rId5" cstate="print"/>
          <a:srcRect/>
          <a:stretch>
            <a:fillRect/>
          </a:stretch>
        </p:blipFill>
        <p:spPr bwMode="auto">
          <a:xfrm>
            <a:off x="9745135" y="0"/>
            <a:ext cx="1919817" cy="806450"/>
          </a:xfrm>
          <a:prstGeom prst="rect">
            <a:avLst/>
          </a:prstGeom>
          <a:noFill/>
          <a:ln w="9525">
            <a:noFill/>
            <a:miter lim="800000"/>
            <a:headEnd/>
            <a:tailEnd/>
          </a:ln>
        </p:spPr>
      </p:pic>
      <p:sp>
        <p:nvSpPr>
          <p:cNvPr id="2" name="Title 1"/>
          <p:cNvSpPr>
            <a:spLocks noGrp="1"/>
          </p:cNvSpPr>
          <p:nvPr>
            <p:ph type="title"/>
          </p:nvPr>
        </p:nvSpPr>
        <p:spPr/>
        <p:txBody>
          <a:bodyPr/>
          <a:lstStyle>
            <a:lvl1pPr>
              <a:defRPr baseline="0"/>
            </a:lvl1pPr>
          </a:lstStyle>
          <a:p>
            <a:r>
              <a:rPr lang="en-US" noProof="0" dirty="0"/>
              <a:t>Click to edit Master title style</a:t>
            </a:r>
            <a:endParaRPr lang="en-US" dirty="0"/>
          </a:p>
        </p:txBody>
      </p:sp>
      <p:sp>
        <p:nvSpPr>
          <p:cNvPr id="4" name="Text Placeholder 5"/>
          <p:cNvSpPr>
            <a:spLocks noGrp="1"/>
          </p:cNvSpPr>
          <p:nvPr>
            <p:ph type="body" sz="quarter" idx="11"/>
          </p:nvPr>
        </p:nvSpPr>
        <p:spPr>
          <a:xfrm>
            <a:off x="719668" y="1412874"/>
            <a:ext cx="10945284" cy="215444"/>
          </a:xfrm>
        </p:spPr>
        <p:txBody>
          <a:bodyPr/>
          <a:lstStyle>
            <a:lvl1pPr>
              <a:buClr>
                <a:srgbClr val="879BAA"/>
              </a:buClr>
              <a:buFont typeface="Arial" pitchFamily="34" charset="0"/>
              <a:buNone/>
              <a:defRPr/>
            </a:lvl1pPr>
          </a:lstStyle>
          <a:p>
            <a:pPr lvl="0"/>
            <a:r>
              <a:rPr lang="en-US" dirty="0"/>
              <a:t>Click to edit Master text styles</a:t>
            </a:r>
          </a:p>
        </p:txBody>
      </p:sp>
    </p:spTree>
    <p:extLst>
      <p:ext uri="{BB962C8B-B14F-4D97-AF65-F5344CB8AC3E}">
        <p14:creationId xmlns:p14="http://schemas.microsoft.com/office/powerpoint/2010/main" val="23905257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Free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923562473"/>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a:t>Action title</a:t>
            </a:r>
          </a:p>
        </p:txBody>
      </p:sp>
    </p:spTree>
    <p:extLst>
      <p:ext uri="{BB962C8B-B14F-4D97-AF65-F5344CB8AC3E}">
        <p14:creationId xmlns:p14="http://schemas.microsoft.com/office/powerpoint/2010/main" val="42830150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_Title picture 1">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3397893483"/>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2" name="Objekt 1" hidden="1"/>
                      <p:cNvPicPr/>
                      <p:nvPr/>
                    </p:nvPicPr>
                    <p:blipFill>
                      <a:blip r:embed="rId7"/>
                      <a:stretch>
                        <a:fillRect/>
                      </a:stretch>
                    </p:blipFill>
                    <p:spPr>
                      <a:xfrm>
                        <a:off x="1588" y="1589"/>
                        <a:ext cx="1586" cy="1587"/>
                      </a:xfrm>
                      <a:prstGeom prst="rect">
                        <a:avLst/>
                      </a:prstGeom>
                    </p:spPr>
                  </p:pic>
                </p:oleObj>
              </mc:Fallback>
            </mc:AlternateContent>
          </a:graphicData>
        </a:graphic>
      </p:graphicFrame>
      <p:sp>
        <p:nvSpPr>
          <p:cNvPr id="4" name="cdtRectangle 115 Id57350"/>
          <p:cNvSpPr>
            <a:spLocks noGrp="1" noChangeArrowheads="1"/>
          </p:cNvSpPr>
          <p:nvPr>
            <p:ph type="ctrTitle"/>
            <p:custDataLst>
              <p:tags r:id="rId3"/>
            </p:custDataLst>
          </p:nvPr>
        </p:nvSpPr>
        <p:spPr bwMode="ltGray">
          <a:xfrm>
            <a:off x="626736" y="4262401"/>
            <a:ext cx="6476627" cy="1540095"/>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3998"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 name="cdtText Box 101 Id11"/>
          <p:cNvSpPr txBox="1">
            <a:spLocks noChangeArrowheads="1"/>
          </p:cNvSpPr>
          <p:nvPr userDrawn="1">
            <p:custDataLst>
              <p:tags r:id="rId4"/>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eaLnBrk="1">
              <a:buClrTx/>
              <a:buFontTx/>
              <a:buNone/>
            </a:pPr>
            <a:endParaRPr lang="en-US" sz="1099" b="1" dirty="0">
              <a:solidFill>
                <a:srgbClr val="990000"/>
              </a:solidFill>
            </a:endParaRPr>
          </a:p>
        </p:txBody>
      </p:sp>
      <p:pic>
        <p:nvPicPr>
          <p:cNvPr id="8" name="Grafik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550775" y="324000"/>
            <a:ext cx="2158876" cy="913804"/>
          </a:xfrm>
          <a:prstGeom prst="rect">
            <a:avLst/>
          </a:prstGeom>
        </p:spPr>
      </p:pic>
      <p:sp>
        <p:nvSpPr>
          <p:cNvPr id="9" name="Textplatzhalter 57343"/>
          <p:cNvSpPr>
            <a:spLocks noGrp="1"/>
          </p:cNvSpPr>
          <p:nvPr>
            <p:ph type="body" sz="quarter" idx="12" hasCustomPrompt="1"/>
          </p:nvPr>
        </p:nvSpPr>
        <p:spPr>
          <a:xfrm>
            <a:off x="626736" y="5907600"/>
            <a:ext cx="6476627"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en-US" dirty="0"/>
              <a:t>Please insert URL</a:t>
            </a:r>
          </a:p>
        </p:txBody>
      </p:sp>
      <p:sp>
        <p:nvSpPr>
          <p:cNvPr id="10" name="Textplatzhalter 57343"/>
          <p:cNvSpPr>
            <a:spLocks noGrp="1"/>
          </p:cNvSpPr>
          <p:nvPr>
            <p:ph type="body" sz="quarter" idx="13" hasCustomPrompt="1"/>
          </p:nvPr>
        </p:nvSpPr>
        <p:spPr>
          <a:xfrm>
            <a:off x="626737" y="5907600"/>
            <a:ext cx="2338782" cy="324000"/>
          </a:xfrm>
        </p:spPr>
        <p:txBody>
          <a:bodyPr lIns="216000" tIns="90000" rIns="0" bIns="46800"/>
          <a:lstStyle>
            <a:lvl1pPr algn="l">
              <a:lnSpc>
                <a:spcPct val="100000"/>
              </a:lnSpc>
              <a:defRPr sz="999" b="1"/>
            </a:lvl1pPr>
            <a:lvl2pPr marL="1587" indent="0">
              <a:buNone/>
              <a:defRPr/>
            </a:lvl2pPr>
          </a:lstStyle>
          <a:p>
            <a:pPr lvl="0"/>
            <a:r>
              <a:rPr lang="en-US"/>
              <a:t>Please insert Unrestrictedity note</a:t>
            </a:r>
            <a:endParaRPr lang="en-US" dirty="0"/>
          </a:p>
        </p:txBody>
      </p:sp>
      <p:grpSp>
        <p:nvGrpSpPr>
          <p:cNvPr id="34" name="Gruppieren 33"/>
          <p:cNvGrpSpPr/>
          <p:nvPr userDrawn="1"/>
        </p:nvGrpSpPr>
        <p:grpSpPr>
          <a:xfrm>
            <a:off x="-215888" y="-216000"/>
            <a:ext cx="12622226" cy="7290000"/>
            <a:chOff x="-216000" y="-216000"/>
            <a:chExt cx="12628800" cy="7290000"/>
          </a:xfrm>
        </p:grpSpPr>
        <p:cxnSp>
          <p:nvCxnSpPr>
            <p:cNvPr id="35" name="Gerade Verbindung 34"/>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custDataLst>
      <p:tags r:id="rId1"/>
    </p:custDataLst>
    <p:extLst>
      <p:ext uri="{BB962C8B-B14F-4D97-AF65-F5344CB8AC3E}">
        <p14:creationId xmlns:p14="http://schemas.microsoft.com/office/powerpoint/2010/main" val="37675801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Free content, subtitle">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1"/>
            </p:custDataLst>
            <p:extLst>
              <p:ext uri="{D42A27DB-BD31-4B8C-83A1-F6EECF244321}">
                <p14:modId xmlns:p14="http://schemas.microsoft.com/office/powerpoint/2010/main" val="2546283723"/>
              </p:ext>
            </p:extLst>
          </p:nvPr>
        </p:nvGraphicFramePr>
        <p:xfrm>
          <a:off x="2118" y="1590"/>
          <a:ext cx="211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5"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12"/>
          <p:cNvSpPr>
            <a:spLocks noChangeArrowheads="1"/>
          </p:cNvSpPr>
          <p:nvPr/>
        </p:nvSpPr>
        <p:spPr bwMode="gray">
          <a:xfrm>
            <a:off x="0" y="2"/>
            <a:ext cx="12192000" cy="1268413"/>
          </a:xfrm>
          <a:prstGeom prst="rect">
            <a:avLst/>
          </a:prstGeom>
          <a:solidFill>
            <a:srgbClr val="ADBECB"/>
          </a:solidFill>
          <a:ln w="9525">
            <a:noFill/>
            <a:miter lim="800000"/>
            <a:headEnd/>
            <a:tailEnd/>
          </a:ln>
          <a:effectLst/>
        </p:spPr>
        <p:txBody>
          <a:bodyPr wrap="none" anchor="ctr"/>
          <a:lstStyle/>
          <a:p>
            <a:pPr>
              <a:defRPr/>
            </a:pPr>
            <a:endParaRPr lang="en-US" sz="1799">
              <a:solidFill>
                <a:srgbClr val="879BAA"/>
              </a:solidFill>
            </a:endParaRPr>
          </a:p>
        </p:txBody>
      </p:sp>
      <p:pic>
        <p:nvPicPr>
          <p:cNvPr id="8" name="Grafik 10" descr="SIE_Logo_Layer_Petrol_RGB_A3_76mm.wmf"/>
          <p:cNvPicPr>
            <a:picLocks noChangeAspect="1"/>
          </p:cNvPicPr>
          <p:nvPr/>
        </p:nvPicPr>
        <p:blipFill>
          <a:blip r:embed="rId5" cstate="print"/>
          <a:srcRect/>
          <a:stretch>
            <a:fillRect/>
          </a:stretch>
        </p:blipFill>
        <p:spPr bwMode="auto">
          <a:xfrm>
            <a:off x="9745135" y="0"/>
            <a:ext cx="1919817" cy="806450"/>
          </a:xfrm>
          <a:prstGeom prst="rect">
            <a:avLst/>
          </a:prstGeom>
          <a:noFill/>
          <a:ln w="9525">
            <a:noFill/>
            <a:miter lim="800000"/>
            <a:headEnd/>
            <a:tailEnd/>
          </a:ln>
        </p:spPr>
      </p:pic>
      <p:sp>
        <p:nvSpPr>
          <p:cNvPr id="2" name="Title 1"/>
          <p:cNvSpPr>
            <a:spLocks noGrp="1"/>
          </p:cNvSpPr>
          <p:nvPr>
            <p:ph type="title"/>
          </p:nvPr>
        </p:nvSpPr>
        <p:spPr/>
        <p:txBody>
          <a:bodyPr/>
          <a:lstStyle>
            <a:lvl1pPr>
              <a:defRPr baseline="0"/>
            </a:lvl1pPr>
          </a:lstStyle>
          <a:p>
            <a:r>
              <a:rPr lang="en-US" noProof="0" dirty="0"/>
              <a:t>Click to edit Master title style</a:t>
            </a:r>
            <a:endParaRPr lang="en-US" dirty="0"/>
          </a:p>
        </p:txBody>
      </p:sp>
      <p:sp>
        <p:nvSpPr>
          <p:cNvPr id="4" name="Text Placeholder 5"/>
          <p:cNvSpPr>
            <a:spLocks noGrp="1"/>
          </p:cNvSpPr>
          <p:nvPr>
            <p:ph type="body" sz="quarter" idx="11"/>
          </p:nvPr>
        </p:nvSpPr>
        <p:spPr>
          <a:xfrm>
            <a:off x="719668" y="1412874"/>
            <a:ext cx="10945284" cy="215444"/>
          </a:xfrm>
        </p:spPr>
        <p:txBody>
          <a:bodyPr/>
          <a:lstStyle>
            <a:lvl1pPr>
              <a:buClr>
                <a:srgbClr val="879BAA"/>
              </a:buClr>
              <a:buFont typeface="Arial" pitchFamily="34" charset="0"/>
              <a:buNone/>
              <a:defRPr/>
            </a:lvl1pPr>
          </a:lstStyle>
          <a:p>
            <a:pPr lvl="0"/>
            <a:r>
              <a:rPr lang="en-US" dirty="0"/>
              <a:t>Click to edit Master text styles</a:t>
            </a:r>
          </a:p>
        </p:txBody>
      </p:sp>
    </p:spTree>
    <p:extLst>
      <p:ext uri="{BB962C8B-B14F-4D97-AF65-F5344CB8AC3E}">
        <p14:creationId xmlns:p14="http://schemas.microsoft.com/office/powerpoint/2010/main" val="42159262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Free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795093749"/>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a:t>Action title</a:t>
            </a:r>
          </a:p>
        </p:txBody>
      </p:sp>
    </p:spTree>
    <p:extLst>
      <p:ext uri="{BB962C8B-B14F-4D97-AF65-F5344CB8AC3E}">
        <p14:creationId xmlns:p14="http://schemas.microsoft.com/office/powerpoint/2010/main" val="31171544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4_Title picture 1">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4084245677"/>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2" name="Objekt 1" hidden="1"/>
                      <p:cNvPicPr/>
                      <p:nvPr/>
                    </p:nvPicPr>
                    <p:blipFill>
                      <a:blip r:embed="rId7"/>
                      <a:stretch>
                        <a:fillRect/>
                      </a:stretch>
                    </p:blipFill>
                    <p:spPr>
                      <a:xfrm>
                        <a:off x="1588" y="1589"/>
                        <a:ext cx="1586" cy="1587"/>
                      </a:xfrm>
                      <a:prstGeom prst="rect">
                        <a:avLst/>
                      </a:prstGeom>
                    </p:spPr>
                  </p:pic>
                </p:oleObj>
              </mc:Fallback>
            </mc:AlternateContent>
          </a:graphicData>
        </a:graphic>
      </p:graphicFrame>
      <p:sp>
        <p:nvSpPr>
          <p:cNvPr id="4" name="cdtRectangle 115 Id57350"/>
          <p:cNvSpPr>
            <a:spLocks noGrp="1" noChangeArrowheads="1"/>
          </p:cNvSpPr>
          <p:nvPr>
            <p:ph type="ctrTitle"/>
            <p:custDataLst>
              <p:tags r:id="rId3"/>
            </p:custDataLst>
          </p:nvPr>
        </p:nvSpPr>
        <p:spPr bwMode="ltGray">
          <a:xfrm>
            <a:off x="626736" y="4262401"/>
            <a:ext cx="6476627" cy="1540095"/>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3998"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 name="cdtText Box 101 Id11"/>
          <p:cNvSpPr txBox="1">
            <a:spLocks noChangeArrowheads="1"/>
          </p:cNvSpPr>
          <p:nvPr userDrawn="1">
            <p:custDataLst>
              <p:tags r:id="rId4"/>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eaLnBrk="1">
              <a:buClrTx/>
              <a:buFontTx/>
              <a:buNone/>
            </a:pPr>
            <a:endParaRPr lang="en-US" sz="1099" b="1" dirty="0">
              <a:solidFill>
                <a:srgbClr val="990000"/>
              </a:solidFill>
            </a:endParaRPr>
          </a:p>
        </p:txBody>
      </p:sp>
      <p:pic>
        <p:nvPicPr>
          <p:cNvPr id="8" name="Grafik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550775" y="324000"/>
            <a:ext cx="2158876" cy="913804"/>
          </a:xfrm>
          <a:prstGeom prst="rect">
            <a:avLst/>
          </a:prstGeom>
        </p:spPr>
      </p:pic>
      <p:sp>
        <p:nvSpPr>
          <p:cNvPr id="9" name="Textplatzhalter 57343"/>
          <p:cNvSpPr>
            <a:spLocks noGrp="1"/>
          </p:cNvSpPr>
          <p:nvPr>
            <p:ph type="body" sz="quarter" idx="12" hasCustomPrompt="1"/>
          </p:nvPr>
        </p:nvSpPr>
        <p:spPr>
          <a:xfrm>
            <a:off x="626736" y="5907600"/>
            <a:ext cx="6476627"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en-US" dirty="0"/>
              <a:t>Please insert URL</a:t>
            </a:r>
          </a:p>
        </p:txBody>
      </p:sp>
      <p:sp>
        <p:nvSpPr>
          <p:cNvPr id="10" name="Textplatzhalter 57343"/>
          <p:cNvSpPr>
            <a:spLocks noGrp="1"/>
          </p:cNvSpPr>
          <p:nvPr>
            <p:ph type="body" sz="quarter" idx="13" hasCustomPrompt="1"/>
          </p:nvPr>
        </p:nvSpPr>
        <p:spPr>
          <a:xfrm>
            <a:off x="626737" y="5907600"/>
            <a:ext cx="2338782" cy="324000"/>
          </a:xfrm>
        </p:spPr>
        <p:txBody>
          <a:bodyPr lIns="216000" tIns="90000" rIns="0" bIns="46800"/>
          <a:lstStyle>
            <a:lvl1pPr algn="l">
              <a:lnSpc>
                <a:spcPct val="100000"/>
              </a:lnSpc>
              <a:defRPr sz="999" b="1"/>
            </a:lvl1pPr>
            <a:lvl2pPr marL="1587" indent="0">
              <a:buNone/>
              <a:defRPr/>
            </a:lvl2pPr>
          </a:lstStyle>
          <a:p>
            <a:pPr lvl="0"/>
            <a:r>
              <a:rPr lang="en-US"/>
              <a:t>Please insert Unrestrictedity note</a:t>
            </a:r>
            <a:endParaRPr lang="en-US" dirty="0"/>
          </a:p>
        </p:txBody>
      </p:sp>
      <p:grpSp>
        <p:nvGrpSpPr>
          <p:cNvPr id="34" name="Gruppieren 33"/>
          <p:cNvGrpSpPr/>
          <p:nvPr userDrawn="1"/>
        </p:nvGrpSpPr>
        <p:grpSpPr>
          <a:xfrm>
            <a:off x="-215888" y="-216000"/>
            <a:ext cx="12622226" cy="7290000"/>
            <a:chOff x="-216000" y="-216000"/>
            <a:chExt cx="12628800" cy="7290000"/>
          </a:xfrm>
        </p:grpSpPr>
        <p:cxnSp>
          <p:nvCxnSpPr>
            <p:cNvPr id="35" name="Gerade Verbindung 34"/>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custDataLst>
      <p:tags r:id="rId1"/>
    </p:custDataLst>
    <p:extLst>
      <p:ext uri="{BB962C8B-B14F-4D97-AF65-F5344CB8AC3E}">
        <p14:creationId xmlns:p14="http://schemas.microsoft.com/office/powerpoint/2010/main" val="3830499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Free content, subtitle">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1"/>
            </p:custDataLst>
            <p:extLst>
              <p:ext uri="{D42A27DB-BD31-4B8C-83A1-F6EECF244321}">
                <p14:modId xmlns:p14="http://schemas.microsoft.com/office/powerpoint/2010/main" val="1284499742"/>
              </p:ext>
            </p:extLst>
          </p:nvPr>
        </p:nvGraphicFramePr>
        <p:xfrm>
          <a:off x="2118" y="1590"/>
          <a:ext cx="211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5"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12"/>
          <p:cNvSpPr>
            <a:spLocks noChangeArrowheads="1"/>
          </p:cNvSpPr>
          <p:nvPr/>
        </p:nvSpPr>
        <p:spPr bwMode="gray">
          <a:xfrm>
            <a:off x="0" y="2"/>
            <a:ext cx="12192000" cy="1268413"/>
          </a:xfrm>
          <a:prstGeom prst="rect">
            <a:avLst/>
          </a:prstGeom>
          <a:solidFill>
            <a:srgbClr val="ADBECB"/>
          </a:solidFill>
          <a:ln w="9525">
            <a:noFill/>
            <a:miter lim="800000"/>
            <a:headEnd/>
            <a:tailEnd/>
          </a:ln>
          <a:effectLst/>
        </p:spPr>
        <p:txBody>
          <a:bodyPr wrap="none" anchor="ctr"/>
          <a:lstStyle/>
          <a:p>
            <a:pPr>
              <a:defRPr/>
            </a:pPr>
            <a:endParaRPr lang="en-US" sz="1799">
              <a:solidFill>
                <a:srgbClr val="879BAA"/>
              </a:solidFill>
            </a:endParaRPr>
          </a:p>
        </p:txBody>
      </p:sp>
      <p:pic>
        <p:nvPicPr>
          <p:cNvPr id="8" name="Grafik 10" descr="SIE_Logo_Layer_Petrol_RGB_A3_76mm.wmf"/>
          <p:cNvPicPr>
            <a:picLocks noChangeAspect="1"/>
          </p:cNvPicPr>
          <p:nvPr/>
        </p:nvPicPr>
        <p:blipFill>
          <a:blip r:embed="rId5" cstate="print"/>
          <a:srcRect/>
          <a:stretch>
            <a:fillRect/>
          </a:stretch>
        </p:blipFill>
        <p:spPr bwMode="auto">
          <a:xfrm>
            <a:off x="9745135" y="0"/>
            <a:ext cx="1919817" cy="806450"/>
          </a:xfrm>
          <a:prstGeom prst="rect">
            <a:avLst/>
          </a:prstGeom>
          <a:noFill/>
          <a:ln w="9525">
            <a:noFill/>
            <a:miter lim="800000"/>
            <a:headEnd/>
            <a:tailEnd/>
          </a:ln>
        </p:spPr>
      </p:pic>
      <p:sp>
        <p:nvSpPr>
          <p:cNvPr id="2" name="Title 1"/>
          <p:cNvSpPr>
            <a:spLocks noGrp="1"/>
          </p:cNvSpPr>
          <p:nvPr>
            <p:ph type="title"/>
          </p:nvPr>
        </p:nvSpPr>
        <p:spPr/>
        <p:txBody>
          <a:bodyPr/>
          <a:lstStyle>
            <a:lvl1pPr>
              <a:defRPr baseline="0"/>
            </a:lvl1pPr>
          </a:lstStyle>
          <a:p>
            <a:r>
              <a:rPr lang="en-US" noProof="0" dirty="0"/>
              <a:t>Click to edit Master title style</a:t>
            </a:r>
            <a:endParaRPr lang="en-US" dirty="0"/>
          </a:p>
        </p:txBody>
      </p:sp>
      <p:sp>
        <p:nvSpPr>
          <p:cNvPr id="4" name="Text Placeholder 5"/>
          <p:cNvSpPr>
            <a:spLocks noGrp="1"/>
          </p:cNvSpPr>
          <p:nvPr>
            <p:ph type="body" sz="quarter" idx="11"/>
          </p:nvPr>
        </p:nvSpPr>
        <p:spPr>
          <a:xfrm>
            <a:off x="719668" y="1412874"/>
            <a:ext cx="10945284" cy="215444"/>
          </a:xfrm>
        </p:spPr>
        <p:txBody>
          <a:bodyPr/>
          <a:lstStyle>
            <a:lvl1pPr>
              <a:buClr>
                <a:srgbClr val="879BAA"/>
              </a:buClr>
              <a:buFont typeface="Arial" pitchFamily="34" charset="0"/>
              <a:buNone/>
              <a:defRPr/>
            </a:lvl1pPr>
          </a:lstStyle>
          <a:p>
            <a:pPr lvl="0"/>
            <a:r>
              <a:rPr lang="en-US" dirty="0"/>
              <a:t>Click to edit Master text styles</a:t>
            </a:r>
          </a:p>
        </p:txBody>
      </p:sp>
    </p:spTree>
    <p:extLst>
      <p:ext uri="{BB962C8B-B14F-4D97-AF65-F5344CB8AC3E}">
        <p14:creationId xmlns:p14="http://schemas.microsoft.com/office/powerpoint/2010/main" val="4446753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Free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910525381"/>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a:t>Action title</a:t>
            </a:r>
          </a:p>
        </p:txBody>
      </p:sp>
    </p:spTree>
    <p:extLst>
      <p:ext uri="{BB962C8B-B14F-4D97-AF65-F5344CB8AC3E}">
        <p14:creationId xmlns:p14="http://schemas.microsoft.com/office/powerpoint/2010/main" val="37455779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5_Title picture 1">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3121546567"/>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2" name="Objekt 1" hidden="1"/>
                      <p:cNvPicPr/>
                      <p:nvPr/>
                    </p:nvPicPr>
                    <p:blipFill>
                      <a:blip r:embed="rId7"/>
                      <a:stretch>
                        <a:fillRect/>
                      </a:stretch>
                    </p:blipFill>
                    <p:spPr>
                      <a:xfrm>
                        <a:off x="1588" y="1589"/>
                        <a:ext cx="1586" cy="1587"/>
                      </a:xfrm>
                      <a:prstGeom prst="rect">
                        <a:avLst/>
                      </a:prstGeom>
                    </p:spPr>
                  </p:pic>
                </p:oleObj>
              </mc:Fallback>
            </mc:AlternateContent>
          </a:graphicData>
        </a:graphic>
      </p:graphicFrame>
      <p:sp>
        <p:nvSpPr>
          <p:cNvPr id="4" name="cdtRectangle 115 Id57350"/>
          <p:cNvSpPr>
            <a:spLocks noGrp="1" noChangeArrowheads="1"/>
          </p:cNvSpPr>
          <p:nvPr>
            <p:ph type="ctrTitle"/>
            <p:custDataLst>
              <p:tags r:id="rId3"/>
            </p:custDataLst>
          </p:nvPr>
        </p:nvSpPr>
        <p:spPr bwMode="ltGray">
          <a:xfrm>
            <a:off x="626736" y="4262401"/>
            <a:ext cx="6476627" cy="1540095"/>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3998"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 name="cdtText Box 101 Id11"/>
          <p:cNvSpPr txBox="1">
            <a:spLocks noChangeArrowheads="1"/>
          </p:cNvSpPr>
          <p:nvPr userDrawn="1">
            <p:custDataLst>
              <p:tags r:id="rId4"/>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eaLnBrk="1">
              <a:buClrTx/>
              <a:buFontTx/>
              <a:buNone/>
            </a:pPr>
            <a:endParaRPr lang="en-US" sz="1099" b="1" dirty="0">
              <a:solidFill>
                <a:srgbClr val="990000"/>
              </a:solidFill>
            </a:endParaRPr>
          </a:p>
        </p:txBody>
      </p:sp>
      <p:pic>
        <p:nvPicPr>
          <p:cNvPr id="8" name="Grafik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550775" y="324000"/>
            <a:ext cx="2158876" cy="913804"/>
          </a:xfrm>
          <a:prstGeom prst="rect">
            <a:avLst/>
          </a:prstGeom>
        </p:spPr>
      </p:pic>
      <p:sp>
        <p:nvSpPr>
          <p:cNvPr id="9" name="Textplatzhalter 57343"/>
          <p:cNvSpPr>
            <a:spLocks noGrp="1"/>
          </p:cNvSpPr>
          <p:nvPr>
            <p:ph type="body" sz="quarter" idx="12" hasCustomPrompt="1"/>
          </p:nvPr>
        </p:nvSpPr>
        <p:spPr>
          <a:xfrm>
            <a:off x="626736" y="5907600"/>
            <a:ext cx="6476627"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en-US" dirty="0"/>
              <a:t>Please insert URL</a:t>
            </a:r>
          </a:p>
        </p:txBody>
      </p:sp>
      <p:sp>
        <p:nvSpPr>
          <p:cNvPr id="10" name="Textplatzhalter 57343"/>
          <p:cNvSpPr>
            <a:spLocks noGrp="1"/>
          </p:cNvSpPr>
          <p:nvPr>
            <p:ph type="body" sz="quarter" idx="13" hasCustomPrompt="1"/>
          </p:nvPr>
        </p:nvSpPr>
        <p:spPr>
          <a:xfrm>
            <a:off x="626737" y="5907600"/>
            <a:ext cx="2338782" cy="324000"/>
          </a:xfrm>
        </p:spPr>
        <p:txBody>
          <a:bodyPr lIns="216000" tIns="90000" rIns="0" bIns="46800"/>
          <a:lstStyle>
            <a:lvl1pPr algn="l">
              <a:lnSpc>
                <a:spcPct val="100000"/>
              </a:lnSpc>
              <a:defRPr sz="999" b="1"/>
            </a:lvl1pPr>
            <a:lvl2pPr marL="1587" indent="0">
              <a:buNone/>
              <a:defRPr/>
            </a:lvl2pPr>
          </a:lstStyle>
          <a:p>
            <a:pPr lvl="0"/>
            <a:r>
              <a:rPr lang="en-US"/>
              <a:t>Please insert Unrestrictedity note</a:t>
            </a:r>
            <a:endParaRPr lang="en-US" dirty="0"/>
          </a:p>
        </p:txBody>
      </p:sp>
      <p:grpSp>
        <p:nvGrpSpPr>
          <p:cNvPr id="34" name="Gruppieren 33"/>
          <p:cNvGrpSpPr/>
          <p:nvPr userDrawn="1"/>
        </p:nvGrpSpPr>
        <p:grpSpPr>
          <a:xfrm>
            <a:off x="-215888" y="-216000"/>
            <a:ext cx="12622226" cy="7290000"/>
            <a:chOff x="-216000" y="-216000"/>
            <a:chExt cx="12628800" cy="7290000"/>
          </a:xfrm>
        </p:grpSpPr>
        <p:cxnSp>
          <p:nvCxnSpPr>
            <p:cNvPr id="35" name="Gerade Verbindung 34"/>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custDataLst>
      <p:tags r:id="rId1"/>
    </p:custDataLst>
    <p:extLst>
      <p:ext uri="{BB962C8B-B14F-4D97-AF65-F5344CB8AC3E}">
        <p14:creationId xmlns:p14="http://schemas.microsoft.com/office/powerpoint/2010/main" val="580485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 Conta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Rectangle 2 Id5"/>
          <p:cNvSpPr/>
          <p:nvPr userDrawn="1">
            <p:custDataLst>
              <p:tags r:id="rId1"/>
            </p:custDataLst>
          </p:nvPr>
        </p:nvSpPr>
        <p:spPr bwMode="auto">
          <a:xfrm>
            <a:off x="4656570" y="1412875"/>
            <a:ext cx="7535430" cy="4752975"/>
          </a:xfrm>
          <a:prstGeom prst="rect">
            <a:avLst/>
          </a:prstGeom>
          <a:solidFill>
            <a:srgbClr val="D7D7C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eaLnBrk="1">
              <a:lnSpc>
                <a:spcPct val="110000"/>
              </a:lnSpc>
              <a:spcBef>
                <a:spcPct val="0"/>
              </a:spcBef>
              <a:buFont typeface="Wingdings" charset="0"/>
              <a:buNone/>
            </a:pPr>
            <a:endParaRPr lang="en-US" sz="1799" b="1" dirty="0">
              <a:solidFill>
                <a:schemeClr val="tx1"/>
              </a:solidFill>
            </a:endParaRPr>
          </a:p>
        </p:txBody>
      </p:sp>
      <p:sp>
        <p:nvSpPr>
          <p:cNvPr id="4" name="cdtText Placeholder 12 Id13"/>
          <p:cNvSpPr>
            <a:spLocks noGrp="1"/>
          </p:cNvSpPr>
          <p:nvPr>
            <p:ph type="body" sz="quarter" idx="14" hasCustomPrompt="1"/>
            <p:custDataLst>
              <p:tags r:id="rId2"/>
            </p:custDataLst>
          </p:nvPr>
        </p:nvSpPr>
        <p:spPr bwMode="auto">
          <a:xfrm>
            <a:off x="4656571" y="1412874"/>
            <a:ext cx="7535429" cy="4752977"/>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6720" algn="r"/>
              </a:tabLst>
              <a:defRPr>
                <a:solidFill>
                  <a:srgbClr val="000000"/>
                </a:solidFill>
              </a:defRPr>
            </a:lvl1pPr>
            <a:lvl2pPr marL="177711" indent="-176125">
              <a:lnSpc>
                <a:spcPct val="100000"/>
              </a:lnSpc>
              <a:spcBef>
                <a:spcPts val="500"/>
              </a:spcBef>
              <a:spcAft>
                <a:spcPts val="500"/>
              </a:spcAft>
              <a:buFont typeface="Arial" pitchFamily="34" charset="0"/>
              <a:buChar char="•"/>
              <a:tabLst>
                <a:tab pos="5356720" algn="r"/>
              </a:tabLst>
              <a:defRPr b="0">
                <a:solidFill>
                  <a:srgbClr val="000000"/>
                </a:solidFill>
              </a:defRPr>
            </a:lvl2pPr>
            <a:lvl3pPr marL="177711" indent="-177711">
              <a:lnSpc>
                <a:spcPct val="100000"/>
              </a:lnSpc>
              <a:spcBef>
                <a:spcPts val="500"/>
              </a:spcBef>
              <a:spcAft>
                <a:spcPts val="500"/>
              </a:spcAft>
              <a:buFont typeface="Arial" pitchFamily="34" charset="0"/>
              <a:buChar char="•"/>
              <a:tabLst>
                <a:tab pos="5356720" algn="r"/>
              </a:tabLst>
              <a:defRPr b="1">
                <a:solidFill>
                  <a:srgbClr val="000000"/>
                </a:solidFill>
              </a:defRPr>
            </a:lvl3pPr>
            <a:lvl4pPr marL="357009" indent="-177711">
              <a:lnSpc>
                <a:spcPct val="100000"/>
              </a:lnSpc>
              <a:spcBef>
                <a:spcPts val="500"/>
              </a:spcBef>
              <a:spcAft>
                <a:spcPts val="500"/>
              </a:spcAft>
              <a:buFont typeface="Arial" pitchFamily="34" charset="0"/>
              <a:buChar char="•"/>
              <a:tabLst>
                <a:tab pos="5356720" algn="r"/>
              </a:tabLst>
              <a:defRPr b="0">
                <a:solidFill>
                  <a:srgbClr val="000000"/>
                </a:solidFill>
              </a:defRPr>
            </a:lvl4pPr>
            <a:lvl5pPr marL="357009" indent="-177711">
              <a:lnSpc>
                <a:spcPct val="100000"/>
              </a:lnSpc>
              <a:spcBef>
                <a:spcPts val="500"/>
              </a:spcBef>
              <a:spcAft>
                <a:spcPts val="500"/>
              </a:spcAft>
              <a:buFont typeface="Arial" pitchFamily="34" charset="0"/>
              <a:buChar char="•"/>
              <a:tabLst>
                <a:tab pos="5356720" algn="r"/>
              </a:tabLst>
              <a:defRPr b="1" baseline="0">
                <a:solidFill>
                  <a:srgbClr val="000000"/>
                </a:solidFill>
              </a:defRPr>
            </a:lvl5pPr>
            <a:lvl6pPr marL="360183" indent="-180885">
              <a:lnSpc>
                <a:spcPct val="100000"/>
              </a:lnSpc>
              <a:spcBef>
                <a:spcPts val="500"/>
              </a:spcBef>
              <a:spcAft>
                <a:spcPts val="500"/>
              </a:spcAft>
              <a:buFont typeface="Arial" pitchFamily="34" charset="0"/>
              <a:buChar char="•"/>
              <a:tabLst>
                <a:tab pos="5356720" algn="r"/>
              </a:tabLst>
              <a:defRPr b="1"/>
            </a:lvl6pPr>
          </a:lstStyle>
          <a:p>
            <a:pPr lvl="0"/>
            <a:r>
              <a:rPr lang="en-US" dirty="0"/>
              <a:t>Click to edit the </a:t>
            </a:r>
            <a:r>
              <a:rPr lang="en-US" dirty="0" err="1"/>
              <a:t>toc</a:t>
            </a:r>
            <a:r>
              <a:rPr lang="en-US" dirty="0"/>
              <a:t> / contact</a:t>
            </a:r>
          </a:p>
          <a:p>
            <a:pPr lvl="1"/>
            <a:r>
              <a:rPr lang="en-US" dirty="0"/>
              <a:t>chapter</a:t>
            </a:r>
          </a:p>
          <a:p>
            <a:pPr lvl="2"/>
            <a:r>
              <a:rPr lang="en-US" dirty="0"/>
              <a:t>active chapter</a:t>
            </a:r>
          </a:p>
          <a:p>
            <a:pPr lvl="3"/>
            <a:r>
              <a:rPr lang="en-US" dirty="0"/>
              <a:t>subchapter</a:t>
            </a:r>
          </a:p>
          <a:p>
            <a:pPr lvl="4"/>
            <a:r>
              <a:rPr lang="en-US" dirty="0"/>
              <a:t>active subchapter</a:t>
            </a:r>
          </a:p>
        </p:txBody>
      </p:sp>
      <p:pic>
        <p:nvPicPr>
          <p:cNvPr id="7" name="Grafik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25127" y="324001"/>
            <a:ext cx="1583175" cy="670123"/>
          </a:xfrm>
          <a:prstGeom prst="rect">
            <a:avLst/>
          </a:prstGeom>
        </p:spPr>
      </p:pic>
      <p:sp>
        <p:nvSpPr>
          <p:cNvPr id="8" name="Bildplatzhalter 7"/>
          <p:cNvSpPr>
            <a:spLocks noGrp="1"/>
          </p:cNvSpPr>
          <p:nvPr>
            <p:ph type="pic" sz="quarter" idx="15"/>
          </p:nvPr>
        </p:nvSpPr>
        <p:spPr>
          <a:xfrm>
            <a:off x="0" y="1412875"/>
            <a:ext cx="4512050" cy="4752975"/>
          </a:xfrm>
        </p:spPr>
        <p:txBody>
          <a:bodyPr tIns="1800000"/>
          <a:lstStyle>
            <a:lvl1pPr algn="ctr">
              <a:defRPr/>
            </a:lvl1pPr>
          </a:lstStyle>
          <a:p>
            <a:endParaRPr lang="fr-FR"/>
          </a:p>
        </p:txBody>
      </p:sp>
    </p:spTree>
    <p:extLst>
      <p:ext uri="{BB962C8B-B14F-4D97-AF65-F5344CB8AC3E}">
        <p14:creationId xmlns:p14="http://schemas.microsoft.com/office/powerpoint/2010/main" val="4541876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Free content, subtitle">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1"/>
            </p:custDataLst>
            <p:extLst>
              <p:ext uri="{D42A27DB-BD31-4B8C-83A1-F6EECF244321}">
                <p14:modId xmlns:p14="http://schemas.microsoft.com/office/powerpoint/2010/main" val="2176725679"/>
              </p:ext>
            </p:extLst>
          </p:nvPr>
        </p:nvGraphicFramePr>
        <p:xfrm>
          <a:off x="2118" y="1590"/>
          <a:ext cx="211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5"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12"/>
          <p:cNvSpPr>
            <a:spLocks noChangeArrowheads="1"/>
          </p:cNvSpPr>
          <p:nvPr/>
        </p:nvSpPr>
        <p:spPr bwMode="gray">
          <a:xfrm>
            <a:off x="0" y="2"/>
            <a:ext cx="12192000" cy="1268413"/>
          </a:xfrm>
          <a:prstGeom prst="rect">
            <a:avLst/>
          </a:prstGeom>
          <a:solidFill>
            <a:srgbClr val="ADBECB"/>
          </a:solidFill>
          <a:ln w="9525">
            <a:noFill/>
            <a:miter lim="800000"/>
            <a:headEnd/>
            <a:tailEnd/>
          </a:ln>
          <a:effectLst/>
        </p:spPr>
        <p:txBody>
          <a:bodyPr wrap="none" anchor="ctr"/>
          <a:lstStyle/>
          <a:p>
            <a:pPr>
              <a:defRPr/>
            </a:pPr>
            <a:endParaRPr lang="en-US" sz="1799">
              <a:solidFill>
                <a:srgbClr val="879BAA"/>
              </a:solidFill>
            </a:endParaRPr>
          </a:p>
        </p:txBody>
      </p:sp>
      <p:pic>
        <p:nvPicPr>
          <p:cNvPr id="8" name="Grafik 10" descr="SIE_Logo_Layer_Petrol_RGB_A3_76mm.wmf"/>
          <p:cNvPicPr>
            <a:picLocks noChangeAspect="1"/>
          </p:cNvPicPr>
          <p:nvPr/>
        </p:nvPicPr>
        <p:blipFill>
          <a:blip r:embed="rId5" cstate="print"/>
          <a:srcRect/>
          <a:stretch>
            <a:fillRect/>
          </a:stretch>
        </p:blipFill>
        <p:spPr bwMode="auto">
          <a:xfrm>
            <a:off x="9745135" y="0"/>
            <a:ext cx="1919817" cy="806450"/>
          </a:xfrm>
          <a:prstGeom prst="rect">
            <a:avLst/>
          </a:prstGeom>
          <a:noFill/>
          <a:ln w="9525">
            <a:noFill/>
            <a:miter lim="800000"/>
            <a:headEnd/>
            <a:tailEnd/>
          </a:ln>
        </p:spPr>
      </p:pic>
      <p:sp>
        <p:nvSpPr>
          <p:cNvPr id="2" name="Title 1"/>
          <p:cNvSpPr>
            <a:spLocks noGrp="1"/>
          </p:cNvSpPr>
          <p:nvPr>
            <p:ph type="title"/>
          </p:nvPr>
        </p:nvSpPr>
        <p:spPr/>
        <p:txBody>
          <a:bodyPr/>
          <a:lstStyle>
            <a:lvl1pPr>
              <a:defRPr baseline="0"/>
            </a:lvl1pPr>
          </a:lstStyle>
          <a:p>
            <a:r>
              <a:rPr lang="en-US" noProof="0" dirty="0"/>
              <a:t>Click to edit Master title style</a:t>
            </a:r>
            <a:endParaRPr lang="en-US" dirty="0"/>
          </a:p>
        </p:txBody>
      </p:sp>
      <p:sp>
        <p:nvSpPr>
          <p:cNvPr id="4" name="Text Placeholder 5"/>
          <p:cNvSpPr>
            <a:spLocks noGrp="1"/>
          </p:cNvSpPr>
          <p:nvPr>
            <p:ph type="body" sz="quarter" idx="11"/>
          </p:nvPr>
        </p:nvSpPr>
        <p:spPr>
          <a:xfrm>
            <a:off x="719668" y="1412874"/>
            <a:ext cx="10945284" cy="215444"/>
          </a:xfrm>
        </p:spPr>
        <p:txBody>
          <a:bodyPr/>
          <a:lstStyle>
            <a:lvl1pPr>
              <a:buClr>
                <a:srgbClr val="879BAA"/>
              </a:buClr>
              <a:buFont typeface="Arial" pitchFamily="34" charset="0"/>
              <a:buNone/>
              <a:defRPr/>
            </a:lvl1pPr>
          </a:lstStyle>
          <a:p>
            <a:pPr lvl="0"/>
            <a:r>
              <a:rPr lang="en-US" dirty="0"/>
              <a:t>Click to edit Master text styles</a:t>
            </a:r>
          </a:p>
        </p:txBody>
      </p:sp>
    </p:spTree>
    <p:extLst>
      <p:ext uri="{BB962C8B-B14F-4D97-AF65-F5344CB8AC3E}">
        <p14:creationId xmlns:p14="http://schemas.microsoft.com/office/powerpoint/2010/main" val="30322708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6_Free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285937102"/>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a:t>Action title</a:t>
            </a:r>
          </a:p>
        </p:txBody>
      </p:sp>
    </p:spTree>
    <p:extLst>
      <p:ext uri="{BB962C8B-B14F-4D97-AF65-F5344CB8AC3E}">
        <p14:creationId xmlns:p14="http://schemas.microsoft.com/office/powerpoint/2010/main" val="2920616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Title picture 1">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2408188114"/>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2" name="Objekt 1" hidden="1"/>
                      <p:cNvPicPr/>
                      <p:nvPr/>
                    </p:nvPicPr>
                    <p:blipFill>
                      <a:blip r:embed="rId7"/>
                      <a:stretch>
                        <a:fillRect/>
                      </a:stretch>
                    </p:blipFill>
                    <p:spPr>
                      <a:xfrm>
                        <a:off x="1588" y="1589"/>
                        <a:ext cx="1586" cy="1587"/>
                      </a:xfrm>
                      <a:prstGeom prst="rect">
                        <a:avLst/>
                      </a:prstGeom>
                    </p:spPr>
                  </p:pic>
                </p:oleObj>
              </mc:Fallback>
            </mc:AlternateContent>
          </a:graphicData>
        </a:graphic>
      </p:graphicFrame>
      <p:sp>
        <p:nvSpPr>
          <p:cNvPr id="4" name="cdtRectangle 115 Id57350"/>
          <p:cNvSpPr>
            <a:spLocks noGrp="1" noChangeArrowheads="1"/>
          </p:cNvSpPr>
          <p:nvPr>
            <p:ph type="ctrTitle"/>
            <p:custDataLst>
              <p:tags r:id="rId3"/>
            </p:custDataLst>
          </p:nvPr>
        </p:nvSpPr>
        <p:spPr bwMode="ltGray">
          <a:xfrm>
            <a:off x="626736" y="4262401"/>
            <a:ext cx="6476627" cy="1540095"/>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3998"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 name="cdtText Box 101 Id11"/>
          <p:cNvSpPr txBox="1">
            <a:spLocks noChangeArrowheads="1"/>
          </p:cNvSpPr>
          <p:nvPr userDrawn="1">
            <p:custDataLst>
              <p:tags r:id="rId4"/>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eaLnBrk="1">
              <a:buClrTx/>
              <a:buFontTx/>
              <a:buNone/>
            </a:pPr>
            <a:endParaRPr lang="en-US" sz="1099" b="1" dirty="0">
              <a:solidFill>
                <a:srgbClr val="990000"/>
              </a:solidFill>
            </a:endParaRPr>
          </a:p>
        </p:txBody>
      </p:sp>
      <p:pic>
        <p:nvPicPr>
          <p:cNvPr id="8" name="Grafik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550775" y="324000"/>
            <a:ext cx="2158876" cy="913804"/>
          </a:xfrm>
          <a:prstGeom prst="rect">
            <a:avLst/>
          </a:prstGeom>
        </p:spPr>
      </p:pic>
      <p:sp>
        <p:nvSpPr>
          <p:cNvPr id="9" name="Textplatzhalter 57343"/>
          <p:cNvSpPr>
            <a:spLocks noGrp="1"/>
          </p:cNvSpPr>
          <p:nvPr>
            <p:ph type="body" sz="quarter" idx="12" hasCustomPrompt="1"/>
          </p:nvPr>
        </p:nvSpPr>
        <p:spPr>
          <a:xfrm>
            <a:off x="626736" y="5907600"/>
            <a:ext cx="6476627"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en-US" dirty="0"/>
              <a:t>Please insert URL</a:t>
            </a:r>
          </a:p>
        </p:txBody>
      </p:sp>
      <p:sp>
        <p:nvSpPr>
          <p:cNvPr id="10" name="Textplatzhalter 57343"/>
          <p:cNvSpPr>
            <a:spLocks noGrp="1"/>
          </p:cNvSpPr>
          <p:nvPr>
            <p:ph type="body" sz="quarter" idx="13" hasCustomPrompt="1"/>
          </p:nvPr>
        </p:nvSpPr>
        <p:spPr>
          <a:xfrm>
            <a:off x="626737" y="5907600"/>
            <a:ext cx="2338782" cy="324000"/>
          </a:xfrm>
        </p:spPr>
        <p:txBody>
          <a:bodyPr lIns="216000" tIns="90000" rIns="0" bIns="46800"/>
          <a:lstStyle>
            <a:lvl1pPr algn="l">
              <a:lnSpc>
                <a:spcPct val="100000"/>
              </a:lnSpc>
              <a:defRPr sz="999" b="1"/>
            </a:lvl1pPr>
            <a:lvl2pPr marL="1587" indent="0">
              <a:buNone/>
              <a:defRPr/>
            </a:lvl2pPr>
          </a:lstStyle>
          <a:p>
            <a:pPr lvl="0"/>
            <a:r>
              <a:rPr lang="en-US"/>
              <a:t>Please insert Unrestrictedity note</a:t>
            </a:r>
            <a:endParaRPr lang="en-US" dirty="0"/>
          </a:p>
        </p:txBody>
      </p:sp>
      <p:grpSp>
        <p:nvGrpSpPr>
          <p:cNvPr id="34" name="Gruppieren 33"/>
          <p:cNvGrpSpPr/>
          <p:nvPr userDrawn="1"/>
        </p:nvGrpSpPr>
        <p:grpSpPr>
          <a:xfrm>
            <a:off x="-215888" y="-216000"/>
            <a:ext cx="12622226" cy="7290000"/>
            <a:chOff x="-216000" y="-216000"/>
            <a:chExt cx="12628800" cy="7290000"/>
          </a:xfrm>
        </p:grpSpPr>
        <p:cxnSp>
          <p:nvCxnSpPr>
            <p:cNvPr id="35" name="Gerade Verbindung 34"/>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custDataLst>
      <p:tags r:id="rId1"/>
    </p:custDataLst>
    <p:extLst>
      <p:ext uri="{BB962C8B-B14F-4D97-AF65-F5344CB8AC3E}">
        <p14:creationId xmlns:p14="http://schemas.microsoft.com/office/powerpoint/2010/main" val="27996456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6_Free content, subtitle">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1"/>
            </p:custDataLst>
            <p:extLst>
              <p:ext uri="{D42A27DB-BD31-4B8C-83A1-F6EECF244321}">
                <p14:modId xmlns:p14="http://schemas.microsoft.com/office/powerpoint/2010/main" val="1998489156"/>
              </p:ext>
            </p:extLst>
          </p:nvPr>
        </p:nvGraphicFramePr>
        <p:xfrm>
          <a:off x="2118" y="1590"/>
          <a:ext cx="211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5"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12"/>
          <p:cNvSpPr>
            <a:spLocks noChangeArrowheads="1"/>
          </p:cNvSpPr>
          <p:nvPr/>
        </p:nvSpPr>
        <p:spPr bwMode="gray">
          <a:xfrm>
            <a:off x="0" y="2"/>
            <a:ext cx="12192000" cy="1268413"/>
          </a:xfrm>
          <a:prstGeom prst="rect">
            <a:avLst/>
          </a:prstGeom>
          <a:solidFill>
            <a:srgbClr val="ADBECB"/>
          </a:solidFill>
          <a:ln w="9525">
            <a:noFill/>
            <a:miter lim="800000"/>
            <a:headEnd/>
            <a:tailEnd/>
          </a:ln>
          <a:effectLst/>
        </p:spPr>
        <p:txBody>
          <a:bodyPr wrap="none" anchor="ctr"/>
          <a:lstStyle/>
          <a:p>
            <a:pPr>
              <a:defRPr/>
            </a:pPr>
            <a:endParaRPr lang="en-US" sz="1799">
              <a:solidFill>
                <a:srgbClr val="879BAA"/>
              </a:solidFill>
            </a:endParaRPr>
          </a:p>
        </p:txBody>
      </p:sp>
      <p:pic>
        <p:nvPicPr>
          <p:cNvPr id="8" name="Grafik 10" descr="SIE_Logo_Layer_Petrol_RGB_A3_76mm.wmf"/>
          <p:cNvPicPr>
            <a:picLocks noChangeAspect="1"/>
          </p:cNvPicPr>
          <p:nvPr/>
        </p:nvPicPr>
        <p:blipFill>
          <a:blip r:embed="rId5" cstate="print"/>
          <a:srcRect/>
          <a:stretch>
            <a:fillRect/>
          </a:stretch>
        </p:blipFill>
        <p:spPr bwMode="auto">
          <a:xfrm>
            <a:off x="9745135" y="0"/>
            <a:ext cx="1919817" cy="806450"/>
          </a:xfrm>
          <a:prstGeom prst="rect">
            <a:avLst/>
          </a:prstGeom>
          <a:noFill/>
          <a:ln w="9525">
            <a:noFill/>
            <a:miter lim="800000"/>
            <a:headEnd/>
            <a:tailEnd/>
          </a:ln>
        </p:spPr>
      </p:pic>
      <p:sp>
        <p:nvSpPr>
          <p:cNvPr id="2" name="Title 1"/>
          <p:cNvSpPr>
            <a:spLocks noGrp="1"/>
          </p:cNvSpPr>
          <p:nvPr>
            <p:ph type="title"/>
          </p:nvPr>
        </p:nvSpPr>
        <p:spPr/>
        <p:txBody>
          <a:bodyPr/>
          <a:lstStyle>
            <a:lvl1pPr>
              <a:defRPr baseline="0"/>
            </a:lvl1pPr>
          </a:lstStyle>
          <a:p>
            <a:r>
              <a:rPr lang="en-US" noProof="0" dirty="0"/>
              <a:t>Click to edit Master title style</a:t>
            </a:r>
            <a:endParaRPr lang="en-US" dirty="0"/>
          </a:p>
        </p:txBody>
      </p:sp>
      <p:sp>
        <p:nvSpPr>
          <p:cNvPr id="4" name="Text Placeholder 5"/>
          <p:cNvSpPr>
            <a:spLocks noGrp="1"/>
          </p:cNvSpPr>
          <p:nvPr>
            <p:ph type="body" sz="quarter" idx="11"/>
          </p:nvPr>
        </p:nvSpPr>
        <p:spPr>
          <a:xfrm>
            <a:off x="719668" y="1412874"/>
            <a:ext cx="10945284" cy="215444"/>
          </a:xfrm>
        </p:spPr>
        <p:txBody>
          <a:bodyPr/>
          <a:lstStyle>
            <a:lvl1pPr>
              <a:buClr>
                <a:srgbClr val="879BAA"/>
              </a:buClr>
              <a:buFont typeface="Arial" pitchFamily="34" charset="0"/>
              <a:buNone/>
              <a:defRPr/>
            </a:lvl1pPr>
          </a:lstStyle>
          <a:p>
            <a:pPr lvl="0"/>
            <a:r>
              <a:rPr lang="en-US" dirty="0"/>
              <a:t>Click to edit Master text styles</a:t>
            </a:r>
          </a:p>
        </p:txBody>
      </p:sp>
    </p:spTree>
    <p:extLst>
      <p:ext uri="{BB962C8B-B14F-4D97-AF65-F5344CB8AC3E}">
        <p14:creationId xmlns:p14="http://schemas.microsoft.com/office/powerpoint/2010/main" val="19149716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7_Free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105383915"/>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a:t>Action title</a:t>
            </a:r>
          </a:p>
        </p:txBody>
      </p:sp>
    </p:spTree>
    <p:extLst>
      <p:ext uri="{BB962C8B-B14F-4D97-AF65-F5344CB8AC3E}">
        <p14:creationId xmlns:p14="http://schemas.microsoft.com/office/powerpoint/2010/main" val="29774836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7_Title picture 1">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4261406953"/>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2" name="Objekt 1" hidden="1"/>
                      <p:cNvPicPr/>
                      <p:nvPr/>
                    </p:nvPicPr>
                    <p:blipFill>
                      <a:blip r:embed="rId7"/>
                      <a:stretch>
                        <a:fillRect/>
                      </a:stretch>
                    </p:blipFill>
                    <p:spPr>
                      <a:xfrm>
                        <a:off x="1588" y="1589"/>
                        <a:ext cx="1586" cy="1587"/>
                      </a:xfrm>
                      <a:prstGeom prst="rect">
                        <a:avLst/>
                      </a:prstGeom>
                    </p:spPr>
                  </p:pic>
                </p:oleObj>
              </mc:Fallback>
            </mc:AlternateContent>
          </a:graphicData>
        </a:graphic>
      </p:graphicFrame>
      <p:sp>
        <p:nvSpPr>
          <p:cNvPr id="4" name="cdtRectangle 115 Id57350"/>
          <p:cNvSpPr>
            <a:spLocks noGrp="1" noChangeArrowheads="1"/>
          </p:cNvSpPr>
          <p:nvPr>
            <p:ph type="ctrTitle"/>
            <p:custDataLst>
              <p:tags r:id="rId3"/>
            </p:custDataLst>
          </p:nvPr>
        </p:nvSpPr>
        <p:spPr bwMode="ltGray">
          <a:xfrm>
            <a:off x="626736" y="4262401"/>
            <a:ext cx="6476627" cy="1540095"/>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3998"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 name="cdtText Box 101 Id11"/>
          <p:cNvSpPr txBox="1">
            <a:spLocks noChangeArrowheads="1"/>
          </p:cNvSpPr>
          <p:nvPr userDrawn="1">
            <p:custDataLst>
              <p:tags r:id="rId4"/>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eaLnBrk="1">
              <a:buClrTx/>
              <a:buFontTx/>
              <a:buNone/>
            </a:pPr>
            <a:endParaRPr lang="en-US" sz="1099" b="1" dirty="0">
              <a:solidFill>
                <a:srgbClr val="990000"/>
              </a:solidFill>
            </a:endParaRPr>
          </a:p>
        </p:txBody>
      </p:sp>
      <p:pic>
        <p:nvPicPr>
          <p:cNvPr id="8" name="Grafik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550775" y="324000"/>
            <a:ext cx="2158876" cy="913804"/>
          </a:xfrm>
          <a:prstGeom prst="rect">
            <a:avLst/>
          </a:prstGeom>
        </p:spPr>
      </p:pic>
      <p:sp>
        <p:nvSpPr>
          <p:cNvPr id="9" name="Textplatzhalter 57343"/>
          <p:cNvSpPr>
            <a:spLocks noGrp="1"/>
          </p:cNvSpPr>
          <p:nvPr>
            <p:ph type="body" sz="quarter" idx="12" hasCustomPrompt="1"/>
          </p:nvPr>
        </p:nvSpPr>
        <p:spPr>
          <a:xfrm>
            <a:off x="626736" y="5907600"/>
            <a:ext cx="6476627"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en-US" dirty="0"/>
              <a:t>Please insert URL</a:t>
            </a:r>
          </a:p>
        </p:txBody>
      </p:sp>
      <p:sp>
        <p:nvSpPr>
          <p:cNvPr id="10" name="Textplatzhalter 57343"/>
          <p:cNvSpPr>
            <a:spLocks noGrp="1"/>
          </p:cNvSpPr>
          <p:nvPr>
            <p:ph type="body" sz="quarter" idx="13" hasCustomPrompt="1"/>
          </p:nvPr>
        </p:nvSpPr>
        <p:spPr>
          <a:xfrm>
            <a:off x="626737" y="5907600"/>
            <a:ext cx="2338782" cy="324000"/>
          </a:xfrm>
        </p:spPr>
        <p:txBody>
          <a:bodyPr lIns="216000" tIns="90000" rIns="0" bIns="46800"/>
          <a:lstStyle>
            <a:lvl1pPr algn="l">
              <a:lnSpc>
                <a:spcPct val="100000"/>
              </a:lnSpc>
              <a:defRPr sz="999" b="1"/>
            </a:lvl1pPr>
            <a:lvl2pPr marL="1587" indent="0">
              <a:buNone/>
              <a:defRPr/>
            </a:lvl2pPr>
          </a:lstStyle>
          <a:p>
            <a:pPr lvl="0"/>
            <a:r>
              <a:rPr lang="en-US"/>
              <a:t>Please insert Unrestrictedity note</a:t>
            </a:r>
            <a:endParaRPr lang="en-US" dirty="0"/>
          </a:p>
        </p:txBody>
      </p:sp>
      <p:grpSp>
        <p:nvGrpSpPr>
          <p:cNvPr id="34" name="Gruppieren 33"/>
          <p:cNvGrpSpPr/>
          <p:nvPr userDrawn="1"/>
        </p:nvGrpSpPr>
        <p:grpSpPr>
          <a:xfrm>
            <a:off x="-215888" y="-216000"/>
            <a:ext cx="12622226" cy="7290000"/>
            <a:chOff x="-216000" y="-216000"/>
            <a:chExt cx="12628800" cy="7290000"/>
          </a:xfrm>
        </p:grpSpPr>
        <p:cxnSp>
          <p:nvCxnSpPr>
            <p:cNvPr id="35" name="Gerade Verbindung 34"/>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custDataLst>
      <p:tags r:id="rId1"/>
    </p:custDataLst>
    <p:extLst>
      <p:ext uri="{BB962C8B-B14F-4D97-AF65-F5344CB8AC3E}">
        <p14:creationId xmlns:p14="http://schemas.microsoft.com/office/powerpoint/2010/main" val="301534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7_Free content, subtitle">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1"/>
            </p:custDataLst>
            <p:extLst>
              <p:ext uri="{D42A27DB-BD31-4B8C-83A1-F6EECF244321}">
                <p14:modId xmlns:p14="http://schemas.microsoft.com/office/powerpoint/2010/main" val="2673558385"/>
              </p:ext>
            </p:extLst>
          </p:nvPr>
        </p:nvGraphicFramePr>
        <p:xfrm>
          <a:off x="2118" y="1590"/>
          <a:ext cx="211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5"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12"/>
          <p:cNvSpPr>
            <a:spLocks noChangeArrowheads="1"/>
          </p:cNvSpPr>
          <p:nvPr/>
        </p:nvSpPr>
        <p:spPr bwMode="gray">
          <a:xfrm>
            <a:off x="0" y="2"/>
            <a:ext cx="12192000" cy="1268413"/>
          </a:xfrm>
          <a:prstGeom prst="rect">
            <a:avLst/>
          </a:prstGeom>
          <a:solidFill>
            <a:srgbClr val="ADBECB"/>
          </a:solidFill>
          <a:ln w="9525">
            <a:noFill/>
            <a:miter lim="800000"/>
            <a:headEnd/>
            <a:tailEnd/>
          </a:ln>
          <a:effectLst/>
        </p:spPr>
        <p:txBody>
          <a:bodyPr wrap="none" anchor="ctr"/>
          <a:lstStyle/>
          <a:p>
            <a:pPr>
              <a:defRPr/>
            </a:pPr>
            <a:endParaRPr lang="en-US" sz="1799">
              <a:solidFill>
                <a:srgbClr val="879BAA"/>
              </a:solidFill>
            </a:endParaRPr>
          </a:p>
        </p:txBody>
      </p:sp>
      <p:pic>
        <p:nvPicPr>
          <p:cNvPr id="8" name="Grafik 10" descr="SIE_Logo_Layer_Petrol_RGB_A3_76mm.wmf"/>
          <p:cNvPicPr>
            <a:picLocks noChangeAspect="1"/>
          </p:cNvPicPr>
          <p:nvPr/>
        </p:nvPicPr>
        <p:blipFill>
          <a:blip r:embed="rId5" cstate="print"/>
          <a:srcRect/>
          <a:stretch>
            <a:fillRect/>
          </a:stretch>
        </p:blipFill>
        <p:spPr bwMode="auto">
          <a:xfrm>
            <a:off x="9745135" y="0"/>
            <a:ext cx="1919817" cy="806450"/>
          </a:xfrm>
          <a:prstGeom prst="rect">
            <a:avLst/>
          </a:prstGeom>
          <a:noFill/>
          <a:ln w="9525">
            <a:noFill/>
            <a:miter lim="800000"/>
            <a:headEnd/>
            <a:tailEnd/>
          </a:ln>
        </p:spPr>
      </p:pic>
      <p:sp>
        <p:nvSpPr>
          <p:cNvPr id="2" name="Title 1"/>
          <p:cNvSpPr>
            <a:spLocks noGrp="1"/>
          </p:cNvSpPr>
          <p:nvPr>
            <p:ph type="title"/>
          </p:nvPr>
        </p:nvSpPr>
        <p:spPr/>
        <p:txBody>
          <a:bodyPr/>
          <a:lstStyle>
            <a:lvl1pPr>
              <a:defRPr baseline="0"/>
            </a:lvl1pPr>
          </a:lstStyle>
          <a:p>
            <a:r>
              <a:rPr lang="en-US" noProof="0" dirty="0"/>
              <a:t>Click to edit Master title style</a:t>
            </a:r>
            <a:endParaRPr lang="en-US" dirty="0"/>
          </a:p>
        </p:txBody>
      </p:sp>
      <p:sp>
        <p:nvSpPr>
          <p:cNvPr id="4" name="Text Placeholder 5"/>
          <p:cNvSpPr>
            <a:spLocks noGrp="1"/>
          </p:cNvSpPr>
          <p:nvPr>
            <p:ph type="body" sz="quarter" idx="11"/>
          </p:nvPr>
        </p:nvSpPr>
        <p:spPr>
          <a:xfrm>
            <a:off x="719668" y="1412874"/>
            <a:ext cx="10945284" cy="215444"/>
          </a:xfrm>
        </p:spPr>
        <p:txBody>
          <a:bodyPr/>
          <a:lstStyle>
            <a:lvl1pPr>
              <a:buClr>
                <a:srgbClr val="879BAA"/>
              </a:buClr>
              <a:buFont typeface="Arial" pitchFamily="34" charset="0"/>
              <a:buNone/>
              <a:defRPr/>
            </a:lvl1pPr>
          </a:lstStyle>
          <a:p>
            <a:pPr lvl="0"/>
            <a:r>
              <a:rPr lang="en-US" dirty="0"/>
              <a:t>Click to edit Master text styles</a:t>
            </a:r>
          </a:p>
        </p:txBody>
      </p:sp>
    </p:spTree>
    <p:extLst>
      <p:ext uri="{BB962C8B-B14F-4D97-AF65-F5344CB8AC3E}">
        <p14:creationId xmlns:p14="http://schemas.microsoft.com/office/powerpoint/2010/main" val="4558092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8_Free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97608841"/>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a:t>Action title</a:t>
            </a:r>
          </a:p>
        </p:txBody>
      </p:sp>
    </p:spTree>
    <p:extLst>
      <p:ext uri="{BB962C8B-B14F-4D97-AF65-F5344CB8AC3E}">
        <p14:creationId xmlns:p14="http://schemas.microsoft.com/office/powerpoint/2010/main" val="25343511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8_Title picture 1">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1086743977"/>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2" name="Objekt 1" hidden="1"/>
                      <p:cNvPicPr/>
                      <p:nvPr/>
                    </p:nvPicPr>
                    <p:blipFill>
                      <a:blip r:embed="rId7"/>
                      <a:stretch>
                        <a:fillRect/>
                      </a:stretch>
                    </p:blipFill>
                    <p:spPr>
                      <a:xfrm>
                        <a:off x="1588" y="1589"/>
                        <a:ext cx="1586" cy="1587"/>
                      </a:xfrm>
                      <a:prstGeom prst="rect">
                        <a:avLst/>
                      </a:prstGeom>
                    </p:spPr>
                  </p:pic>
                </p:oleObj>
              </mc:Fallback>
            </mc:AlternateContent>
          </a:graphicData>
        </a:graphic>
      </p:graphicFrame>
      <p:sp>
        <p:nvSpPr>
          <p:cNvPr id="4" name="cdtRectangle 115 Id57350"/>
          <p:cNvSpPr>
            <a:spLocks noGrp="1" noChangeArrowheads="1"/>
          </p:cNvSpPr>
          <p:nvPr>
            <p:ph type="ctrTitle"/>
            <p:custDataLst>
              <p:tags r:id="rId3"/>
            </p:custDataLst>
          </p:nvPr>
        </p:nvSpPr>
        <p:spPr bwMode="ltGray">
          <a:xfrm>
            <a:off x="626736" y="4262401"/>
            <a:ext cx="6476627" cy="1540095"/>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3998"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 name="cdtText Box 101 Id11"/>
          <p:cNvSpPr txBox="1">
            <a:spLocks noChangeArrowheads="1"/>
          </p:cNvSpPr>
          <p:nvPr userDrawn="1">
            <p:custDataLst>
              <p:tags r:id="rId4"/>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eaLnBrk="1">
              <a:buClrTx/>
              <a:buFontTx/>
              <a:buNone/>
            </a:pPr>
            <a:endParaRPr lang="en-US" sz="1099" b="1" dirty="0">
              <a:solidFill>
                <a:srgbClr val="990000"/>
              </a:solidFill>
            </a:endParaRPr>
          </a:p>
        </p:txBody>
      </p:sp>
      <p:pic>
        <p:nvPicPr>
          <p:cNvPr id="8" name="Grafik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550775" y="324000"/>
            <a:ext cx="2158876" cy="913804"/>
          </a:xfrm>
          <a:prstGeom prst="rect">
            <a:avLst/>
          </a:prstGeom>
        </p:spPr>
      </p:pic>
      <p:sp>
        <p:nvSpPr>
          <p:cNvPr id="9" name="Textplatzhalter 57343"/>
          <p:cNvSpPr>
            <a:spLocks noGrp="1"/>
          </p:cNvSpPr>
          <p:nvPr>
            <p:ph type="body" sz="quarter" idx="12" hasCustomPrompt="1"/>
          </p:nvPr>
        </p:nvSpPr>
        <p:spPr>
          <a:xfrm>
            <a:off x="626736" y="5907600"/>
            <a:ext cx="6476627"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en-US" dirty="0"/>
              <a:t>Please insert URL</a:t>
            </a:r>
          </a:p>
        </p:txBody>
      </p:sp>
      <p:sp>
        <p:nvSpPr>
          <p:cNvPr id="10" name="Textplatzhalter 57343"/>
          <p:cNvSpPr>
            <a:spLocks noGrp="1"/>
          </p:cNvSpPr>
          <p:nvPr>
            <p:ph type="body" sz="quarter" idx="13" hasCustomPrompt="1"/>
          </p:nvPr>
        </p:nvSpPr>
        <p:spPr>
          <a:xfrm>
            <a:off x="626737" y="5907600"/>
            <a:ext cx="2338782" cy="324000"/>
          </a:xfrm>
        </p:spPr>
        <p:txBody>
          <a:bodyPr lIns="216000" tIns="90000" rIns="0" bIns="46800"/>
          <a:lstStyle>
            <a:lvl1pPr algn="l">
              <a:lnSpc>
                <a:spcPct val="100000"/>
              </a:lnSpc>
              <a:defRPr sz="999" b="1"/>
            </a:lvl1pPr>
            <a:lvl2pPr marL="1587" indent="0">
              <a:buNone/>
              <a:defRPr/>
            </a:lvl2pPr>
          </a:lstStyle>
          <a:p>
            <a:pPr lvl="0"/>
            <a:r>
              <a:rPr lang="en-US"/>
              <a:t>Please insert Unrestrictedity note</a:t>
            </a:r>
            <a:endParaRPr lang="en-US" dirty="0"/>
          </a:p>
        </p:txBody>
      </p:sp>
      <p:grpSp>
        <p:nvGrpSpPr>
          <p:cNvPr id="34" name="Gruppieren 33"/>
          <p:cNvGrpSpPr/>
          <p:nvPr userDrawn="1"/>
        </p:nvGrpSpPr>
        <p:grpSpPr>
          <a:xfrm>
            <a:off x="-215888" y="-216000"/>
            <a:ext cx="12622226" cy="7290000"/>
            <a:chOff x="-216000" y="-216000"/>
            <a:chExt cx="12628800" cy="7290000"/>
          </a:xfrm>
        </p:grpSpPr>
        <p:cxnSp>
          <p:nvCxnSpPr>
            <p:cNvPr id="35" name="Gerade Verbindung 34"/>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custDataLst>
      <p:tags r:id="rId1"/>
    </p:custDataLst>
    <p:extLst>
      <p:ext uri="{BB962C8B-B14F-4D97-AF65-F5344CB8AC3E}">
        <p14:creationId xmlns:p14="http://schemas.microsoft.com/office/powerpoint/2010/main" val="13606988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8_Free content, subtitle">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1"/>
            </p:custDataLst>
            <p:extLst>
              <p:ext uri="{D42A27DB-BD31-4B8C-83A1-F6EECF244321}">
                <p14:modId xmlns:p14="http://schemas.microsoft.com/office/powerpoint/2010/main" val="1865475468"/>
              </p:ext>
            </p:extLst>
          </p:nvPr>
        </p:nvGraphicFramePr>
        <p:xfrm>
          <a:off x="2118" y="1590"/>
          <a:ext cx="211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5"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12"/>
          <p:cNvSpPr>
            <a:spLocks noChangeArrowheads="1"/>
          </p:cNvSpPr>
          <p:nvPr/>
        </p:nvSpPr>
        <p:spPr bwMode="gray">
          <a:xfrm>
            <a:off x="0" y="2"/>
            <a:ext cx="12192000" cy="1268413"/>
          </a:xfrm>
          <a:prstGeom prst="rect">
            <a:avLst/>
          </a:prstGeom>
          <a:solidFill>
            <a:srgbClr val="ADBECB"/>
          </a:solidFill>
          <a:ln w="9525">
            <a:noFill/>
            <a:miter lim="800000"/>
            <a:headEnd/>
            <a:tailEnd/>
          </a:ln>
          <a:effectLst/>
        </p:spPr>
        <p:txBody>
          <a:bodyPr wrap="none" anchor="ctr"/>
          <a:lstStyle/>
          <a:p>
            <a:pPr>
              <a:defRPr/>
            </a:pPr>
            <a:endParaRPr lang="en-US" sz="1799">
              <a:solidFill>
                <a:srgbClr val="879BAA"/>
              </a:solidFill>
            </a:endParaRPr>
          </a:p>
        </p:txBody>
      </p:sp>
      <p:pic>
        <p:nvPicPr>
          <p:cNvPr id="8" name="Grafik 10" descr="SIE_Logo_Layer_Petrol_RGB_A3_76mm.wmf"/>
          <p:cNvPicPr>
            <a:picLocks noChangeAspect="1"/>
          </p:cNvPicPr>
          <p:nvPr/>
        </p:nvPicPr>
        <p:blipFill>
          <a:blip r:embed="rId5" cstate="print"/>
          <a:srcRect/>
          <a:stretch>
            <a:fillRect/>
          </a:stretch>
        </p:blipFill>
        <p:spPr bwMode="auto">
          <a:xfrm>
            <a:off x="9745135" y="0"/>
            <a:ext cx="1919817" cy="806450"/>
          </a:xfrm>
          <a:prstGeom prst="rect">
            <a:avLst/>
          </a:prstGeom>
          <a:noFill/>
          <a:ln w="9525">
            <a:noFill/>
            <a:miter lim="800000"/>
            <a:headEnd/>
            <a:tailEnd/>
          </a:ln>
        </p:spPr>
      </p:pic>
      <p:sp>
        <p:nvSpPr>
          <p:cNvPr id="2" name="Title 1"/>
          <p:cNvSpPr>
            <a:spLocks noGrp="1"/>
          </p:cNvSpPr>
          <p:nvPr>
            <p:ph type="title"/>
          </p:nvPr>
        </p:nvSpPr>
        <p:spPr/>
        <p:txBody>
          <a:bodyPr/>
          <a:lstStyle>
            <a:lvl1pPr>
              <a:defRPr baseline="0"/>
            </a:lvl1pPr>
          </a:lstStyle>
          <a:p>
            <a:r>
              <a:rPr lang="en-US" noProof="0" dirty="0"/>
              <a:t>Click to edit Master title style</a:t>
            </a:r>
            <a:endParaRPr lang="en-US" dirty="0"/>
          </a:p>
        </p:txBody>
      </p:sp>
      <p:sp>
        <p:nvSpPr>
          <p:cNvPr id="4" name="Text Placeholder 5"/>
          <p:cNvSpPr>
            <a:spLocks noGrp="1"/>
          </p:cNvSpPr>
          <p:nvPr>
            <p:ph type="body" sz="quarter" idx="11"/>
          </p:nvPr>
        </p:nvSpPr>
        <p:spPr>
          <a:xfrm>
            <a:off x="719668" y="1412874"/>
            <a:ext cx="10945284" cy="215444"/>
          </a:xfrm>
        </p:spPr>
        <p:txBody>
          <a:bodyPr/>
          <a:lstStyle>
            <a:lvl1pPr>
              <a:buClr>
                <a:srgbClr val="879BAA"/>
              </a:buClr>
              <a:buFont typeface="Arial" pitchFamily="34" charset="0"/>
              <a:buNone/>
              <a:defRPr/>
            </a:lvl1pPr>
          </a:lstStyle>
          <a:p>
            <a:pPr lvl="0"/>
            <a:r>
              <a:rPr lang="en-US" dirty="0"/>
              <a:t>Click to edit Master text styles</a:t>
            </a:r>
          </a:p>
        </p:txBody>
      </p:sp>
    </p:spTree>
    <p:extLst>
      <p:ext uri="{BB962C8B-B14F-4D97-AF65-F5344CB8AC3E}">
        <p14:creationId xmlns:p14="http://schemas.microsoft.com/office/powerpoint/2010/main" val="2595853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 Index" preserve="1" userDrawn="1">
  <p:cSld name="Text + Index">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13" name="cdtText Placeholder 12 Id13"/>
          <p:cNvSpPr>
            <a:spLocks noGrp="1"/>
          </p:cNvSpPr>
          <p:nvPr>
            <p:ph type="body" sz="quarter" idx="13"/>
            <p:custDataLst>
              <p:tags r:id="rId3"/>
            </p:custDataLst>
          </p:nvPr>
        </p:nvSpPr>
        <p:spPr>
          <a:xfrm>
            <a:off x="626737" y="1412874"/>
            <a:ext cx="3885890" cy="4752976"/>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dtTextplatzhalter 12 Id5"/>
          <p:cNvSpPr>
            <a:spLocks noGrp="1"/>
          </p:cNvSpPr>
          <p:nvPr>
            <p:ph type="body" sz="quarter" idx="14" hasCustomPrompt="1"/>
            <p:custDataLst>
              <p:tags r:id="rId4"/>
            </p:custDataLst>
          </p:nvPr>
        </p:nvSpPr>
        <p:spPr bwMode="auto">
          <a:xfrm>
            <a:off x="4656570" y="1412874"/>
            <a:ext cx="7535430" cy="4752976"/>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6720" algn="r"/>
              </a:tabLst>
              <a:defRPr>
                <a:solidFill>
                  <a:srgbClr val="000000"/>
                </a:solidFill>
              </a:defRPr>
            </a:lvl1pPr>
            <a:lvl2pPr marL="177711" indent="-176125">
              <a:lnSpc>
                <a:spcPct val="100000"/>
              </a:lnSpc>
              <a:spcBef>
                <a:spcPts val="500"/>
              </a:spcBef>
              <a:spcAft>
                <a:spcPts val="500"/>
              </a:spcAft>
              <a:buFont typeface="Arial" pitchFamily="34" charset="0"/>
              <a:buChar char="•"/>
              <a:tabLst>
                <a:tab pos="5356720" algn="r"/>
              </a:tabLst>
              <a:defRPr b="0">
                <a:solidFill>
                  <a:srgbClr val="000000"/>
                </a:solidFill>
              </a:defRPr>
            </a:lvl2pPr>
            <a:lvl3pPr marL="177711" indent="-177711">
              <a:lnSpc>
                <a:spcPct val="100000"/>
              </a:lnSpc>
              <a:spcBef>
                <a:spcPts val="500"/>
              </a:spcBef>
              <a:spcAft>
                <a:spcPts val="500"/>
              </a:spcAft>
              <a:buFont typeface="Arial" pitchFamily="34" charset="0"/>
              <a:buChar char="•"/>
              <a:tabLst>
                <a:tab pos="5356720" algn="r"/>
              </a:tabLst>
              <a:defRPr b="1">
                <a:solidFill>
                  <a:srgbClr val="000000"/>
                </a:solidFill>
              </a:defRPr>
            </a:lvl3pPr>
            <a:lvl4pPr marL="357009" indent="-177711">
              <a:lnSpc>
                <a:spcPct val="100000"/>
              </a:lnSpc>
              <a:spcBef>
                <a:spcPts val="500"/>
              </a:spcBef>
              <a:spcAft>
                <a:spcPts val="500"/>
              </a:spcAft>
              <a:buFont typeface="Arial" pitchFamily="34" charset="0"/>
              <a:buChar char="•"/>
              <a:tabLst>
                <a:tab pos="5356720" algn="r"/>
              </a:tabLst>
              <a:defRPr b="0">
                <a:solidFill>
                  <a:srgbClr val="000000"/>
                </a:solidFill>
              </a:defRPr>
            </a:lvl4pPr>
            <a:lvl5pPr marL="357009" indent="-177711">
              <a:lnSpc>
                <a:spcPct val="100000"/>
              </a:lnSpc>
              <a:spcBef>
                <a:spcPts val="500"/>
              </a:spcBef>
              <a:spcAft>
                <a:spcPts val="500"/>
              </a:spcAft>
              <a:buFont typeface="Arial" pitchFamily="34" charset="0"/>
              <a:buChar char="•"/>
              <a:tabLst>
                <a:tab pos="5356720" algn="r"/>
              </a:tabLst>
              <a:defRPr b="1" baseline="0">
                <a:solidFill>
                  <a:srgbClr val="000000"/>
                </a:solidFill>
              </a:defRPr>
            </a:lvl5pPr>
            <a:lvl6pPr marL="360183" indent="-180885">
              <a:lnSpc>
                <a:spcPct val="100000"/>
              </a:lnSpc>
              <a:spcBef>
                <a:spcPts val="500"/>
              </a:spcBef>
              <a:spcAft>
                <a:spcPts val="500"/>
              </a:spcAft>
              <a:buFont typeface="Arial" pitchFamily="34" charset="0"/>
              <a:buChar char="•"/>
              <a:tabLst>
                <a:tab pos="5356720" algn="r"/>
              </a:tabLst>
              <a:defRPr b="1"/>
            </a:lvl6pPr>
          </a:lstStyle>
          <a:p>
            <a:pPr lvl="0"/>
            <a:r>
              <a:rPr lang="en-US" dirty="0"/>
              <a:t>Click to edit the </a:t>
            </a:r>
            <a:r>
              <a:rPr lang="en-US" dirty="0" err="1"/>
              <a:t>toc</a:t>
            </a:r>
            <a:r>
              <a:rPr lang="en-US" dirty="0"/>
              <a:t> / contact</a:t>
            </a:r>
          </a:p>
          <a:p>
            <a:pPr lvl="1"/>
            <a:r>
              <a:rPr lang="en-US" dirty="0"/>
              <a:t>chapter</a:t>
            </a:r>
          </a:p>
          <a:p>
            <a:pPr lvl="2"/>
            <a:r>
              <a:rPr lang="en-US" dirty="0"/>
              <a:t>active chapter</a:t>
            </a:r>
          </a:p>
          <a:p>
            <a:pPr lvl="3"/>
            <a:r>
              <a:rPr lang="en-US" dirty="0"/>
              <a:t>subchapter</a:t>
            </a:r>
          </a:p>
          <a:p>
            <a:pPr lvl="4"/>
            <a:r>
              <a:rPr lang="en-US" dirty="0"/>
              <a:t>active subchapter</a:t>
            </a:r>
          </a:p>
        </p:txBody>
      </p:sp>
    </p:spTree>
    <p:custDataLst>
      <p:custData r:id="rId1"/>
    </p:custDataLst>
    <p:extLst>
      <p:ext uri="{BB962C8B-B14F-4D97-AF65-F5344CB8AC3E}">
        <p14:creationId xmlns:p14="http://schemas.microsoft.com/office/powerpoint/2010/main" val="8510019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9_Free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004054958"/>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a:t>Action title</a:t>
            </a:r>
          </a:p>
        </p:txBody>
      </p:sp>
    </p:spTree>
    <p:extLst>
      <p:ext uri="{BB962C8B-B14F-4D97-AF65-F5344CB8AC3E}">
        <p14:creationId xmlns:p14="http://schemas.microsoft.com/office/powerpoint/2010/main" val="2939436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ree Content" type="titleOnly" preserve="1">
  <p:cSld name="Free Content">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ext uri="{D42A27DB-BD31-4B8C-83A1-F6EECF244321}">
                <p14:modId xmlns:p14="http://schemas.microsoft.com/office/powerpoint/2010/main" val="3505542664"/>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3" name="Objekt 2" hidden="1"/>
                      <p:cNvPicPr/>
                      <p:nvPr/>
                    </p:nvPicPr>
                    <p:blipFill>
                      <a:blip r:embed="rId6"/>
                      <a:stretch>
                        <a:fillRect/>
                      </a:stretch>
                    </p:blipFill>
                    <p:spPr>
                      <a:xfrm>
                        <a:off x="1588" y="1589"/>
                        <a:ext cx="1586" cy="1587"/>
                      </a:xfrm>
                      <a:prstGeom prst="rect">
                        <a:avLst/>
                      </a:prstGeom>
                    </p:spPr>
                  </p:pic>
                </p:oleObj>
              </mc:Fallback>
            </mc:AlternateContent>
          </a:graphicData>
        </a:graphic>
      </p:graphicFrame>
      <p:sp>
        <p:nvSpPr>
          <p:cNvPr id="2" name="cdtTitle 1 Id2"/>
          <p:cNvSpPr>
            <a:spLocks noGrp="1"/>
          </p:cNvSpPr>
          <p:nvPr>
            <p:ph type="title"/>
            <p:custDataLst>
              <p:tags r:id="rId3"/>
            </p:custDataLst>
          </p:nvPr>
        </p:nvSpPr>
        <p:spPr>
          <a:xfrm>
            <a:off x="0" y="1"/>
            <a:ext cx="12192000" cy="1268413"/>
          </a:xfrm>
          <a:noFill/>
          <a:ln w="9525">
            <a:noFill/>
            <a:miter lim="800000"/>
            <a:headEnd/>
            <a:tailEnd/>
          </a:ln>
        </p:spPr>
        <p:txBody>
          <a:bodyPr vert="horz" wrap="square" lIns="626400" tIns="396000" rIns="2124000" bIns="234000" numCol="1" anchor="b" anchorCtr="0" compatLnSpc="1">
            <a:prstTxWarp prst="textNoShape">
              <a:avLst/>
            </a:prstTxWarp>
          </a:bodyPr>
          <a:lstStyle>
            <a:lvl1pPr marL="0" marR="0" indent="0" algn="l" defTabSz="913943" rtl="0" eaLnBrk="1" fontAlgn="base" latinLnBrk="0" hangingPunct="1">
              <a:lnSpc>
                <a:spcPct val="100000"/>
              </a:lnSpc>
              <a:spcBef>
                <a:spcPct val="0"/>
              </a:spcBef>
              <a:spcAft>
                <a:spcPct val="0"/>
              </a:spcAft>
              <a:buClrTx/>
              <a:buSzTx/>
              <a:buFontTx/>
              <a:buNone/>
              <a:tabLst/>
              <a:defRPr lang="de-DE"/>
            </a:lvl1pPr>
          </a:lstStyle>
          <a:p>
            <a:pPr marL="0" marR="0" lvl="0" indent="0" algn="l" defTabSz="913943" rtl="0" eaLnBrk="1" fontAlgn="base" latinLnBrk="0" hangingPunct="1">
              <a:lnSpc>
                <a:spcPct val="100000"/>
              </a:lnSpc>
              <a:spcBef>
                <a:spcPct val="0"/>
              </a:spcBef>
              <a:spcAft>
                <a:spcPct val="0"/>
              </a:spcAft>
              <a:buClrTx/>
              <a:buSzTx/>
              <a:buFontTx/>
              <a:buNone/>
              <a:tabLst/>
              <a:defRPr/>
            </a:pPr>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kumimoji="0" lang="en-US" sz="1999"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Tree>
    <p:custDataLst>
      <p:custData r:id="rId1"/>
    </p:custDataLst>
    <p:extLst>
      <p:ext uri="{BB962C8B-B14F-4D97-AF65-F5344CB8AC3E}">
        <p14:creationId xmlns:p14="http://schemas.microsoft.com/office/powerpoint/2010/main" val="3652984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4" name="Bildplatzhalter 3"/>
          <p:cNvSpPr>
            <a:spLocks noGrp="1"/>
          </p:cNvSpPr>
          <p:nvPr>
            <p:ph type="pic" sz="quarter" idx="10"/>
          </p:nvPr>
        </p:nvSpPr>
        <p:spPr>
          <a:xfrm>
            <a:off x="0" y="1412876"/>
            <a:ext cx="12190451" cy="4752974"/>
          </a:xfrm>
        </p:spPr>
        <p:txBody>
          <a:bodyPr tIns="1800000"/>
          <a:lstStyle>
            <a:lvl1pPr algn="ctr">
              <a:defRPr/>
            </a:lvl1pPr>
          </a:lstStyle>
          <a:p>
            <a:endParaRPr lang="fr-FR"/>
          </a:p>
        </p:txBody>
      </p:sp>
    </p:spTree>
    <p:extLst>
      <p:ext uri="{BB962C8B-B14F-4D97-AF65-F5344CB8AC3E}">
        <p14:creationId xmlns:p14="http://schemas.microsoft.com/office/powerpoint/2010/main" val="1328090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 large image without foo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4" name="Bildplatzhalter 3"/>
          <p:cNvSpPr>
            <a:spLocks noGrp="1"/>
          </p:cNvSpPr>
          <p:nvPr>
            <p:ph type="pic" sz="quarter" idx="10"/>
          </p:nvPr>
        </p:nvSpPr>
        <p:spPr>
          <a:xfrm>
            <a:off x="0" y="1414800"/>
            <a:ext cx="12190451" cy="5443200"/>
          </a:xfrm>
        </p:spPr>
        <p:txBody>
          <a:bodyPr tIns="1800000"/>
          <a:lstStyle>
            <a:lvl1pPr algn="ctr">
              <a:defRPr/>
            </a:lvl1pPr>
          </a:lstStyle>
          <a:p>
            <a:endParaRPr lang="fr-FR"/>
          </a:p>
        </p:txBody>
      </p:sp>
    </p:spTree>
    <p:extLst>
      <p:ext uri="{BB962C8B-B14F-4D97-AF65-F5344CB8AC3E}">
        <p14:creationId xmlns:p14="http://schemas.microsoft.com/office/powerpoint/2010/main" val="2503123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Content Placeholder 2 Id3"/>
          <p:cNvSpPr>
            <a:spLocks noGrp="1"/>
          </p:cNvSpPr>
          <p:nvPr>
            <p:ph idx="1"/>
            <p:custDataLst>
              <p:tags r:id="rId3"/>
            </p:custDataLst>
          </p:nvPr>
        </p:nvSpPr>
        <p:spPr>
          <a:xfrm>
            <a:off x="626736" y="1412874"/>
            <a:ext cx="8204689" cy="4752976"/>
          </a:xfrm>
        </p:spPr>
        <p:txBody>
          <a:bodyPr/>
          <a:lstStyle>
            <a:lvl1pPr>
              <a:buFont typeface="Arial" pitchFamily="34" charset="0"/>
              <a:buNone/>
              <a:defRPr/>
            </a:lvl1p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custDataLst>
      <p:custData r:id="rId1"/>
    </p:custDataLst>
    <p:extLst>
      <p:ext uri="{BB962C8B-B14F-4D97-AF65-F5344CB8AC3E}">
        <p14:creationId xmlns:p14="http://schemas.microsoft.com/office/powerpoint/2010/main" val="189078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ags" Target="../tags/tag4.xml"/><Relationship Id="rId63" Type="http://schemas.openxmlformats.org/officeDocument/2006/relationships/tags" Target="../tags/tag12.xml"/><Relationship Id="rId68" Type="http://schemas.openxmlformats.org/officeDocument/2006/relationships/tags" Target="../tags/tag17.xml"/><Relationship Id="rId76" Type="http://schemas.openxmlformats.org/officeDocument/2006/relationships/tags" Target="../tags/tag25.xml"/><Relationship Id="rId84" Type="http://schemas.openxmlformats.org/officeDocument/2006/relationships/oleObject" Target="../embeddings/oleObject1.bin"/><Relationship Id="rId7" Type="http://schemas.openxmlformats.org/officeDocument/2006/relationships/slideLayout" Target="../slideLayouts/slideLayout7.xml"/><Relationship Id="rId71" Type="http://schemas.openxmlformats.org/officeDocument/2006/relationships/tags" Target="../tags/tag20.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2.xml"/><Relationship Id="rId58" Type="http://schemas.openxmlformats.org/officeDocument/2006/relationships/tags" Target="../tags/tag7.xml"/><Relationship Id="rId66" Type="http://schemas.openxmlformats.org/officeDocument/2006/relationships/tags" Target="../tags/tag15.xml"/><Relationship Id="rId74" Type="http://schemas.openxmlformats.org/officeDocument/2006/relationships/tags" Target="../tags/tag23.xml"/><Relationship Id="rId79" Type="http://schemas.openxmlformats.org/officeDocument/2006/relationships/tags" Target="../tags/tag28.xml"/><Relationship Id="rId5" Type="http://schemas.openxmlformats.org/officeDocument/2006/relationships/slideLayout" Target="../slideLayouts/slideLayout5.xml"/><Relationship Id="rId61" Type="http://schemas.openxmlformats.org/officeDocument/2006/relationships/tags" Target="../tags/tag10.xml"/><Relationship Id="rId82" Type="http://schemas.openxmlformats.org/officeDocument/2006/relationships/tags" Target="../tags/tag31.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ags" Target="../tags/tag5.xml"/><Relationship Id="rId64" Type="http://schemas.openxmlformats.org/officeDocument/2006/relationships/tags" Target="../tags/tag13.xml"/><Relationship Id="rId69" Type="http://schemas.openxmlformats.org/officeDocument/2006/relationships/tags" Target="../tags/tag18.xml"/><Relationship Id="rId77" Type="http://schemas.openxmlformats.org/officeDocument/2006/relationships/tags" Target="../tags/tag26.xml"/><Relationship Id="rId8" Type="http://schemas.openxmlformats.org/officeDocument/2006/relationships/slideLayout" Target="../slideLayouts/slideLayout8.xml"/><Relationship Id="rId51" Type="http://schemas.openxmlformats.org/officeDocument/2006/relationships/theme" Target="../theme/theme1.xml"/><Relationship Id="rId72" Type="http://schemas.openxmlformats.org/officeDocument/2006/relationships/tags" Target="../tags/tag21.xml"/><Relationship Id="rId80" Type="http://schemas.openxmlformats.org/officeDocument/2006/relationships/tags" Target="../tags/tag29.xml"/><Relationship Id="rId85"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ags" Target="../tags/tag8.xml"/><Relationship Id="rId67" Type="http://schemas.openxmlformats.org/officeDocument/2006/relationships/tags" Target="../tags/tag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ags" Target="../tags/tag3.xml"/><Relationship Id="rId62" Type="http://schemas.openxmlformats.org/officeDocument/2006/relationships/tags" Target="../tags/tag11.xml"/><Relationship Id="rId70" Type="http://schemas.openxmlformats.org/officeDocument/2006/relationships/tags" Target="../tags/tag19.xml"/><Relationship Id="rId75" Type="http://schemas.openxmlformats.org/officeDocument/2006/relationships/tags" Target="../tags/tag24.xml"/><Relationship Id="rId83" Type="http://schemas.openxmlformats.org/officeDocument/2006/relationships/tags" Target="../tags/tag3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ags" Target="../tags/tag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ags" Target="../tags/tag1.xml"/><Relationship Id="rId60" Type="http://schemas.openxmlformats.org/officeDocument/2006/relationships/tags" Target="../tags/tag9.xml"/><Relationship Id="rId65" Type="http://schemas.openxmlformats.org/officeDocument/2006/relationships/tags" Target="../tags/tag14.xml"/><Relationship Id="rId73" Type="http://schemas.openxmlformats.org/officeDocument/2006/relationships/tags" Target="../tags/tag22.xml"/><Relationship Id="rId78" Type="http://schemas.openxmlformats.org/officeDocument/2006/relationships/tags" Target="../tags/tag27.xml"/><Relationship Id="rId81" Type="http://schemas.openxmlformats.org/officeDocument/2006/relationships/tags" Target="../tags/tag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53"/>
            </p:custDataLst>
            <p:extLst>
              <p:ext uri="{D42A27DB-BD31-4B8C-83A1-F6EECF244321}">
                <p14:modId xmlns:p14="http://schemas.microsoft.com/office/powerpoint/2010/main" val="1344547975"/>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84" imgW="270" imgH="270" progId="TCLayout.ActiveDocument.1">
                  <p:embed/>
                </p:oleObj>
              </mc:Choice>
              <mc:Fallback>
                <p:oleObj name="think-cell Folie" r:id="rId84" imgW="270" imgH="270" progId="TCLayout.ActiveDocument.1">
                  <p:embed/>
                  <p:pic>
                    <p:nvPicPr>
                      <p:cNvPr id="4" name="Objekt 3" hidden="1"/>
                      <p:cNvPicPr/>
                      <p:nvPr/>
                    </p:nvPicPr>
                    <p:blipFill>
                      <a:blip r:embed="rId85"/>
                      <a:stretch>
                        <a:fillRect/>
                      </a:stretch>
                    </p:blipFill>
                    <p:spPr>
                      <a:xfrm>
                        <a:off x="1588" y="1589"/>
                        <a:ext cx="1586" cy="1587"/>
                      </a:xfrm>
                      <a:prstGeom prst="rect">
                        <a:avLst/>
                      </a:prstGeom>
                    </p:spPr>
                  </p:pic>
                </p:oleObj>
              </mc:Fallback>
            </mc:AlternateContent>
          </a:graphicData>
        </a:graphic>
      </p:graphicFrame>
      <p:sp>
        <p:nvSpPr>
          <p:cNvPr id="15" name="cdtRectangle 12 Id15"/>
          <p:cNvSpPr>
            <a:spLocks noChangeArrowheads="1"/>
          </p:cNvSpPr>
          <p:nvPr>
            <p:custDataLst>
              <p:tags r:id="rId54"/>
            </p:custDataLst>
          </p:nvPr>
        </p:nvSpPr>
        <p:spPr bwMode="gray">
          <a:xfrm>
            <a:off x="0" y="1"/>
            <a:ext cx="12192000" cy="1268413"/>
          </a:xfrm>
          <a:prstGeom prst="rect">
            <a:avLst/>
          </a:prstGeom>
          <a:solidFill>
            <a:schemeClr val="accent2"/>
          </a:solidFill>
          <a:ln w="9525">
            <a:noFill/>
            <a:miter lim="800000"/>
            <a:headEnd/>
            <a:tailEnd/>
          </a:ln>
          <a:effectLst/>
        </p:spPr>
        <p:txBody>
          <a:bodyPr wrap="none" anchor="ctr">
            <a:noAutofit/>
          </a:bodyPr>
          <a:lstStyle/>
          <a:p>
            <a:pPr eaLnBrk="1"/>
            <a:endParaRPr lang="en-US" sz="1799" noProof="0" dirty="0"/>
          </a:p>
        </p:txBody>
      </p:sp>
      <p:sp>
        <p:nvSpPr>
          <p:cNvPr id="3078" name="cdtRectangle 115 Id3078"/>
          <p:cNvSpPr>
            <a:spLocks noGrp="1" noChangeArrowheads="1"/>
          </p:cNvSpPr>
          <p:nvPr>
            <p:ph type="title"/>
            <p:custDataLst>
              <p:tags r:id="rId55"/>
            </p:custDataLst>
          </p:nvPr>
        </p:nvSpPr>
        <p:spPr bwMode="auto">
          <a:xfrm>
            <a:off x="0" y="1"/>
            <a:ext cx="12192000" cy="1268413"/>
          </a:xfrm>
          <a:prstGeom prst="rect">
            <a:avLst/>
          </a:prstGeom>
          <a:noFill/>
          <a:ln w="9525">
            <a:noFill/>
            <a:miter lim="800000"/>
            <a:headEnd/>
            <a:tailEnd/>
          </a:ln>
        </p:spPr>
        <p:txBody>
          <a:bodyPr vert="horz" wrap="square" lIns="626400" tIns="396000" rIns="2124000" bIns="234000" numCol="1" anchor="b" anchorCtr="0" compatLnSpc="1">
            <a:prstTxWarp prst="textNoShape">
              <a:avLst/>
            </a:prstTxWarp>
          </a:bodyPr>
          <a:lstStyle/>
          <a:p>
            <a:pPr lvl="0"/>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079" name="cdtRectangle 116 Id3079"/>
          <p:cNvSpPr>
            <a:spLocks noGrp="1" noChangeArrowheads="1"/>
          </p:cNvSpPr>
          <p:nvPr>
            <p:ph type="body" idx="1"/>
            <p:custDataLst>
              <p:tags r:id="rId56"/>
            </p:custDataLst>
          </p:nvPr>
        </p:nvSpPr>
        <p:spPr bwMode="auto">
          <a:xfrm>
            <a:off x="626736" y="1412874"/>
            <a:ext cx="8204689" cy="475297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dirty="0" err="1"/>
              <a:t>Textmasterformat</a:t>
            </a:r>
            <a:r>
              <a:rPr lang="en-US" noProof="0" dirty="0"/>
              <a:t> </a:t>
            </a:r>
            <a:r>
              <a:rPr lang="en-US" noProof="0" dirty="0" err="1"/>
              <a:t>bearbeiten</a:t>
            </a:r>
            <a:endParaRPr lang="en-US" noProof="0"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cxnSp>
        <p:nvCxnSpPr>
          <p:cNvPr id="3072" name="cdtMasterTags_CL1 Id3072"/>
          <p:cNvCxnSpPr/>
          <p:nvPr>
            <p:custDataLst>
              <p:tags r:id="rId5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3" name="cdtMasterTags_CL2 Id3073"/>
          <p:cNvCxnSpPr/>
          <p:nvPr>
            <p:custDataLst>
              <p:tags r:id="rId5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4" name="cdtMasterTags_CL3 Id3074"/>
          <p:cNvCxnSpPr/>
          <p:nvPr>
            <p:custDataLst>
              <p:tags r:id="rId5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5" name="cdtMasterTags_CL4 Id3075"/>
          <p:cNvCxnSpPr/>
          <p:nvPr>
            <p:custDataLst>
              <p:tags r:id="rId6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6" name="cdtMasterTags_CL5 Id3076"/>
          <p:cNvCxnSpPr/>
          <p:nvPr>
            <p:custDataLst>
              <p:tags r:id="rId6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7" name="cdtMasterTags_CL6 Id3077"/>
          <p:cNvCxnSpPr/>
          <p:nvPr>
            <p:custDataLst>
              <p:tags r:id="rId6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0" name="cdtMasterTags_CL7 Id3080"/>
          <p:cNvCxnSpPr/>
          <p:nvPr>
            <p:custDataLst>
              <p:tags r:id="rId6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1" name="cdtMasterTags_CL8 Id3081"/>
          <p:cNvCxnSpPr/>
          <p:nvPr>
            <p:custDataLst>
              <p:tags r:id="rId6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2" name="cdtMasterTags_CL9 Id3082"/>
          <p:cNvCxnSpPr/>
          <p:nvPr>
            <p:custDataLst>
              <p:tags r:id="rId6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3" name="cdtMasterTags_CL10 Id3083"/>
          <p:cNvCxnSpPr/>
          <p:nvPr>
            <p:custDataLst>
              <p:tags r:id="rId6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4" name="cdtMasterTags_CL11 Id3084"/>
          <p:cNvCxnSpPr/>
          <p:nvPr>
            <p:custDataLst>
              <p:tags r:id="rId6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5" name="cdtMasterTags_CL12 Id3085"/>
          <p:cNvCxnSpPr/>
          <p:nvPr>
            <p:custDataLst>
              <p:tags r:id="rId6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6" name="cdtMasterTags_CL13 Id3086"/>
          <p:cNvCxnSpPr/>
          <p:nvPr>
            <p:custDataLst>
              <p:tags r:id="rId6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7" name="cdtMasterTags_CL14 Id3087"/>
          <p:cNvCxnSpPr/>
          <p:nvPr>
            <p:custDataLst>
              <p:tags r:id="rId7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8" name="cdtMasterTags_CL15 Id3088"/>
          <p:cNvCxnSpPr/>
          <p:nvPr>
            <p:custDataLst>
              <p:tags r:id="rId7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9" name="cdtMasterTags_CL16 Id3089"/>
          <p:cNvCxnSpPr/>
          <p:nvPr>
            <p:custDataLst>
              <p:tags r:id="rId7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0" name="cdtMasterTags_CL17 Id3090"/>
          <p:cNvCxnSpPr/>
          <p:nvPr>
            <p:custDataLst>
              <p:tags r:id="rId7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1" name="cdtMasterTags_CL18 Id3091"/>
          <p:cNvCxnSpPr/>
          <p:nvPr>
            <p:custDataLst>
              <p:tags r:id="rId7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2" name="cdtMasterTags_CL19 Id3092"/>
          <p:cNvCxnSpPr/>
          <p:nvPr>
            <p:custDataLst>
              <p:tags r:id="rId7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3" name="cdtMasterTags_CL20 Id3093"/>
          <p:cNvCxnSpPr/>
          <p:nvPr>
            <p:custDataLst>
              <p:tags r:id="rId7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4" name="cdtMasterTags_CL21 Id3094"/>
          <p:cNvCxnSpPr/>
          <p:nvPr>
            <p:custDataLst>
              <p:tags r:id="rId7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5" name="cdtMasterTags_CL22 Id3095"/>
          <p:cNvCxnSpPr/>
          <p:nvPr>
            <p:custDataLst>
              <p:tags r:id="rId7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6" name="cdtMasterTags"/>
          <p:cNvCxnSpPr/>
          <p:nvPr>
            <p:custDataLst>
              <p:tags r:id="rId7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2" name="Gruppieren 1"/>
          <p:cNvGrpSpPr/>
          <p:nvPr/>
        </p:nvGrpSpPr>
        <p:grpSpPr>
          <a:xfrm>
            <a:off x="-215888" y="-216000"/>
            <a:ext cx="12622226" cy="7290000"/>
            <a:chOff x="-216000" y="-216000"/>
            <a:chExt cx="12628800" cy="7290000"/>
          </a:xfrm>
        </p:grpSpPr>
        <p:cxnSp>
          <p:nvCxnSpPr>
            <p:cNvPr id="3"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63" name="cdtText Box 133 Id16"/>
          <p:cNvSpPr txBox="1">
            <a:spLocks noChangeArrowheads="1"/>
          </p:cNvSpPr>
          <p:nvPr>
            <p:custDataLst>
              <p:tags r:id="rId80"/>
            </p:custDataLst>
          </p:nvPr>
        </p:nvSpPr>
        <p:spPr bwMode="auto">
          <a:xfrm>
            <a:off x="0" y="6165850"/>
            <a:ext cx="12192000" cy="431800"/>
          </a:xfrm>
          <a:prstGeom prst="rect">
            <a:avLst/>
          </a:prstGeom>
          <a:noFill/>
          <a:ln w="9525">
            <a:noFill/>
            <a:miter lim="800000"/>
            <a:headEnd/>
            <a:tailEnd/>
          </a:ln>
          <a:effectLst/>
        </p:spPr>
        <p:txBody>
          <a:bodyPr lIns="626074" tIns="143925" rIns="3209528" bIns="0" anchor="ctr"/>
          <a:lstStyle/>
          <a:p>
            <a:endParaRPr lang="en-US" sz="999" b="1" noProof="0" dirty="0">
              <a:solidFill>
                <a:srgbClr val="879BAA"/>
              </a:solidFill>
            </a:endParaRPr>
          </a:p>
        </p:txBody>
      </p:sp>
      <p:sp>
        <p:nvSpPr>
          <p:cNvPr id="64" name="cdtTextBox 12 Id17"/>
          <p:cNvSpPr txBox="1"/>
          <p:nvPr>
            <p:custDataLst>
              <p:tags r:id="rId81"/>
            </p:custDataLst>
          </p:nvPr>
        </p:nvSpPr>
        <p:spPr>
          <a:xfrm>
            <a:off x="0" y="6597650"/>
            <a:ext cx="3930183" cy="260350"/>
          </a:xfrm>
          <a:prstGeom prst="rect">
            <a:avLst/>
          </a:prstGeom>
          <a:noFill/>
        </p:spPr>
        <p:txBody>
          <a:bodyPr wrap="square" lIns="1907007" tIns="0" rIns="0" bIns="115140" rtlCol="0">
            <a:noAutofit/>
          </a:bodyPr>
          <a:lstStyle/>
          <a:p>
            <a:pPr>
              <a:lnSpc>
                <a:spcPct val="110000"/>
              </a:lnSpc>
              <a:spcBef>
                <a:spcPts val="0"/>
              </a:spcBef>
            </a:pPr>
            <a:r>
              <a:rPr lang="sr-Latn-RS" sz="999" noProof="0" dirty="0">
                <a:solidFill>
                  <a:srgbClr val="000000"/>
                </a:solidFill>
              </a:rPr>
              <a:t>Maj</a:t>
            </a:r>
            <a:r>
              <a:rPr lang="en-US" sz="999" noProof="0" dirty="0">
                <a:solidFill>
                  <a:srgbClr val="000000"/>
                </a:solidFill>
              </a:rPr>
              <a:t> 20</a:t>
            </a:r>
            <a:r>
              <a:rPr lang="sr-Latn-RS" sz="999" noProof="0" dirty="0">
                <a:solidFill>
                  <a:srgbClr val="000000"/>
                </a:solidFill>
              </a:rPr>
              <a:t>21</a:t>
            </a:r>
            <a:endParaRPr lang="en-US" sz="999" noProof="0" dirty="0">
              <a:solidFill>
                <a:srgbClr val="000000"/>
              </a:solidFill>
            </a:endParaRPr>
          </a:p>
        </p:txBody>
      </p:sp>
      <p:sp>
        <p:nvSpPr>
          <p:cNvPr id="65" name="cdtTextBox 11 Id18"/>
          <p:cNvSpPr txBox="1"/>
          <p:nvPr>
            <p:custDataLst>
              <p:tags r:id="rId82"/>
            </p:custDataLst>
          </p:nvPr>
        </p:nvSpPr>
        <p:spPr>
          <a:xfrm>
            <a:off x="1" y="6597650"/>
            <a:ext cx="1764366" cy="260350"/>
          </a:xfrm>
          <a:prstGeom prst="rect">
            <a:avLst/>
          </a:prstGeom>
          <a:noFill/>
        </p:spPr>
        <p:txBody>
          <a:bodyPr wrap="square" lIns="626074" tIns="0" rIns="0" bIns="115140" rtlCol="0" anchor="t" anchorCtr="0">
            <a:noAutofit/>
          </a:bodyPr>
          <a:lstStyle/>
          <a:p>
            <a:pPr>
              <a:lnSpc>
                <a:spcPct val="110000"/>
              </a:lnSpc>
              <a:spcBef>
                <a:spcPts val="0"/>
              </a:spcBef>
            </a:pPr>
            <a:r>
              <a:rPr lang="en-US" sz="999" noProof="0" dirty="0">
                <a:solidFill>
                  <a:srgbClr val="000000"/>
                </a:solidFill>
              </a:rPr>
              <a:t>Page </a:t>
            </a:r>
            <a:fld id="{91E7552C-A157-4A4F-8E99-698C0325FC94}" type="slidenum">
              <a:rPr lang="en-US" sz="999" noProof="0" smtClean="0">
                <a:solidFill>
                  <a:srgbClr val="000000"/>
                </a:solidFill>
              </a:rPr>
              <a:pPr>
                <a:lnSpc>
                  <a:spcPct val="110000"/>
                </a:lnSpc>
                <a:spcBef>
                  <a:spcPts val="0"/>
                </a:spcBef>
              </a:pPr>
              <a:t>‹#›</a:t>
            </a:fld>
            <a:endParaRPr lang="en-US" sz="999" noProof="0" dirty="0">
              <a:solidFill>
                <a:srgbClr val="000000"/>
              </a:solidFill>
            </a:endParaRPr>
          </a:p>
        </p:txBody>
      </p:sp>
      <p:sp>
        <p:nvSpPr>
          <p:cNvPr id="66" name="cdtTextBox 13 Id19"/>
          <p:cNvSpPr txBox="1"/>
          <p:nvPr>
            <p:custDataLst>
              <p:tags r:id="rId83"/>
            </p:custDataLst>
          </p:nvPr>
        </p:nvSpPr>
        <p:spPr>
          <a:xfrm>
            <a:off x="3785793" y="6597650"/>
            <a:ext cx="8406206" cy="260350"/>
          </a:xfrm>
          <a:prstGeom prst="rect">
            <a:avLst/>
          </a:prstGeom>
          <a:noFill/>
        </p:spPr>
        <p:txBody>
          <a:bodyPr wrap="square" lIns="0" tIns="0" rIns="482149" bIns="115140" rtlCol="0">
            <a:noAutofit/>
          </a:bodyPr>
          <a:lstStyle/>
          <a:p>
            <a:pPr algn="r">
              <a:lnSpc>
                <a:spcPct val="110000"/>
              </a:lnSpc>
              <a:spcBef>
                <a:spcPts val="0"/>
              </a:spcBef>
            </a:pPr>
            <a:r>
              <a:rPr lang="en-US" sz="999" noProof="0" dirty="0">
                <a:solidFill>
                  <a:srgbClr val="000000"/>
                </a:solidFill>
              </a:rPr>
              <a:t> | MindSphere</a:t>
            </a:r>
          </a:p>
        </p:txBody>
      </p:sp>
    </p:spTree>
    <p:custDataLst>
      <p:tags r:id="rId52"/>
    </p:custDataLst>
    <p:extLst>
      <p:ext uri="{BB962C8B-B14F-4D97-AF65-F5344CB8AC3E}">
        <p14:creationId xmlns:p14="http://schemas.microsoft.com/office/powerpoint/2010/main" val="272677341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895" r:id="rId26"/>
    <p:sldLayoutId id="2147483688" r:id="rId27"/>
    <p:sldLayoutId id="2147483710" r:id="rId28"/>
    <p:sldLayoutId id="2147483711" r:id="rId29"/>
    <p:sldLayoutId id="2147483714" r:id="rId30"/>
    <p:sldLayoutId id="2147483736" r:id="rId31"/>
    <p:sldLayoutId id="2147483737" r:id="rId32"/>
    <p:sldLayoutId id="2147483740" r:id="rId33"/>
    <p:sldLayoutId id="2147483762" r:id="rId34"/>
    <p:sldLayoutId id="2147483763" r:id="rId35"/>
    <p:sldLayoutId id="2147483766" r:id="rId36"/>
    <p:sldLayoutId id="2147483788" r:id="rId37"/>
    <p:sldLayoutId id="2147483789" r:id="rId38"/>
    <p:sldLayoutId id="2147483792" r:id="rId39"/>
    <p:sldLayoutId id="2147483814" r:id="rId40"/>
    <p:sldLayoutId id="2147483815" r:id="rId41"/>
    <p:sldLayoutId id="2147483818" r:id="rId42"/>
    <p:sldLayoutId id="2147483840" r:id="rId43"/>
    <p:sldLayoutId id="2147483841" r:id="rId44"/>
    <p:sldLayoutId id="2147483844" r:id="rId45"/>
    <p:sldLayoutId id="2147483866" r:id="rId46"/>
    <p:sldLayoutId id="2147483867" r:id="rId47"/>
    <p:sldLayoutId id="2147483870" r:id="rId48"/>
    <p:sldLayoutId id="2147483892" r:id="rId49"/>
    <p:sldLayoutId id="2147483893" r:id="rId50"/>
  </p:sldLayoutIdLst>
  <p:hf sldNum="0" hdr="0" ftr="0" dt="0"/>
  <p:txStyles>
    <p:titleStyle>
      <a:lvl1pPr algn="l" rtl="0" fontAlgn="base">
        <a:spcBef>
          <a:spcPct val="0"/>
        </a:spcBef>
        <a:spcAft>
          <a:spcPct val="0"/>
        </a:spcAft>
        <a:defRPr sz="1999" b="1">
          <a:solidFill>
            <a:schemeClr val="dk2"/>
          </a:solidFill>
          <a:latin typeface="Arial" pitchFamily="34" charset="0"/>
          <a:ea typeface="+mj-ea"/>
          <a:cs typeface="Arial" pitchFamily="34" charset="0"/>
        </a:defRPr>
      </a:lvl1pPr>
      <a:lvl2pPr algn="l" rtl="0" fontAlgn="base">
        <a:spcBef>
          <a:spcPct val="0"/>
        </a:spcBef>
        <a:spcAft>
          <a:spcPct val="0"/>
        </a:spcAft>
        <a:defRPr sz="1999" b="1">
          <a:solidFill>
            <a:schemeClr val="tx1"/>
          </a:solidFill>
          <a:latin typeface="Arial" charset="0"/>
          <a:ea typeface="ＭＳ Ｐゴシック" charset="-128"/>
        </a:defRPr>
      </a:lvl2pPr>
      <a:lvl3pPr algn="l" rtl="0" fontAlgn="base">
        <a:spcBef>
          <a:spcPct val="0"/>
        </a:spcBef>
        <a:spcAft>
          <a:spcPct val="0"/>
        </a:spcAft>
        <a:defRPr sz="1999" b="1">
          <a:solidFill>
            <a:schemeClr val="tx1"/>
          </a:solidFill>
          <a:latin typeface="Arial" charset="0"/>
          <a:ea typeface="ＭＳ Ｐゴシック" charset="-128"/>
        </a:defRPr>
      </a:lvl3pPr>
      <a:lvl4pPr algn="l" rtl="0" fontAlgn="base">
        <a:spcBef>
          <a:spcPct val="0"/>
        </a:spcBef>
        <a:spcAft>
          <a:spcPct val="0"/>
        </a:spcAft>
        <a:defRPr sz="1999" b="1">
          <a:solidFill>
            <a:schemeClr val="tx1"/>
          </a:solidFill>
          <a:latin typeface="Arial" charset="0"/>
          <a:ea typeface="ＭＳ Ｐゴシック" charset="-128"/>
        </a:defRPr>
      </a:lvl4pPr>
      <a:lvl5pPr algn="l" rtl="0" fontAlgn="base">
        <a:spcBef>
          <a:spcPct val="0"/>
        </a:spcBef>
        <a:spcAft>
          <a:spcPct val="0"/>
        </a:spcAft>
        <a:defRPr sz="1999" b="1">
          <a:solidFill>
            <a:schemeClr val="tx1"/>
          </a:solidFill>
          <a:latin typeface="Arial" charset="0"/>
          <a:ea typeface="ＭＳ Ｐゴシック" charset="-128"/>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p:titleStyle>
    <p:bodyStyle>
      <a:lvl1pPr marL="0" indent="0" algn="l" rtl="0" fontAlgn="base">
        <a:lnSpc>
          <a:spcPct val="100000"/>
        </a:lnSpc>
        <a:spcBef>
          <a:spcPts val="60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00000"/>
        </a:lnSpc>
        <a:spcBef>
          <a:spcPts val="60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00000"/>
        </a:lnSpc>
        <a:spcBef>
          <a:spcPts val="60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00000"/>
        </a:lnSpc>
        <a:spcBef>
          <a:spcPts val="60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00000"/>
        </a:lnSpc>
        <a:spcBef>
          <a:spcPts val="60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tags" Target="../tags/tag178.xml"/><Relationship Id="rId18" Type="http://schemas.openxmlformats.org/officeDocument/2006/relationships/image" Target="../media/image10.emf"/><Relationship Id="rId3" Type="http://schemas.openxmlformats.org/officeDocument/2006/relationships/tags" Target="../tags/tag168.xml"/><Relationship Id="rId21" Type="http://schemas.openxmlformats.org/officeDocument/2006/relationships/image" Target="../media/image20.png"/><Relationship Id="rId7" Type="http://schemas.openxmlformats.org/officeDocument/2006/relationships/tags" Target="../tags/tag172.xml"/><Relationship Id="rId12" Type="http://schemas.openxmlformats.org/officeDocument/2006/relationships/tags" Target="../tags/tag177.xml"/><Relationship Id="rId17" Type="http://schemas.openxmlformats.org/officeDocument/2006/relationships/oleObject" Target="../embeddings/oleObject8.bin"/><Relationship Id="rId2" Type="http://schemas.openxmlformats.org/officeDocument/2006/relationships/tags" Target="../tags/tag167.xml"/><Relationship Id="rId16" Type="http://schemas.openxmlformats.org/officeDocument/2006/relationships/notesSlide" Target="../notesSlides/notesSlide9.xml"/><Relationship Id="rId20" Type="http://schemas.openxmlformats.org/officeDocument/2006/relationships/image" Target="../media/image19.png"/><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tags" Target="../tags/tag176.xml"/><Relationship Id="rId5" Type="http://schemas.openxmlformats.org/officeDocument/2006/relationships/tags" Target="../tags/tag170.xml"/><Relationship Id="rId15" Type="http://schemas.openxmlformats.org/officeDocument/2006/relationships/slideLayout" Target="../slideLayouts/slideLayout6.xml"/><Relationship Id="rId23" Type="http://schemas.openxmlformats.org/officeDocument/2006/relationships/image" Target="../media/image22.png"/><Relationship Id="rId10" Type="http://schemas.openxmlformats.org/officeDocument/2006/relationships/tags" Target="../tags/tag175.xml"/><Relationship Id="rId19" Type="http://schemas.openxmlformats.org/officeDocument/2006/relationships/image" Target="../media/image18.png"/><Relationship Id="rId4" Type="http://schemas.openxmlformats.org/officeDocument/2006/relationships/tags" Target="../tags/tag169.xml"/><Relationship Id="rId9" Type="http://schemas.openxmlformats.org/officeDocument/2006/relationships/tags" Target="../tags/tag174.xml"/><Relationship Id="rId14" Type="http://schemas.openxmlformats.org/officeDocument/2006/relationships/tags" Target="../tags/tag179.xml"/><Relationship Id="rId22"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6.png"/><Relationship Id="rId2" Type="http://schemas.openxmlformats.org/officeDocument/2006/relationships/slideLayout" Target="../slideLayouts/slideLayout24.xml"/><Relationship Id="rId1" Type="http://schemas.openxmlformats.org/officeDocument/2006/relationships/tags" Target="../tags/tag18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3" Type="http://schemas.openxmlformats.org/officeDocument/2006/relationships/tags" Target="../tags/tag193.xml"/><Relationship Id="rId18" Type="http://schemas.openxmlformats.org/officeDocument/2006/relationships/tags" Target="../tags/tag198.xml"/><Relationship Id="rId26" Type="http://schemas.openxmlformats.org/officeDocument/2006/relationships/tags" Target="../tags/tag206.xml"/><Relationship Id="rId39" Type="http://schemas.openxmlformats.org/officeDocument/2006/relationships/tags" Target="../tags/tag219.xml"/><Relationship Id="rId21" Type="http://schemas.openxmlformats.org/officeDocument/2006/relationships/tags" Target="../tags/tag201.xml"/><Relationship Id="rId34" Type="http://schemas.openxmlformats.org/officeDocument/2006/relationships/tags" Target="../tags/tag214.xml"/><Relationship Id="rId42" Type="http://schemas.openxmlformats.org/officeDocument/2006/relationships/tags" Target="../tags/tag222.xml"/><Relationship Id="rId47" Type="http://schemas.openxmlformats.org/officeDocument/2006/relationships/tags" Target="../tags/tag227.xml"/><Relationship Id="rId50" Type="http://schemas.openxmlformats.org/officeDocument/2006/relationships/tags" Target="../tags/tag230.xml"/><Relationship Id="rId55" Type="http://schemas.openxmlformats.org/officeDocument/2006/relationships/image" Target="../media/image37.emf"/><Relationship Id="rId63" Type="http://schemas.openxmlformats.org/officeDocument/2006/relationships/image" Target="../media/image45.png"/><Relationship Id="rId7" Type="http://schemas.openxmlformats.org/officeDocument/2006/relationships/tags" Target="../tags/tag187.xml"/><Relationship Id="rId2" Type="http://schemas.openxmlformats.org/officeDocument/2006/relationships/tags" Target="../tags/tag182.xml"/><Relationship Id="rId16" Type="http://schemas.openxmlformats.org/officeDocument/2006/relationships/tags" Target="../tags/tag196.xml"/><Relationship Id="rId29" Type="http://schemas.openxmlformats.org/officeDocument/2006/relationships/tags" Target="../tags/tag209.xml"/><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tags" Target="../tags/tag191.xml"/><Relationship Id="rId24" Type="http://schemas.openxmlformats.org/officeDocument/2006/relationships/tags" Target="../tags/tag204.xml"/><Relationship Id="rId32" Type="http://schemas.openxmlformats.org/officeDocument/2006/relationships/tags" Target="../tags/tag212.xml"/><Relationship Id="rId37" Type="http://schemas.openxmlformats.org/officeDocument/2006/relationships/tags" Target="../tags/tag217.xml"/><Relationship Id="rId40" Type="http://schemas.openxmlformats.org/officeDocument/2006/relationships/tags" Target="../tags/tag220.xml"/><Relationship Id="rId45" Type="http://schemas.openxmlformats.org/officeDocument/2006/relationships/tags" Target="../tags/tag225.xml"/><Relationship Id="rId53" Type="http://schemas.openxmlformats.org/officeDocument/2006/relationships/slideLayout" Target="../slideLayouts/slideLayout9.xml"/><Relationship Id="rId58" Type="http://schemas.openxmlformats.org/officeDocument/2006/relationships/image" Target="../media/image40.jpeg"/><Relationship Id="rId66" Type="http://schemas.openxmlformats.org/officeDocument/2006/relationships/image" Target="../media/image48.jpeg"/><Relationship Id="rId5" Type="http://schemas.openxmlformats.org/officeDocument/2006/relationships/tags" Target="../tags/tag185.xml"/><Relationship Id="rId15" Type="http://schemas.openxmlformats.org/officeDocument/2006/relationships/tags" Target="../tags/tag195.xml"/><Relationship Id="rId23" Type="http://schemas.openxmlformats.org/officeDocument/2006/relationships/tags" Target="../tags/tag203.xml"/><Relationship Id="rId28" Type="http://schemas.openxmlformats.org/officeDocument/2006/relationships/tags" Target="../tags/tag208.xml"/><Relationship Id="rId36" Type="http://schemas.openxmlformats.org/officeDocument/2006/relationships/tags" Target="../tags/tag216.xml"/><Relationship Id="rId49" Type="http://schemas.openxmlformats.org/officeDocument/2006/relationships/tags" Target="../tags/tag229.xml"/><Relationship Id="rId57" Type="http://schemas.openxmlformats.org/officeDocument/2006/relationships/image" Target="../media/image39.wmf"/><Relationship Id="rId61" Type="http://schemas.openxmlformats.org/officeDocument/2006/relationships/image" Target="../media/image43.png"/><Relationship Id="rId10" Type="http://schemas.openxmlformats.org/officeDocument/2006/relationships/tags" Target="../tags/tag190.xml"/><Relationship Id="rId19" Type="http://schemas.openxmlformats.org/officeDocument/2006/relationships/tags" Target="../tags/tag199.xml"/><Relationship Id="rId31" Type="http://schemas.openxmlformats.org/officeDocument/2006/relationships/tags" Target="../tags/tag211.xml"/><Relationship Id="rId44" Type="http://schemas.openxmlformats.org/officeDocument/2006/relationships/tags" Target="../tags/tag224.xml"/><Relationship Id="rId52" Type="http://schemas.openxmlformats.org/officeDocument/2006/relationships/tags" Target="../tags/tag232.xml"/><Relationship Id="rId60" Type="http://schemas.openxmlformats.org/officeDocument/2006/relationships/image" Target="../media/image42.png"/><Relationship Id="rId65" Type="http://schemas.openxmlformats.org/officeDocument/2006/relationships/image" Target="../media/image47.jpeg"/><Relationship Id="rId4" Type="http://schemas.openxmlformats.org/officeDocument/2006/relationships/tags" Target="../tags/tag184.xml"/><Relationship Id="rId9" Type="http://schemas.openxmlformats.org/officeDocument/2006/relationships/tags" Target="../tags/tag189.xml"/><Relationship Id="rId14" Type="http://schemas.openxmlformats.org/officeDocument/2006/relationships/tags" Target="../tags/tag194.xml"/><Relationship Id="rId22" Type="http://schemas.openxmlformats.org/officeDocument/2006/relationships/tags" Target="../tags/tag202.xml"/><Relationship Id="rId27" Type="http://schemas.openxmlformats.org/officeDocument/2006/relationships/tags" Target="../tags/tag207.xml"/><Relationship Id="rId30" Type="http://schemas.openxmlformats.org/officeDocument/2006/relationships/tags" Target="../tags/tag210.xml"/><Relationship Id="rId35" Type="http://schemas.openxmlformats.org/officeDocument/2006/relationships/tags" Target="../tags/tag215.xml"/><Relationship Id="rId43" Type="http://schemas.openxmlformats.org/officeDocument/2006/relationships/tags" Target="../tags/tag223.xml"/><Relationship Id="rId48" Type="http://schemas.openxmlformats.org/officeDocument/2006/relationships/tags" Target="../tags/tag228.xml"/><Relationship Id="rId56" Type="http://schemas.openxmlformats.org/officeDocument/2006/relationships/image" Target="../media/image38.png"/><Relationship Id="rId64" Type="http://schemas.openxmlformats.org/officeDocument/2006/relationships/image" Target="../media/image46.jpeg"/><Relationship Id="rId8" Type="http://schemas.openxmlformats.org/officeDocument/2006/relationships/tags" Target="../tags/tag188.xml"/><Relationship Id="rId51" Type="http://schemas.openxmlformats.org/officeDocument/2006/relationships/tags" Target="../tags/tag231.xml"/><Relationship Id="rId3" Type="http://schemas.openxmlformats.org/officeDocument/2006/relationships/tags" Target="../tags/tag183.xml"/><Relationship Id="rId12" Type="http://schemas.openxmlformats.org/officeDocument/2006/relationships/tags" Target="../tags/tag192.xml"/><Relationship Id="rId17" Type="http://schemas.openxmlformats.org/officeDocument/2006/relationships/tags" Target="../tags/tag197.xml"/><Relationship Id="rId25" Type="http://schemas.openxmlformats.org/officeDocument/2006/relationships/tags" Target="../tags/tag205.xml"/><Relationship Id="rId33" Type="http://schemas.openxmlformats.org/officeDocument/2006/relationships/tags" Target="../tags/tag213.xml"/><Relationship Id="rId38" Type="http://schemas.openxmlformats.org/officeDocument/2006/relationships/tags" Target="../tags/tag218.xml"/><Relationship Id="rId46" Type="http://schemas.openxmlformats.org/officeDocument/2006/relationships/tags" Target="../tags/tag226.xml"/><Relationship Id="rId59" Type="http://schemas.openxmlformats.org/officeDocument/2006/relationships/image" Target="../media/image41.png"/><Relationship Id="rId67" Type="http://schemas.openxmlformats.org/officeDocument/2006/relationships/image" Target="../media/image49.jpeg"/><Relationship Id="rId20" Type="http://schemas.openxmlformats.org/officeDocument/2006/relationships/tags" Target="../tags/tag200.xml"/><Relationship Id="rId41" Type="http://schemas.openxmlformats.org/officeDocument/2006/relationships/tags" Target="../tags/tag221.xml"/><Relationship Id="rId54" Type="http://schemas.openxmlformats.org/officeDocument/2006/relationships/oleObject" Target="../embeddings/oleObject9.bin"/><Relationship Id="rId62"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233.xml"/><Relationship Id="rId6" Type="http://schemas.openxmlformats.org/officeDocument/2006/relationships/image" Target="../media/image50.png"/><Relationship Id="rId5" Type="http://schemas.openxmlformats.org/officeDocument/2006/relationships/image" Target="../media/image1.emf"/><Relationship Id="rId4" Type="http://schemas.openxmlformats.org/officeDocument/2006/relationships/oleObject" Target="../embeddings/oleObject10.bin"/></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tags" Target="../tags/tag158.xml"/><Relationship Id="rId18" Type="http://schemas.openxmlformats.org/officeDocument/2006/relationships/tags" Target="../tags/tag163.xml"/><Relationship Id="rId3" Type="http://schemas.openxmlformats.org/officeDocument/2006/relationships/tags" Target="../tags/tag148.xml"/><Relationship Id="rId21" Type="http://schemas.openxmlformats.org/officeDocument/2006/relationships/oleObject" Target="../embeddings/oleObject6.bin"/><Relationship Id="rId7" Type="http://schemas.openxmlformats.org/officeDocument/2006/relationships/tags" Target="../tags/tag152.xml"/><Relationship Id="rId12" Type="http://schemas.openxmlformats.org/officeDocument/2006/relationships/tags" Target="../tags/tag157.xml"/><Relationship Id="rId17" Type="http://schemas.openxmlformats.org/officeDocument/2006/relationships/tags" Target="../tags/tag162.xml"/><Relationship Id="rId2" Type="http://schemas.openxmlformats.org/officeDocument/2006/relationships/tags" Target="../tags/tag147.xml"/><Relationship Id="rId16" Type="http://schemas.openxmlformats.org/officeDocument/2006/relationships/tags" Target="../tags/tag161.xml"/><Relationship Id="rId20" Type="http://schemas.openxmlformats.org/officeDocument/2006/relationships/notesSlide" Target="../notesSlides/notesSlide2.xml"/><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5" Type="http://schemas.openxmlformats.org/officeDocument/2006/relationships/tags" Target="../tags/tag150.xml"/><Relationship Id="rId15" Type="http://schemas.openxmlformats.org/officeDocument/2006/relationships/tags" Target="../tags/tag160.xml"/><Relationship Id="rId10" Type="http://schemas.openxmlformats.org/officeDocument/2006/relationships/tags" Target="../tags/tag155.xml"/><Relationship Id="rId19" Type="http://schemas.openxmlformats.org/officeDocument/2006/relationships/slideLayout" Target="../slideLayouts/slideLayout6.xml"/><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tags" Target="../tags/tag159.xml"/><Relationship Id="rId22"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hyperlink" Target="https://opensource.mindsphere.io/index.html" TargetMode="External"/><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programmersought.com/article/77513966958/"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slideLayout" Target="../slideLayouts/slideLayout6.xml"/><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10.emf"/><Relationship Id="rId11" Type="http://schemas.openxmlformats.org/officeDocument/2006/relationships/image" Target="../media/image15.png"/><Relationship Id="rId5" Type="http://schemas.openxmlformats.org/officeDocument/2006/relationships/oleObject" Target="../embeddings/oleObject7.bin"/><Relationship Id="rId10" Type="http://schemas.openxmlformats.org/officeDocument/2006/relationships/image" Target="../media/image14.png"/><Relationship Id="rId4" Type="http://schemas.openxmlformats.org/officeDocument/2006/relationships/notesSlide" Target="../notesSlides/notesSlide7.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F85FE14-2FB0-4397-A5AF-1A46543BFA69}"/>
              </a:ext>
            </a:extLst>
          </p:cNvPr>
          <p:cNvSpPr>
            <a:spLocks noGrp="1"/>
          </p:cNvSpPr>
          <p:nvPr>
            <p:ph type="title"/>
          </p:nvPr>
        </p:nvSpPr>
        <p:spPr/>
        <p:txBody>
          <a:bodyPr/>
          <a:lstStyle/>
          <a:p>
            <a:r>
              <a:rPr lang="sr-Latn-RS" dirty="0" err="1"/>
              <a:t>MindSphere</a:t>
            </a:r>
            <a:endParaRPr lang="en-GB" dirty="0"/>
          </a:p>
        </p:txBody>
      </p:sp>
      <p:pic>
        <p:nvPicPr>
          <p:cNvPr id="5" name="Picture 4">
            <a:extLst>
              <a:ext uri="{FF2B5EF4-FFF2-40B4-BE49-F238E27FC236}">
                <a16:creationId xmlns:a16="http://schemas.microsoft.com/office/drawing/2014/main" id="{DD78B466-5D8C-4D23-858A-55659923ADC2}"/>
              </a:ext>
            </a:extLst>
          </p:cNvPr>
          <p:cNvPicPr>
            <a:picLocks noChangeAspect="1"/>
          </p:cNvPicPr>
          <p:nvPr/>
        </p:nvPicPr>
        <p:blipFill>
          <a:blip r:embed="rId2"/>
          <a:stretch>
            <a:fillRect/>
          </a:stretch>
        </p:blipFill>
        <p:spPr>
          <a:xfrm>
            <a:off x="0" y="1282843"/>
            <a:ext cx="12192000" cy="5306106"/>
          </a:xfrm>
          <a:prstGeom prst="rect">
            <a:avLst/>
          </a:prstGeom>
        </p:spPr>
      </p:pic>
    </p:spTree>
    <p:extLst>
      <p:ext uri="{BB962C8B-B14F-4D97-AF65-F5344CB8AC3E}">
        <p14:creationId xmlns:p14="http://schemas.microsoft.com/office/powerpoint/2010/main" val="230374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2" name="Objekt 371"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17" imgW="360" imgH="360" progId="TCLayout.ActiveDocument.1">
                  <p:embed/>
                </p:oleObj>
              </mc:Choice>
              <mc:Fallback>
                <p:oleObj name="think-cell Folie" r:id="rId17" imgW="360" imgH="360" progId="TCLayout.ActiveDocument.1">
                  <p:embed/>
                  <p:pic>
                    <p:nvPicPr>
                      <p:cNvPr id="372" name="Objekt 371" hidden="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p:txBody>
          <a:bodyPr/>
          <a:lstStyle/>
          <a:p>
            <a:r>
              <a:rPr lang="sr-Latn-RS" dirty="0"/>
              <a:t>Servisi pokretani podacima bazirani na </a:t>
            </a:r>
            <a:r>
              <a:rPr lang="sr-Latn-RS" dirty="0" err="1"/>
              <a:t>MindSphere</a:t>
            </a:r>
            <a:r>
              <a:rPr lang="sr-Latn-RS" dirty="0"/>
              <a:t>-i omogućavaju nove poslovne mogućnosti</a:t>
            </a:r>
            <a:endParaRPr lang="en-US" dirty="0"/>
          </a:p>
        </p:txBody>
      </p:sp>
      <p:grpSp>
        <p:nvGrpSpPr>
          <p:cNvPr id="3" name="Group 9"/>
          <p:cNvGrpSpPr>
            <a:grpSpLocks noChangeAspect="1"/>
          </p:cNvGrpSpPr>
          <p:nvPr/>
        </p:nvGrpSpPr>
        <p:grpSpPr bwMode="auto">
          <a:xfrm rot="17487852">
            <a:off x="3540093" y="1526290"/>
            <a:ext cx="4721217" cy="4587719"/>
            <a:chOff x="1867" y="1388"/>
            <a:chExt cx="2035" cy="1977"/>
          </a:xfrm>
        </p:grpSpPr>
        <p:sp>
          <p:nvSpPr>
            <p:cNvPr id="5" name="Freeform 10"/>
            <p:cNvSpPr>
              <a:spLocks noChangeAspect="1"/>
            </p:cNvSpPr>
            <p:nvPr>
              <p:custDataLst>
                <p:tags r:id="rId12"/>
              </p:custDataLst>
            </p:nvPr>
          </p:nvSpPr>
          <p:spPr bwMode="gray">
            <a:xfrm rot="4441191">
              <a:off x="2924" y="2387"/>
              <a:ext cx="913" cy="1043"/>
            </a:xfrm>
            <a:custGeom>
              <a:avLst/>
              <a:gdLst/>
              <a:ahLst/>
              <a:cxnLst>
                <a:cxn ang="0">
                  <a:pos x="344" y="356"/>
                </a:cxn>
                <a:cxn ang="0">
                  <a:pos x="344" y="356"/>
                </a:cxn>
                <a:cxn ang="0">
                  <a:pos x="0" y="0"/>
                </a:cxn>
                <a:cxn ang="0">
                  <a:pos x="58" y="90"/>
                </a:cxn>
                <a:cxn ang="0">
                  <a:pos x="1" y="177"/>
                </a:cxn>
                <a:cxn ang="0">
                  <a:pos x="168" y="356"/>
                </a:cxn>
                <a:cxn ang="0">
                  <a:pos x="167" y="356"/>
                </a:cxn>
                <a:cxn ang="0">
                  <a:pos x="127" y="356"/>
                </a:cxn>
                <a:cxn ang="0">
                  <a:pos x="257" y="439"/>
                </a:cxn>
                <a:cxn ang="0">
                  <a:pos x="384" y="356"/>
                </a:cxn>
                <a:cxn ang="0">
                  <a:pos x="344" y="356"/>
                </a:cxn>
              </a:cxnLst>
              <a:rect l="0" t="0" r="r" b="b"/>
              <a:pathLst>
                <a:path w="384" h="439">
                  <a:moveTo>
                    <a:pt x="344" y="356"/>
                  </a:moveTo>
                  <a:cubicBezTo>
                    <a:pt x="344" y="356"/>
                    <a:pt x="344" y="356"/>
                    <a:pt x="344" y="356"/>
                  </a:cubicBezTo>
                  <a:cubicBezTo>
                    <a:pt x="342" y="165"/>
                    <a:pt x="190" y="10"/>
                    <a:pt x="0" y="0"/>
                  </a:cubicBezTo>
                  <a:cubicBezTo>
                    <a:pt x="58" y="90"/>
                    <a:pt x="58" y="90"/>
                    <a:pt x="58" y="90"/>
                  </a:cubicBezTo>
                  <a:cubicBezTo>
                    <a:pt x="1" y="177"/>
                    <a:pt x="1" y="177"/>
                    <a:pt x="1" y="177"/>
                  </a:cubicBezTo>
                  <a:cubicBezTo>
                    <a:pt x="93" y="187"/>
                    <a:pt x="164" y="262"/>
                    <a:pt x="168" y="356"/>
                  </a:cubicBezTo>
                  <a:cubicBezTo>
                    <a:pt x="167" y="356"/>
                    <a:pt x="167" y="356"/>
                    <a:pt x="167" y="356"/>
                  </a:cubicBezTo>
                  <a:cubicBezTo>
                    <a:pt x="127" y="356"/>
                    <a:pt x="127" y="356"/>
                    <a:pt x="127" y="356"/>
                  </a:cubicBezTo>
                  <a:cubicBezTo>
                    <a:pt x="257" y="439"/>
                    <a:pt x="257" y="439"/>
                    <a:pt x="257" y="439"/>
                  </a:cubicBezTo>
                  <a:cubicBezTo>
                    <a:pt x="384" y="356"/>
                    <a:pt x="384" y="356"/>
                    <a:pt x="384" y="356"/>
                  </a:cubicBezTo>
                  <a:lnTo>
                    <a:pt x="344" y="356"/>
                  </a:lnTo>
                  <a:close/>
                </a:path>
              </a:pathLst>
            </a:custGeom>
            <a:solidFill>
              <a:srgbClr val="DFE6ED"/>
            </a:solidFill>
            <a:ln w="9525" cap="rnd" cmpd="sng" algn="ctr">
              <a:solidFill>
                <a:srgbClr val="DFE6ED"/>
              </a:solidFill>
              <a:prstDash val="solid"/>
              <a:round/>
              <a:headEnd type="none" w="med" len="med"/>
              <a:tailEnd type="none" w="med" len="med"/>
            </a:ln>
          </p:spPr>
          <p:txBody>
            <a:bodyPr/>
            <a:lstStyle/>
            <a:p>
              <a:pPr defTabSz="913943">
                <a:defRPr/>
              </a:pPr>
              <a:endParaRPr lang="en-US" sz="1799" kern="0" dirty="0">
                <a:solidFill>
                  <a:sysClr val="windowText" lastClr="000000"/>
                </a:solidFill>
                <a:latin typeface="Arial" pitchFamily="34" charset="0"/>
                <a:ea typeface="ＭＳ Ｐゴシック" charset="-128"/>
              </a:endParaRPr>
            </a:p>
          </p:txBody>
        </p:sp>
        <p:sp>
          <p:nvSpPr>
            <p:cNvPr id="6" name="Freeform 11"/>
            <p:cNvSpPr>
              <a:spLocks noChangeAspect="1"/>
            </p:cNvSpPr>
            <p:nvPr>
              <p:custDataLst>
                <p:tags r:id="rId13"/>
              </p:custDataLst>
            </p:nvPr>
          </p:nvSpPr>
          <p:spPr bwMode="gray">
            <a:xfrm rot="2700000">
              <a:off x="2503" y="1458"/>
              <a:ext cx="1046" cy="905"/>
            </a:xfrm>
            <a:custGeom>
              <a:avLst/>
              <a:gdLst/>
              <a:ahLst/>
              <a:cxnLst>
                <a:cxn ang="0">
                  <a:pos x="440" y="129"/>
                </a:cxn>
                <a:cxn ang="0">
                  <a:pos x="356" y="0"/>
                </a:cxn>
                <a:cxn ang="0">
                  <a:pos x="356" y="39"/>
                </a:cxn>
                <a:cxn ang="0">
                  <a:pos x="0" y="381"/>
                </a:cxn>
                <a:cxn ang="0">
                  <a:pos x="89" y="324"/>
                </a:cxn>
                <a:cxn ang="0">
                  <a:pos x="177" y="381"/>
                </a:cxn>
                <a:cxn ang="0">
                  <a:pos x="357" y="215"/>
                </a:cxn>
                <a:cxn ang="0">
                  <a:pos x="357" y="216"/>
                </a:cxn>
                <a:cxn ang="0">
                  <a:pos x="357" y="256"/>
                </a:cxn>
                <a:cxn ang="0">
                  <a:pos x="440" y="129"/>
                </a:cxn>
              </a:cxnLst>
              <a:rect l="0" t="0" r="r" b="b"/>
              <a:pathLst>
                <a:path w="440" h="381">
                  <a:moveTo>
                    <a:pt x="440" y="129"/>
                  </a:moveTo>
                  <a:cubicBezTo>
                    <a:pt x="356" y="0"/>
                    <a:pt x="356" y="0"/>
                    <a:pt x="356" y="0"/>
                  </a:cubicBezTo>
                  <a:cubicBezTo>
                    <a:pt x="356" y="39"/>
                    <a:pt x="356" y="39"/>
                    <a:pt x="356" y="39"/>
                  </a:cubicBezTo>
                  <a:cubicBezTo>
                    <a:pt x="164" y="42"/>
                    <a:pt x="10" y="191"/>
                    <a:pt x="0" y="381"/>
                  </a:cubicBezTo>
                  <a:cubicBezTo>
                    <a:pt x="89" y="324"/>
                    <a:pt x="89" y="324"/>
                    <a:pt x="89" y="324"/>
                  </a:cubicBezTo>
                  <a:cubicBezTo>
                    <a:pt x="177" y="381"/>
                    <a:pt x="177" y="381"/>
                    <a:pt x="177" y="381"/>
                  </a:cubicBezTo>
                  <a:cubicBezTo>
                    <a:pt x="187" y="289"/>
                    <a:pt x="263" y="218"/>
                    <a:pt x="357" y="215"/>
                  </a:cubicBezTo>
                  <a:cubicBezTo>
                    <a:pt x="357" y="216"/>
                    <a:pt x="357" y="216"/>
                    <a:pt x="357" y="216"/>
                  </a:cubicBezTo>
                  <a:cubicBezTo>
                    <a:pt x="357" y="256"/>
                    <a:pt x="357" y="256"/>
                    <a:pt x="357" y="256"/>
                  </a:cubicBezTo>
                  <a:lnTo>
                    <a:pt x="440" y="129"/>
                  </a:lnTo>
                  <a:close/>
                </a:path>
              </a:pathLst>
            </a:custGeom>
            <a:solidFill>
              <a:srgbClr val="DFE6ED"/>
            </a:solidFill>
            <a:ln w="9525" cap="rnd" cmpd="sng" algn="ctr">
              <a:solidFill>
                <a:srgbClr val="DFE6ED"/>
              </a:solidFill>
              <a:prstDash val="solid"/>
              <a:round/>
              <a:headEnd type="none" w="med" len="med"/>
              <a:tailEnd type="none" w="med" len="med"/>
            </a:ln>
          </p:spPr>
          <p:txBody>
            <a:bodyPr/>
            <a:lstStyle/>
            <a:p>
              <a:pPr defTabSz="913943">
                <a:defRPr/>
              </a:pPr>
              <a:endParaRPr lang="en-US" sz="1799" kern="0" dirty="0">
                <a:solidFill>
                  <a:sysClr val="windowText" lastClr="000000"/>
                </a:solidFill>
                <a:latin typeface="Arial" pitchFamily="34" charset="0"/>
                <a:ea typeface="ＭＳ Ｐゴシック" charset="-128"/>
              </a:endParaRPr>
            </a:p>
          </p:txBody>
        </p:sp>
        <p:sp>
          <p:nvSpPr>
            <p:cNvPr id="8" name="Freeform 13"/>
            <p:cNvSpPr>
              <a:spLocks noChangeAspect="1"/>
            </p:cNvSpPr>
            <p:nvPr>
              <p:custDataLst>
                <p:tags r:id="rId14"/>
              </p:custDataLst>
            </p:nvPr>
          </p:nvSpPr>
          <p:spPr bwMode="gray">
            <a:xfrm rot="6299933">
              <a:off x="1796" y="2258"/>
              <a:ext cx="1053" cy="911"/>
            </a:xfrm>
            <a:custGeom>
              <a:avLst/>
              <a:gdLst/>
              <a:ahLst/>
              <a:cxnLst>
                <a:cxn ang="0">
                  <a:pos x="443" y="1"/>
                </a:cxn>
                <a:cxn ang="0">
                  <a:pos x="356" y="58"/>
                </a:cxn>
                <a:cxn ang="0">
                  <a:pos x="266" y="0"/>
                </a:cxn>
                <a:cxn ang="0">
                  <a:pos x="83" y="167"/>
                </a:cxn>
                <a:cxn ang="0">
                  <a:pos x="83" y="166"/>
                </a:cxn>
                <a:cxn ang="0">
                  <a:pos x="83" y="127"/>
                </a:cxn>
                <a:cxn ang="0">
                  <a:pos x="0" y="256"/>
                </a:cxn>
                <a:cxn ang="0">
                  <a:pos x="83" y="383"/>
                </a:cxn>
                <a:cxn ang="0">
                  <a:pos x="83" y="343"/>
                </a:cxn>
                <a:cxn ang="0">
                  <a:pos x="443" y="1"/>
                </a:cxn>
              </a:cxnLst>
              <a:rect l="0" t="0" r="r" b="b"/>
              <a:pathLst>
                <a:path w="443" h="383">
                  <a:moveTo>
                    <a:pt x="443" y="1"/>
                  </a:moveTo>
                  <a:cubicBezTo>
                    <a:pt x="356" y="58"/>
                    <a:pt x="356" y="58"/>
                    <a:pt x="356" y="58"/>
                  </a:cubicBezTo>
                  <a:cubicBezTo>
                    <a:pt x="266" y="0"/>
                    <a:pt x="266" y="0"/>
                    <a:pt x="266" y="0"/>
                  </a:cubicBezTo>
                  <a:cubicBezTo>
                    <a:pt x="256" y="93"/>
                    <a:pt x="179" y="165"/>
                    <a:pt x="83" y="167"/>
                  </a:cubicBezTo>
                  <a:cubicBezTo>
                    <a:pt x="83" y="166"/>
                    <a:pt x="83" y="166"/>
                    <a:pt x="83" y="166"/>
                  </a:cubicBezTo>
                  <a:cubicBezTo>
                    <a:pt x="83" y="127"/>
                    <a:pt x="83" y="127"/>
                    <a:pt x="83" y="127"/>
                  </a:cubicBezTo>
                  <a:cubicBezTo>
                    <a:pt x="0" y="256"/>
                    <a:pt x="0" y="256"/>
                    <a:pt x="0" y="256"/>
                  </a:cubicBezTo>
                  <a:cubicBezTo>
                    <a:pt x="83" y="383"/>
                    <a:pt x="83" y="383"/>
                    <a:pt x="83" y="383"/>
                  </a:cubicBezTo>
                  <a:cubicBezTo>
                    <a:pt x="83" y="343"/>
                    <a:pt x="83" y="343"/>
                    <a:pt x="83" y="343"/>
                  </a:cubicBezTo>
                  <a:cubicBezTo>
                    <a:pt x="276" y="342"/>
                    <a:pt x="432" y="192"/>
                    <a:pt x="443" y="1"/>
                  </a:cubicBezTo>
                  <a:close/>
                </a:path>
              </a:pathLst>
            </a:custGeom>
            <a:solidFill>
              <a:srgbClr val="DFE6ED"/>
            </a:solidFill>
            <a:ln w="9525" cap="rnd" cmpd="sng" algn="ctr">
              <a:solidFill>
                <a:srgbClr val="DFE6ED"/>
              </a:solidFill>
              <a:prstDash val="solid"/>
              <a:round/>
              <a:headEnd type="none" w="med" len="med"/>
              <a:tailEnd type="none" w="med" len="med"/>
            </a:ln>
          </p:spPr>
          <p:txBody>
            <a:bodyPr/>
            <a:lstStyle/>
            <a:p>
              <a:pPr defTabSz="913943">
                <a:defRPr/>
              </a:pPr>
              <a:endParaRPr lang="en-US" sz="1799" kern="0" dirty="0">
                <a:solidFill>
                  <a:sysClr val="windowText" lastClr="000000"/>
                </a:solidFill>
                <a:latin typeface="Arial" pitchFamily="34" charset="0"/>
                <a:ea typeface="ＭＳ Ｐゴシック" charset="-128"/>
              </a:endParaRPr>
            </a:p>
          </p:txBody>
        </p:sp>
      </p:grpSp>
      <p:sp>
        <p:nvSpPr>
          <p:cNvPr id="13" name="Rectangle 5"/>
          <p:cNvSpPr>
            <a:spLocks noChangeArrowheads="1"/>
          </p:cNvSpPr>
          <p:nvPr/>
        </p:nvSpPr>
        <p:spPr bwMode="auto">
          <a:xfrm>
            <a:off x="7837888" y="4619424"/>
            <a:ext cx="1747168" cy="276791"/>
          </a:xfrm>
          <a:prstGeom prst="rect">
            <a:avLst/>
          </a:prstGeom>
          <a:noFill/>
          <a:ln>
            <a:noFill/>
          </a:ln>
          <a:effectLst/>
        </p:spPr>
        <p:txBody>
          <a:bodyPr wrap="square" lIns="0" tIns="0" rIns="0" bIns="0" numCol="1" spcCol="72000" rtlCol="0" anchor="ctr">
            <a:spAutoFit/>
          </a:bodyPr>
          <a:lstStyle/>
          <a:p>
            <a:pPr defTabSz="913943" fontAlgn="base">
              <a:spcBef>
                <a:spcPct val="50000"/>
              </a:spcBef>
              <a:spcAft>
                <a:spcPct val="0"/>
              </a:spcAft>
            </a:pPr>
            <a:r>
              <a:rPr lang="sr-Latn-RS" sz="1799" b="1" kern="0" dirty="0">
                <a:solidFill>
                  <a:srgbClr val="233746"/>
                </a:solidFill>
                <a:latin typeface="Arial"/>
                <a:ea typeface="ＭＳ Ｐゴシック" charset="-128"/>
              </a:rPr>
              <a:t>Akcija</a:t>
            </a:r>
            <a:endParaRPr lang="de-DE" sz="1799" b="1" kern="0" dirty="0">
              <a:solidFill>
                <a:srgbClr val="233746"/>
              </a:solidFill>
              <a:latin typeface="Arial"/>
              <a:ea typeface="ＭＳ Ｐゴシック" charset="-128"/>
            </a:endParaRPr>
          </a:p>
        </p:txBody>
      </p:sp>
      <p:sp>
        <p:nvSpPr>
          <p:cNvPr id="14" name="Rectangle 5"/>
          <p:cNvSpPr>
            <a:spLocks noChangeArrowheads="1"/>
          </p:cNvSpPr>
          <p:nvPr/>
        </p:nvSpPr>
        <p:spPr bwMode="auto">
          <a:xfrm>
            <a:off x="3031553" y="4619385"/>
            <a:ext cx="1539256" cy="276871"/>
          </a:xfrm>
          <a:prstGeom prst="rect">
            <a:avLst/>
          </a:prstGeom>
          <a:noFill/>
          <a:ln>
            <a:noFill/>
          </a:ln>
          <a:effectLst/>
        </p:spPr>
        <p:txBody>
          <a:bodyPr wrap="square" lIns="0" tIns="0" rIns="0" bIns="0" numCol="1" spcCol="72000" rtlCol="0" anchor="ctr">
            <a:spAutoFit/>
          </a:bodyPr>
          <a:lstStyle/>
          <a:p>
            <a:pPr algn="r" defTabSz="913943" fontAlgn="base">
              <a:spcBef>
                <a:spcPct val="50000"/>
              </a:spcBef>
              <a:spcAft>
                <a:spcPct val="0"/>
              </a:spcAft>
            </a:pPr>
            <a:r>
              <a:rPr lang="sr-Latn-RS" sz="1799" b="1" kern="0" dirty="0">
                <a:solidFill>
                  <a:srgbClr val="233746"/>
                </a:solidFill>
                <a:latin typeface="Arial"/>
                <a:ea typeface="ＭＳ Ｐゴシック" charset="-128"/>
              </a:rPr>
              <a:t>Podaci</a:t>
            </a:r>
            <a:endParaRPr lang="de-DE" sz="1399" b="1" kern="0" dirty="0">
              <a:solidFill>
                <a:srgbClr val="233746"/>
              </a:solidFill>
              <a:latin typeface="Arial"/>
              <a:ea typeface="ＭＳ Ｐゴシック" charset="-128"/>
            </a:endParaRPr>
          </a:p>
        </p:txBody>
      </p:sp>
      <p:sp>
        <p:nvSpPr>
          <p:cNvPr id="15" name="Freeform 5"/>
          <p:cNvSpPr>
            <a:spLocks noChangeAspect="1" noEditPoints="1"/>
          </p:cNvSpPr>
          <p:nvPr/>
        </p:nvSpPr>
        <p:spPr bwMode="gray">
          <a:xfrm>
            <a:off x="4632342" y="4298231"/>
            <a:ext cx="497018" cy="496758"/>
          </a:xfrm>
          <a:custGeom>
            <a:avLst/>
            <a:gdLst>
              <a:gd name="T0" fmla="*/ 219 w 800"/>
              <a:gd name="T1" fmla="*/ 738 h 800"/>
              <a:gd name="T2" fmla="*/ 252 w 800"/>
              <a:gd name="T3" fmla="*/ 431 h 800"/>
              <a:gd name="T4" fmla="*/ 206 w 800"/>
              <a:gd name="T5" fmla="*/ 496 h 800"/>
              <a:gd name="T6" fmla="*/ 252 w 800"/>
              <a:gd name="T7" fmla="*/ 431 h 800"/>
              <a:gd name="T8" fmla="*/ 215 w 800"/>
              <a:gd name="T9" fmla="*/ 376 h 800"/>
              <a:gd name="T10" fmla="*/ 131 w 800"/>
              <a:gd name="T11" fmla="*/ 302 h 800"/>
              <a:gd name="T12" fmla="*/ 192 w 800"/>
              <a:gd name="T13" fmla="*/ 252 h 800"/>
              <a:gd name="T14" fmla="*/ 347 w 800"/>
              <a:gd name="T15" fmla="*/ 132 h 800"/>
              <a:gd name="T16" fmla="*/ 325 w 800"/>
              <a:gd name="T17" fmla="*/ 431 h 800"/>
              <a:gd name="T18" fmla="*/ 231 w 800"/>
              <a:gd name="T19" fmla="*/ 379 h 800"/>
              <a:gd name="T20" fmla="*/ 208 w 800"/>
              <a:gd name="T21" fmla="*/ 751 h 800"/>
              <a:gd name="T22" fmla="*/ 188 w 800"/>
              <a:gd name="T23" fmla="*/ 581 h 800"/>
              <a:gd name="T24" fmla="*/ 230 w 800"/>
              <a:gd name="T25" fmla="*/ 762 h 800"/>
              <a:gd name="T26" fmla="*/ 340 w 800"/>
              <a:gd name="T27" fmla="*/ 662 h 800"/>
              <a:gd name="T28" fmla="*/ 437 w 800"/>
              <a:gd name="T29" fmla="*/ 798 h 800"/>
              <a:gd name="T30" fmla="*/ 360 w 800"/>
              <a:gd name="T31" fmla="*/ 696 h 800"/>
              <a:gd name="T32" fmla="*/ 437 w 800"/>
              <a:gd name="T33" fmla="*/ 798 h 800"/>
              <a:gd name="T34" fmla="*/ 407 w 800"/>
              <a:gd name="T35" fmla="*/ 692 h 800"/>
              <a:gd name="T36" fmla="*/ 669 w 800"/>
              <a:gd name="T37" fmla="*/ 522 h 800"/>
              <a:gd name="T38" fmla="*/ 780 w 800"/>
              <a:gd name="T39" fmla="*/ 525 h 800"/>
              <a:gd name="T40" fmla="*/ 380 w 800"/>
              <a:gd name="T41" fmla="*/ 622 h 800"/>
              <a:gd name="T42" fmla="*/ 332 w 800"/>
              <a:gd name="T43" fmla="*/ 446 h 800"/>
              <a:gd name="T44" fmla="*/ 500 w 800"/>
              <a:gd name="T45" fmla="*/ 464 h 800"/>
              <a:gd name="T46" fmla="*/ 800 w 800"/>
              <a:gd name="T47" fmla="*/ 412 h 800"/>
              <a:gd name="T48" fmla="*/ 502 w 800"/>
              <a:gd name="T49" fmla="*/ 451 h 800"/>
              <a:gd name="T50" fmla="*/ 339 w 800"/>
              <a:gd name="T51" fmla="*/ 434 h 800"/>
              <a:gd name="T52" fmla="*/ 800 w 800"/>
              <a:gd name="T53" fmla="*/ 412 h 800"/>
              <a:gd name="T54" fmla="*/ 736 w 800"/>
              <a:gd name="T55" fmla="*/ 404 h 800"/>
              <a:gd name="T56" fmla="*/ 622 w 800"/>
              <a:gd name="T57" fmla="*/ 220 h 800"/>
              <a:gd name="T58" fmla="*/ 710 w 800"/>
              <a:gd name="T59" fmla="*/ 147 h 800"/>
              <a:gd name="T60" fmla="*/ 652 w 800"/>
              <a:gd name="T61" fmla="*/ 154 h 800"/>
              <a:gd name="T62" fmla="*/ 583 w 800"/>
              <a:gd name="T63" fmla="*/ 188 h 800"/>
              <a:gd name="T64" fmla="*/ 415 w 800"/>
              <a:gd name="T65" fmla="*/ 118 h 800"/>
              <a:gd name="T66" fmla="*/ 494 w 800"/>
              <a:gd name="T67" fmla="*/ 11 h 800"/>
              <a:gd name="T68" fmla="*/ 417 w 800"/>
              <a:gd name="T69" fmla="*/ 105 h 800"/>
              <a:gd name="T70" fmla="*/ 377 w 800"/>
              <a:gd name="T71" fmla="*/ 1 h 800"/>
              <a:gd name="T72" fmla="*/ 400 w 800"/>
              <a:gd name="T73" fmla="*/ 73 h 800"/>
              <a:gd name="T74" fmla="*/ 374 w 800"/>
              <a:gd name="T75" fmla="*/ 43 h 800"/>
              <a:gd name="T76" fmla="*/ 363 w 800"/>
              <a:gd name="T77" fmla="*/ 2 h 800"/>
              <a:gd name="T78" fmla="*/ 339 w 800"/>
              <a:gd name="T79" fmla="*/ 92 h 800"/>
              <a:gd name="T80" fmla="*/ 218 w 800"/>
              <a:gd name="T81" fmla="*/ 44 h 800"/>
              <a:gd name="T82" fmla="*/ 218 w 800"/>
              <a:gd name="T83" fmla="*/ 44 h 800"/>
              <a:gd name="T84" fmla="*/ 273 w 800"/>
              <a:gd name="T85" fmla="*/ 85 h 800"/>
              <a:gd name="T86" fmla="*/ 117 w 800"/>
              <a:gd name="T87" fmla="*/ 272 h 800"/>
              <a:gd name="T88" fmla="*/ 5 w 800"/>
              <a:gd name="T89" fmla="*/ 338 h 800"/>
              <a:gd name="T90" fmla="*/ 9 w 800"/>
              <a:gd name="T91" fmla="*/ 355 h 800"/>
              <a:gd name="T92" fmla="*/ 199 w 800"/>
              <a:gd name="T93" fmla="*/ 453 h 800"/>
              <a:gd name="T94" fmla="*/ 0 w 800"/>
              <a:gd name="T95"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0" h="800">
                <a:moveTo>
                  <a:pt x="205" y="510"/>
                </a:moveTo>
                <a:cubicBezTo>
                  <a:pt x="226" y="522"/>
                  <a:pt x="246" y="534"/>
                  <a:pt x="265" y="549"/>
                </a:cubicBezTo>
                <a:cubicBezTo>
                  <a:pt x="241" y="608"/>
                  <a:pt x="225" y="672"/>
                  <a:pt x="219" y="738"/>
                </a:cubicBezTo>
                <a:cubicBezTo>
                  <a:pt x="207" y="687"/>
                  <a:pt x="201" y="635"/>
                  <a:pt x="201" y="581"/>
                </a:cubicBezTo>
                <a:cubicBezTo>
                  <a:pt x="201" y="557"/>
                  <a:pt x="202" y="534"/>
                  <a:pt x="205" y="510"/>
                </a:cubicBezTo>
                <a:close/>
                <a:moveTo>
                  <a:pt x="252" y="431"/>
                </a:moveTo>
                <a:cubicBezTo>
                  <a:pt x="274" y="435"/>
                  <a:pt x="296" y="440"/>
                  <a:pt x="317" y="444"/>
                </a:cubicBezTo>
                <a:cubicBezTo>
                  <a:pt x="300" y="473"/>
                  <a:pt x="284" y="504"/>
                  <a:pt x="270" y="536"/>
                </a:cubicBezTo>
                <a:cubicBezTo>
                  <a:pt x="250" y="521"/>
                  <a:pt x="229" y="508"/>
                  <a:pt x="206" y="496"/>
                </a:cubicBezTo>
                <a:cubicBezTo>
                  <a:pt x="208" y="483"/>
                  <a:pt x="210" y="469"/>
                  <a:pt x="212" y="456"/>
                </a:cubicBezTo>
                <a:cubicBezTo>
                  <a:pt x="213" y="456"/>
                  <a:pt x="214" y="456"/>
                  <a:pt x="215" y="456"/>
                </a:cubicBezTo>
                <a:cubicBezTo>
                  <a:pt x="232" y="456"/>
                  <a:pt x="246" y="446"/>
                  <a:pt x="252" y="431"/>
                </a:cubicBezTo>
                <a:close/>
                <a:moveTo>
                  <a:pt x="347" y="132"/>
                </a:moveTo>
                <a:cubicBezTo>
                  <a:pt x="289" y="203"/>
                  <a:pt x="245" y="286"/>
                  <a:pt x="218" y="376"/>
                </a:cubicBezTo>
                <a:cubicBezTo>
                  <a:pt x="217" y="376"/>
                  <a:pt x="216" y="376"/>
                  <a:pt x="215" y="376"/>
                </a:cubicBezTo>
                <a:cubicBezTo>
                  <a:pt x="199" y="376"/>
                  <a:pt x="185" y="385"/>
                  <a:pt x="179" y="399"/>
                </a:cubicBezTo>
                <a:cubicBezTo>
                  <a:pt x="128" y="385"/>
                  <a:pt x="79" y="368"/>
                  <a:pt x="31" y="349"/>
                </a:cubicBezTo>
                <a:cubicBezTo>
                  <a:pt x="67" y="338"/>
                  <a:pt x="101" y="323"/>
                  <a:pt x="131" y="302"/>
                </a:cubicBezTo>
                <a:cubicBezTo>
                  <a:pt x="138" y="308"/>
                  <a:pt x="147" y="312"/>
                  <a:pt x="157" y="312"/>
                </a:cubicBezTo>
                <a:cubicBezTo>
                  <a:pt x="179" y="312"/>
                  <a:pt x="197" y="294"/>
                  <a:pt x="197" y="272"/>
                </a:cubicBezTo>
                <a:cubicBezTo>
                  <a:pt x="197" y="265"/>
                  <a:pt x="195" y="258"/>
                  <a:pt x="192" y="252"/>
                </a:cubicBezTo>
                <a:cubicBezTo>
                  <a:pt x="236" y="208"/>
                  <a:pt x="269" y="152"/>
                  <a:pt x="286" y="90"/>
                </a:cubicBezTo>
                <a:cubicBezTo>
                  <a:pt x="302" y="96"/>
                  <a:pt x="320" y="101"/>
                  <a:pt x="337" y="105"/>
                </a:cubicBezTo>
                <a:cubicBezTo>
                  <a:pt x="337" y="115"/>
                  <a:pt x="341" y="125"/>
                  <a:pt x="347" y="132"/>
                </a:cubicBezTo>
                <a:close/>
                <a:moveTo>
                  <a:pt x="375" y="145"/>
                </a:moveTo>
                <a:cubicBezTo>
                  <a:pt x="390" y="197"/>
                  <a:pt x="415" y="244"/>
                  <a:pt x="449" y="284"/>
                </a:cubicBezTo>
                <a:cubicBezTo>
                  <a:pt x="401" y="327"/>
                  <a:pt x="360" y="377"/>
                  <a:pt x="325" y="431"/>
                </a:cubicBezTo>
                <a:cubicBezTo>
                  <a:pt x="301" y="427"/>
                  <a:pt x="278" y="423"/>
                  <a:pt x="255" y="418"/>
                </a:cubicBezTo>
                <a:cubicBezTo>
                  <a:pt x="255" y="417"/>
                  <a:pt x="255" y="417"/>
                  <a:pt x="255" y="416"/>
                </a:cubicBezTo>
                <a:cubicBezTo>
                  <a:pt x="255" y="400"/>
                  <a:pt x="245" y="385"/>
                  <a:pt x="231" y="379"/>
                </a:cubicBezTo>
                <a:cubicBezTo>
                  <a:pt x="257" y="291"/>
                  <a:pt x="301" y="210"/>
                  <a:pt x="357" y="140"/>
                </a:cubicBezTo>
                <a:cubicBezTo>
                  <a:pt x="363" y="143"/>
                  <a:pt x="369" y="145"/>
                  <a:pt x="375" y="145"/>
                </a:cubicBezTo>
                <a:close/>
                <a:moveTo>
                  <a:pt x="208" y="751"/>
                </a:moveTo>
                <a:cubicBezTo>
                  <a:pt x="99" y="691"/>
                  <a:pt x="22" y="583"/>
                  <a:pt x="4" y="456"/>
                </a:cubicBezTo>
                <a:cubicBezTo>
                  <a:pt x="71" y="458"/>
                  <a:pt x="135" y="475"/>
                  <a:pt x="192" y="504"/>
                </a:cubicBezTo>
                <a:cubicBezTo>
                  <a:pt x="189" y="529"/>
                  <a:pt x="188" y="555"/>
                  <a:pt x="188" y="581"/>
                </a:cubicBezTo>
                <a:cubicBezTo>
                  <a:pt x="188" y="640"/>
                  <a:pt x="195" y="697"/>
                  <a:pt x="208" y="751"/>
                </a:cubicBezTo>
                <a:close/>
                <a:moveTo>
                  <a:pt x="306" y="789"/>
                </a:moveTo>
                <a:cubicBezTo>
                  <a:pt x="280" y="783"/>
                  <a:pt x="254" y="773"/>
                  <a:pt x="230" y="762"/>
                </a:cubicBezTo>
                <a:cubicBezTo>
                  <a:pt x="235" y="690"/>
                  <a:pt x="251" y="621"/>
                  <a:pt x="276" y="557"/>
                </a:cubicBezTo>
                <a:cubicBezTo>
                  <a:pt x="304" y="580"/>
                  <a:pt x="330" y="605"/>
                  <a:pt x="353" y="634"/>
                </a:cubicBezTo>
                <a:cubicBezTo>
                  <a:pt x="345" y="641"/>
                  <a:pt x="340" y="651"/>
                  <a:pt x="340" y="662"/>
                </a:cubicBezTo>
                <a:cubicBezTo>
                  <a:pt x="340" y="672"/>
                  <a:pt x="344" y="681"/>
                  <a:pt x="349" y="688"/>
                </a:cubicBezTo>
                <a:cubicBezTo>
                  <a:pt x="330" y="719"/>
                  <a:pt x="316" y="753"/>
                  <a:pt x="306" y="789"/>
                </a:cubicBezTo>
                <a:close/>
                <a:moveTo>
                  <a:pt x="437" y="798"/>
                </a:moveTo>
                <a:cubicBezTo>
                  <a:pt x="425" y="799"/>
                  <a:pt x="412" y="800"/>
                  <a:pt x="400" y="800"/>
                </a:cubicBezTo>
                <a:cubicBezTo>
                  <a:pt x="372" y="800"/>
                  <a:pt x="345" y="797"/>
                  <a:pt x="319" y="792"/>
                </a:cubicBezTo>
                <a:cubicBezTo>
                  <a:pt x="328" y="758"/>
                  <a:pt x="342" y="726"/>
                  <a:pt x="360" y="696"/>
                </a:cubicBezTo>
                <a:cubicBezTo>
                  <a:pt x="366" y="700"/>
                  <a:pt x="373" y="702"/>
                  <a:pt x="380" y="702"/>
                </a:cubicBezTo>
                <a:cubicBezTo>
                  <a:pt x="386" y="702"/>
                  <a:pt x="391" y="701"/>
                  <a:pt x="396" y="699"/>
                </a:cubicBezTo>
                <a:cubicBezTo>
                  <a:pt x="413" y="730"/>
                  <a:pt x="427" y="763"/>
                  <a:pt x="437" y="798"/>
                </a:cubicBezTo>
                <a:close/>
                <a:moveTo>
                  <a:pt x="776" y="538"/>
                </a:moveTo>
                <a:cubicBezTo>
                  <a:pt x="725" y="676"/>
                  <a:pt x="601" y="778"/>
                  <a:pt x="450" y="797"/>
                </a:cubicBezTo>
                <a:cubicBezTo>
                  <a:pt x="440" y="760"/>
                  <a:pt x="426" y="725"/>
                  <a:pt x="407" y="692"/>
                </a:cubicBezTo>
                <a:cubicBezTo>
                  <a:pt x="415" y="685"/>
                  <a:pt x="420" y="674"/>
                  <a:pt x="420" y="662"/>
                </a:cubicBezTo>
                <a:cubicBezTo>
                  <a:pt x="420" y="651"/>
                  <a:pt x="416" y="641"/>
                  <a:pt x="408" y="633"/>
                </a:cubicBezTo>
                <a:cubicBezTo>
                  <a:pt x="474" y="565"/>
                  <a:pt x="566" y="522"/>
                  <a:pt x="669" y="522"/>
                </a:cubicBezTo>
                <a:cubicBezTo>
                  <a:pt x="706" y="522"/>
                  <a:pt x="742" y="527"/>
                  <a:pt x="776" y="538"/>
                </a:cubicBezTo>
                <a:close/>
                <a:moveTo>
                  <a:pt x="797" y="450"/>
                </a:moveTo>
                <a:cubicBezTo>
                  <a:pt x="794" y="476"/>
                  <a:pt x="788" y="501"/>
                  <a:pt x="780" y="525"/>
                </a:cubicBezTo>
                <a:cubicBezTo>
                  <a:pt x="745" y="514"/>
                  <a:pt x="708" y="508"/>
                  <a:pt x="669" y="508"/>
                </a:cubicBezTo>
                <a:cubicBezTo>
                  <a:pt x="562" y="508"/>
                  <a:pt x="465" y="554"/>
                  <a:pt x="397" y="626"/>
                </a:cubicBezTo>
                <a:cubicBezTo>
                  <a:pt x="392" y="624"/>
                  <a:pt x="386" y="622"/>
                  <a:pt x="380" y="622"/>
                </a:cubicBezTo>
                <a:cubicBezTo>
                  <a:pt x="374" y="622"/>
                  <a:pt x="369" y="624"/>
                  <a:pt x="364" y="626"/>
                </a:cubicBezTo>
                <a:cubicBezTo>
                  <a:pt x="339" y="596"/>
                  <a:pt x="312" y="568"/>
                  <a:pt x="281" y="544"/>
                </a:cubicBezTo>
                <a:cubicBezTo>
                  <a:pt x="296" y="510"/>
                  <a:pt x="312" y="477"/>
                  <a:pt x="332" y="446"/>
                </a:cubicBezTo>
                <a:cubicBezTo>
                  <a:pt x="362" y="451"/>
                  <a:pt x="392" y="455"/>
                  <a:pt x="423" y="458"/>
                </a:cubicBezTo>
                <a:cubicBezTo>
                  <a:pt x="426" y="477"/>
                  <a:pt x="442" y="492"/>
                  <a:pt x="462" y="492"/>
                </a:cubicBezTo>
                <a:cubicBezTo>
                  <a:pt x="480" y="492"/>
                  <a:pt x="495" y="480"/>
                  <a:pt x="500" y="464"/>
                </a:cubicBezTo>
                <a:cubicBezTo>
                  <a:pt x="526" y="465"/>
                  <a:pt x="552" y="466"/>
                  <a:pt x="578" y="466"/>
                </a:cubicBezTo>
                <a:cubicBezTo>
                  <a:pt x="653" y="466"/>
                  <a:pt x="726" y="461"/>
                  <a:pt x="797" y="450"/>
                </a:cubicBezTo>
                <a:close/>
                <a:moveTo>
                  <a:pt x="800" y="412"/>
                </a:moveTo>
                <a:cubicBezTo>
                  <a:pt x="800" y="420"/>
                  <a:pt x="799" y="428"/>
                  <a:pt x="798" y="437"/>
                </a:cubicBezTo>
                <a:cubicBezTo>
                  <a:pt x="727" y="447"/>
                  <a:pt x="653" y="453"/>
                  <a:pt x="578" y="453"/>
                </a:cubicBezTo>
                <a:cubicBezTo>
                  <a:pt x="553" y="453"/>
                  <a:pt x="527" y="452"/>
                  <a:pt x="502" y="451"/>
                </a:cubicBezTo>
                <a:cubicBezTo>
                  <a:pt x="502" y="429"/>
                  <a:pt x="484" y="412"/>
                  <a:pt x="462" y="412"/>
                </a:cubicBezTo>
                <a:cubicBezTo>
                  <a:pt x="443" y="412"/>
                  <a:pt x="426" y="426"/>
                  <a:pt x="423" y="445"/>
                </a:cubicBezTo>
                <a:cubicBezTo>
                  <a:pt x="395" y="442"/>
                  <a:pt x="367" y="438"/>
                  <a:pt x="339" y="434"/>
                </a:cubicBezTo>
                <a:cubicBezTo>
                  <a:pt x="373" y="382"/>
                  <a:pt x="413" y="335"/>
                  <a:pt x="458" y="294"/>
                </a:cubicBezTo>
                <a:cubicBezTo>
                  <a:pt x="526" y="370"/>
                  <a:pt x="625" y="417"/>
                  <a:pt x="736" y="417"/>
                </a:cubicBezTo>
                <a:cubicBezTo>
                  <a:pt x="758" y="417"/>
                  <a:pt x="779" y="415"/>
                  <a:pt x="800" y="412"/>
                </a:cubicBezTo>
                <a:close/>
                <a:moveTo>
                  <a:pt x="710" y="147"/>
                </a:moveTo>
                <a:cubicBezTo>
                  <a:pt x="766" y="215"/>
                  <a:pt x="800" y="303"/>
                  <a:pt x="800" y="398"/>
                </a:cubicBezTo>
                <a:cubicBezTo>
                  <a:pt x="779" y="402"/>
                  <a:pt x="758" y="404"/>
                  <a:pt x="736" y="404"/>
                </a:cubicBezTo>
                <a:cubicBezTo>
                  <a:pt x="629" y="404"/>
                  <a:pt x="534" y="358"/>
                  <a:pt x="468" y="285"/>
                </a:cubicBezTo>
                <a:cubicBezTo>
                  <a:pt x="504" y="253"/>
                  <a:pt x="545" y="225"/>
                  <a:pt x="587" y="201"/>
                </a:cubicBezTo>
                <a:cubicBezTo>
                  <a:pt x="594" y="212"/>
                  <a:pt x="607" y="220"/>
                  <a:pt x="622" y="220"/>
                </a:cubicBezTo>
                <a:cubicBezTo>
                  <a:pt x="644" y="220"/>
                  <a:pt x="662" y="203"/>
                  <a:pt x="662" y="180"/>
                </a:cubicBezTo>
                <a:cubicBezTo>
                  <a:pt x="662" y="175"/>
                  <a:pt x="661" y="170"/>
                  <a:pt x="659" y="166"/>
                </a:cubicBezTo>
                <a:cubicBezTo>
                  <a:pt x="676" y="159"/>
                  <a:pt x="693" y="152"/>
                  <a:pt x="710" y="147"/>
                </a:cubicBezTo>
                <a:close/>
                <a:moveTo>
                  <a:pt x="641" y="81"/>
                </a:moveTo>
                <a:cubicBezTo>
                  <a:pt x="663" y="97"/>
                  <a:pt x="683" y="116"/>
                  <a:pt x="700" y="136"/>
                </a:cubicBezTo>
                <a:cubicBezTo>
                  <a:pt x="684" y="141"/>
                  <a:pt x="668" y="148"/>
                  <a:pt x="652" y="154"/>
                </a:cubicBezTo>
                <a:cubicBezTo>
                  <a:pt x="645" y="146"/>
                  <a:pt x="634" y="140"/>
                  <a:pt x="622" y="140"/>
                </a:cubicBezTo>
                <a:cubicBezTo>
                  <a:pt x="600" y="140"/>
                  <a:pt x="582" y="158"/>
                  <a:pt x="582" y="180"/>
                </a:cubicBezTo>
                <a:cubicBezTo>
                  <a:pt x="582" y="183"/>
                  <a:pt x="582" y="186"/>
                  <a:pt x="583" y="188"/>
                </a:cubicBezTo>
                <a:cubicBezTo>
                  <a:pt x="538" y="213"/>
                  <a:pt x="497" y="242"/>
                  <a:pt x="459" y="275"/>
                </a:cubicBezTo>
                <a:cubicBezTo>
                  <a:pt x="427" y="237"/>
                  <a:pt x="403" y="192"/>
                  <a:pt x="389" y="143"/>
                </a:cubicBezTo>
                <a:cubicBezTo>
                  <a:pt x="401" y="140"/>
                  <a:pt x="411" y="130"/>
                  <a:pt x="415" y="118"/>
                </a:cubicBezTo>
                <a:cubicBezTo>
                  <a:pt x="427" y="119"/>
                  <a:pt x="440" y="119"/>
                  <a:pt x="452" y="119"/>
                </a:cubicBezTo>
                <a:cubicBezTo>
                  <a:pt x="519" y="119"/>
                  <a:pt x="583" y="106"/>
                  <a:pt x="641" y="81"/>
                </a:cubicBezTo>
                <a:close/>
                <a:moveTo>
                  <a:pt x="494" y="11"/>
                </a:moveTo>
                <a:cubicBezTo>
                  <a:pt x="543" y="23"/>
                  <a:pt x="589" y="44"/>
                  <a:pt x="629" y="72"/>
                </a:cubicBezTo>
                <a:cubicBezTo>
                  <a:pt x="574" y="94"/>
                  <a:pt x="515" y="106"/>
                  <a:pt x="452" y="106"/>
                </a:cubicBezTo>
                <a:cubicBezTo>
                  <a:pt x="440" y="106"/>
                  <a:pt x="429" y="105"/>
                  <a:pt x="417" y="105"/>
                </a:cubicBezTo>
                <a:cubicBezTo>
                  <a:pt x="417" y="96"/>
                  <a:pt x="414" y="88"/>
                  <a:pt x="410" y="82"/>
                </a:cubicBezTo>
                <a:cubicBezTo>
                  <a:pt x="436" y="56"/>
                  <a:pt x="464" y="33"/>
                  <a:pt x="494" y="11"/>
                </a:cubicBezTo>
                <a:close/>
                <a:moveTo>
                  <a:pt x="377" y="1"/>
                </a:moveTo>
                <a:cubicBezTo>
                  <a:pt x="385" y="0"/>
                  <a:pt x="392" y="0"/>
                  <a:pt x="400" y="0"/>
                </a:cubicBezTo>
                <a:cubicBezTo>
                  <a:pt x="426" y="0"/>
                  <a:pt x="452" y="3"/>
                  <a:pt x="476" y="7"/>
                </a:cubicBezTo>
                <a:cubicBezTo>
                  <a:pt x="450" y="27"/>
                  <a:pt x="424" y="49"/>
                  <a:pt x="400" y="73"/>
                </a:cubicBezTo>
                <a:cubicBezTo>
                  <a:pt x="394" y="68"/>
                  <a:pt x="386" y="65"/>
                  <a:pt x="377" y="65"/>
                </a:cubicBezTo>
                <a:cubicBezTo>
                  <a:pt x="376" y="65"/>
                  <a:pt x="376" y="65"/>
                  <a:pt x="375" y="65"/>
                </a:cubicBezTo>
                <a:cubicBezTo>
                  <a:pt x="375" y="58"/>
                  <a:pt x="374" y="50"/>
                  <a:pt x="374" y="43"/>
                </a:cubicBezTo>
                <a:cubicBezTo>
                  <a:pt x="374" y="28"/>
                  <a:pt x="375" y="14"/>
                  <a:pt x="377" y="1"/>
                </a:cubicBezTo>
                <a:close/>
                <a:moveTo>
                  <a:pt x="299" y="13"/>
                </a:moveTo>
                <a:cubicBezTo>
                  <a:pt x="320" y="7"/>
                  <a:pt x="341" y="4"/>
                  <a:pt x="363" y="2"/>
                </a:cubicBezTo>
                <a:cubicBezTo>
                  <a:pt x="362" y="15"/>
                  <a:pt x="361" y="29"/>
                  <a:pt x="361" y="43"/>
                </a:cubicBezTo>
                <a:cubicBezTo>
                  <a:pt x="361" y="51"/>
                  <a:pt x="361" y="60"/>
                  <a:pt x="362" y="68"/>
                </a:cubicBezTo>
                <a:cubicBezTo>
                  <a:pt x="351" y="72"/>
                  <a:pt x="343" y="81"/>
                  <a:pt x="339" y="92"/>
                </a:cubicBezTo>
                <a:cubicBezTo>
                  <a:pt x="322" y="88"/>
                  <a:pt x="305" y="83"/>
                  <a:pt x="289" y="77"/>
                </a:cubicBezTo>
                <a:cubicBezTo>
                  <a:pt x="294" y="56"/>
                  <a:pt x="297" y="35"/>
                  <a:pt x="299" y="13"/>
                </a:cubicBezTo>
                <a:close/>
                <a:moveTo>
                  <a:pt x="218" y="44"/>
                </a:moveTo>
                <a:cubicBezTo>
                  <a:pt x="239" y="33"/>
                  <a:pt x="262" y="24"/>
                  <a:pt x="285" y="17"/>
                </a:cubicBezTo>
                <a:cubicBezTo>
                  <a:pt x="284" y="36"/>
                  <a:pt x="281" y="54"/>
                  <a:pt x="277" y="72"/>
                </a:cubicBezTo>
                <a:cubicBezTo>
                  <a:pt x="256" y="64"/>
                  <a:pt x="237" y="55"/>
                  <a:pt x="218" y="44"/>
                </a:cubicBezTo>
                <a:close/>
                <a:moveTo>
                  <a:pt x="5" y="338"/>
                </a:moveTo>
                <a:cubicBezTo>
                  <a:pt x="24" y="215"/>
                  <a:pt x="99" y="110"/>
                  <a:pt x="204" y="51"/>
                </a:cubicBezTo>
                <a:cubicBezTo>
                  <a:pt x="226" y="64"/>
                  <a:pt x="249" y="76"/>
                  <a:pt x="273" y="85"/>
                </a:cubicBezTo>
                <a:cubicBezTo>
                  <a:pt x="257" y="145"/>
                  <a:pt x="226" y="199"/>
                  <a:pt x="184" y="242"/>
                </a:cubicBezTo>
                <a:cubicBezTo>
                  <a:pt x="176" y="236"/>
                  <a:pt x="167" y="232"/>
                  <a:pt x="157" y="232"/>
                </a:cubicBezTo>
                <a:cubicBezTo>
                  <a:pt x="135" y="232"/>
                  <a:pt x="117" y="250"/>
                  <a:pt x="117" y="272"/>
                </a:cubicBezTo>
                <a:cubicBezTo>
                  <a:pt x="117" y="279"/>
                  <a:pt x="119" y="286"/>
                  <a:pt x="123" y="292"/>
                </a:cubicBezTo>
                <a:cubicBezTo>
                  <a:pt x="89" y="314"/>
                  <a:pt x="51" y="331"/>
                  <a:pt x="10" y="341"/>
                </a:cubicBezTo>
                <a:lnTo>
                  <a:pt x="5" y="338"/>
                </a:lnTo>
                <a:close/>
                <a:moveTo>
                  <a:pt x="0" y="400"/>
                </a:moveTo>
                <a:cubicBezTo>
                  <a:pt x="0" y="385"/>
                  <a:pt x="1" y="371"/>
                  <a:pt x="2" y="356"/>
                </a:cubicBezTo>
                <a:cubicBezTo>
                  <a:pt x="5" y="356"/>
                  <a:pt x="7" y="355"/>
                  <a:pt x="9" y="355"/>
                </a:cubicBezTo>
                <a:cubicBezTo>
                  <a:pt x="63" y="377"/>
                  <a:pt x="118" y="396"/>
                  <a:pt x="175" y="411"/>
                </a:cubicBezTo>
                <a:cubicBezTo>
                  <a:pt x="175" y="413"/>
                  <a:pt x="175" y="415"/>
                  <a:pt x="175" y="416"/>
                </a:cubicBezTo>
                <a:cubicBezTo>
                  <a:pt x="175" y="433"/>
                  <a:pt x="185" y="447"/>
                  <a:pt x="199" y="453"/>
                </a:cubicBezTo>
                <a:cubicBezTo>
                  <a:pt x="197" y="465"/>
                  <a:pt x="195" y="477"/>
                  <a:pt x="194" y="490"/>
                </a:cubicBezTo>
                <a:cubicBezTo>
                  <a:pt x="135" y="462"/>
                  <a:pt x="71" y="445"/>
                  <a:pt x="2" y="442"/>
                </a:cubicBezTo>
                <a:cubicBezTo>
                  <a:pt x="1" y="428"/>
                  <a:pt x="0" y="414"/>
                  <a:pt x="0" y="400"/>
                </a:cubicBezTo>
                <a:close/>
              </a:path>
            </a:pathLst>
          </a:custGeom>
          <a:solidFill>
            <a:srgbClr val="233746"/>
          </a:solidFill>
          <a:ln>
            <a:noFill/>
          </a:ln>
        </p:spPr>
        <p:txBody>
          <a:bodyPr vert="horz" wrap="square" lIns="91392" tIns="45696" rIns="91392" bIns="45696" numCol="1" anchor="t" anchorCtr="0" compatLnSpc="1">
            <a:prstTxWarp prst="textNoShape">
              <a:avLst/>
            </a:prstTxWarp>
          </a:bodyPr>
          <a:lstStyle/>
          <a:p>
            <a:pPr defTabSz="913943" fontAlgn="base">
              <a:lnSpc>
                <a:spcPct val="110000"/>
              </a:lnSpc>
              <a:spcBef>
                <a:spcPct val="0"/>
              </a:spcBef>
              <a:spcAft>
                <a:spcPct val="0"/>
              </a:spcAft>
            </a:pPr>
            <a:endParaRPr lang="en-US" sz="1199" kern="1400" dirty="0">
              <a:solidFill>
                <a:srgbClr val="000000"/>
              </a:solidFill>
              <a:latin typeface="Arial" charset="0"/>
              <a:ea typeface="ＭＳ Ｐゴシック" pitchFamily="34" charset="-128"/>
            </a:endParaRPr>
          </a:p>
        </p:txBody>
      </p:sp>
      <p:sp>
        <p:nvSpPr>
          <p:cNvPr id="16" name="Ellipse 15"/>
          <p:cNvSpPr/>
          <p:nvPr/>
        </p:nvSpPr>
        <p:spPr bwMode="auto">
          <a:xfrm>
            <a:off x="7045325" y="4730290"/>
            <a:ext cx="134326" cy="134256"/>
          </a:xfrm>
          <a:prstGeom prst="ellipse">
            <a:avLst/>
          </a:prstGeom>
          <a:solidFill>
            <a:schemeClr val="bg1"/>
          </a:solidFill>
          <a:ln w="9525" algn="ctr">
            <a:noFill/>
            <a:miter lim="800000"/>
            <a:headEnd/>
            <a:tailEnd/>
          </a:ln>
        </p:spPr>
        <p:txBody>
          <a:bodyPr wrap="square" lIns="143943" tIns="71972" rIns="71972" bIns="71972" rtlCol="0" anchor="ctr">
            <a:noAutofit/>
          </a:bodyPr>
          <a:lstStyle/>
          <a:p>
            <a:pPr marL="171364" indent="-171364" defTabSz="913943" fontAlgn="base">
              <a:spcBef>
                <a:spcPct val="50000"/>
              </a:spcBef>
              <a:spcAft>
                <a:spcPct val="0"/>
              </a:spcAft>
              <a:buClr>
                <a:srgbClr val="879BAA"/>
              </a:buClr>
              <a:buFont typeface="Arial" pitchFamily="34" charset="0"/>
              <a:buChar char="•"/>
            </a:pPr>
            <a:endParaRPr lang="de-DE" sz="1399" dirty="0">
              <a:solidFill>
                <a:srgbClr val="000000"/>
              </a:solidFill>
              <a:latin typeface="Arial" pitchFamily="34" charset="0"/>
              <a:ea typeface="ＭＳ Ｐゴシック" charset="-128"/>
              <a:cs typeface="Arial" charset="0"/>
            </a:endParaRPr>
          </a:p>
        </p:txBody>
      </p:sp>
      <p:sp>
        <p:nvSpPr>
          <p:cNvPr id="18" name="Rectangle 5"/>
          <p:cNvSpPr>
            <a:spLocks noChangeArrowheads="1"/>
          </p:cNvSpPr>
          <p:nvPr/>
        </p:nvSpPr>
        <p:spPr bwMode="auto">
          <a:xfrm>
            <a:off x="5846928" y="1582376"/>
            <a:ext cx="944463" cy="276791"/>
          </a:xfrm>
          <a:prstGeom prst="rect">
            <a:avLst/>
          </a:prstGeom>
          <a:noFill/>
          <a:ln>
            <a:noFill/>
          </a:ln>
        </p:spPr>
        <p:txBody>
          <a:bodyPr vert="horz" wrap="square" lIns="0" tIns="0" rIns="0" bIns="0" numCol="1" anchor="ctr" anchorCtr="0" compatLnSpc="1">
            <a:prstTxWarp prst="textNoShape">
              <a:avLst/>
            </a:prstTxWarp>
            <a:spAutoFit/>
          </a:bodyPr>
          <a:lstStyle/>
          <a:p>
            <a:pPr algn="ctr" defTabSz="913943" fontAlgn="base">
              <a:spcBef>
                <a:spcPct val="50000"/>
              </a:spcBef>
              <a:spcAft>
                <a:spcPct val="0"/>
              </a:spcAft>
            </a:pPr>
            <a:r>
              <a:rPr lang="sr-Latn-RS" sz="1799" b="1" kern="0" dirty="0">
                <a:solidFill>
                  <a:srgbClr val="233746"/>
                </a:solidFill>
                <a:latin typeface="Arial"/>
                <a:ea typeface="ＭＳ Ｐゴシック" charset="-128"/>
              </a:rPr>
              <a:t>Uvid</a:t>
            </a:r>
            <a:endParaRPr lang="de-DE" sz="1799" b="1" kern="0" dirty="0">
              <a:solidFill>
                <a:srgbClr val="233746"/>
              </a:solidFill>
              <a:latin typeface="Arial"/>
              <a:ea typeface="ＭＳ Ｐゴシック" charset="-128"/>
            </a:endParaRPr>
          </a:p>
        </p:txBody>
      </p:sp>
      <p:sp>
        <p:nvSpPr>
          <p:cNvPr id="19" name="Freeform 16"/>
          <p:cNvSpPr>
            <a:spLocks noChangeAspect="1" noEditPoints="1"/>
          </p:cNvSpPr>
          <p:nvPr/>
        </p:nvSpPr>
        <p:spPr bwMode="auto">
          <a:xfrm>
            <a:off x="5539656" y="1559252"/>
            <a:ext cx="453930" cy="454695"/>
          </a:xfrm>
          <a:custGeom>
            <a:avLst/>
            <a:gdLst>
              <a:gd name="T0" fmla="*/ 0 w 2400"/>
              <a:gd name="T1" fmla="*/ 960 h 2400"/>
              <a:gd name="T2" fmla="*/ 960 w 2400"/>
              <a:gd name="T3" fmla="*/ 0 h 2400"/>
              <a:gd name="T4" fmla="*/ 1920 w 2400"/>
              <a:gd name="T5" fmla="*/ 960 h 2400"/>
              <a:gd name="T6" fmla="*/ 1743 w 2400"/>
              <a:gd name="T7" fmla="*/ 1516 h 2400"/>
              <a:gd name="T8" fmla="*/ 1516 w 2400"/>
              <a:gd name="T9" fmla="*/ 1743 h 2400"/>
              <a:gd name="T10" fmla="*/ 960 w 2400"/>
              <a:gd name="T11" fmla="*/ 1920 h 2400"/>
              <a:gd name="T12" fmla="*/ 0 w 2400"/>
              <a:gd name="T13" fmla="*/ 960 h 2400"/>
              <a:gd name="T14" fmla="*/ 200 w 2400"/>
              <a:gd name="T15" fmla="*/ 960 h 2400"/>
              <a:gd name="T16" fmla="*/ 960 w 2400"/>
              <a:gd name="T17" fmla="*/ 1720 h 2400"/>
              <a:gd name="T18" fmla="*/ 1720 w 2400"/>
              <a:gd name="T19" fmla="*/ 960 h 2400"/>
              <a:gd name="T20" fmla="*/ 960 w 2400"/>
              <a:gd name="T21" fmla="*/ 200 h 2400"/>
              <a:gd name="T22" fmla="*/ 200 w 2400"/>
              <a:gd name="T23" fmla="*/ 960 h 2400"/>
              <a:gd name="T24" fmla="*/ 1800 w 2400"/>
              <a:gd name="T25" fmla="*/ 1574 h 2400"/>
              <a:gd name="T26" fmla="*/ 2400 w 2400"/>
              <a:gd name="T27" fmla="*/ 2174 h 2400"/>
              <a:gd name="T28" fmla="*/ 2174 w 2400"/>
              <a:gd name="T29" fmla="*/ 2400 h 2400"/>
              <a:gd name="T30" fmla="*/ 1574 w 2400"/>
              <a:gd name="T31" fmla="*/ 1800 h 2400"/>
              <a:gd name="T32" fmla="*/ 1800 w 2400"/>
              <a:gd name="T33" fmla="*/ 1574 h 2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0" h="2400">
                <a:moveTo>
                  <a:pt x="0" y="960"/>
                </a:moveTo>
                <a:cubicBezTo>
                  <a:pt x="0" y="430"/>
                  <a:pt x="430" y="0"/>
                  <a:pt x="960" y="0"/>
                </a:cubicBezTo>
                <a:cubicBezTo>
                  <a:pt x="1490" y="0"/>
                  <a:pt x="1920" y="430"/>
                  <a:pt x="1920" y="960"/>
                </a:cubicBezTo>
                <a:cubicBezTo>
                  <a:pt x="1920" y="1167"/>
                  <a:pt x="1854" y="1359"/>
                  <a:pt x="1743" y="1516"/>
                </a:cubicBezTo>
                <a:cubicBezTo>
                  <a:pt x="1680" y="1604"/>
                  <a:pt x="1604" y="1680"/>
                  <a:pt x="1516" y="1743"/>
                </a:cubicBezTo>
                <a:cubicBezTo>
                  <a:pt x="1359" y="1854"/>
                  <a:pt x="1167" y="1920"/>
                  <a:pt x="960" y="1920"/>
                </a:cubicBezTo>
                <a:cubicBezTo>
                  <a:pt x="430" y="1920"/>
                  <a:pt x="0" y="1490"/>
                  <a:pt x="0" y="960"/>
                </a:cubicBezTo>
                <a:close/>
                <a:moveTo>
                  <a:pt x="200" y="960"/>
                </a:moveTo>
                <a:cubicBezTo>
                  <a:pt x="200" y="1380"/>
                  <a:pt x="540" y="1720"/>
                  <a:pt x="960" y="1720"/>
                </a:cubicBezTo>
                <a:cubicBezTo>
                  <a:pt x="1380" y="1720"/>
                  <a:pt x="1720" y="1380"/>
                  <a:pt x="1720" y="960"/>
                </a:cubicBezTo>
                <a:cubicBezTo>
                  <a:pt x="1720" y="540"/>
                  <a:pt x="1380" y="200"/>
                  <a:pt x="960" y="200"/>
                </a:cubicBezTo>
                <a:cubicBezTo>
                  <a:pt x="540" y="200"/>
                  <a:pt x="200" y="540"/>
                  <a:pt x="200" y="960"/>
                </a:cubicBezTo>
                <a:close/>
                <a:moveTo>
                  <a:pt x="1800" y="1574"/>
                </a:moveTo>
                <a:cubicBezTo>
                  <a:pt x="2400" y="2174"/>
                  <a:pt x="2400" y="2174"/>
                  <a:pt x="2400" y="2174"/>
                </a:cubicBezTo>
                <a:cubicBezTo>
                  <a:pt x="2174" y="2400"/>
                  <a:pt x="2174" y="2400"/>
                  <a:pt x="2174" y="2400"/>
                </a:cubicBezTo>
                <a:cubicBezTo>
                  <a:pt x="1574" y="1800"/>
                  <a:pt x="1574" y="1800"/>
                  <a:pt x="1574" y="1800"/>
                </a:cubicBezTo>
                <a:cubicBezTo>
                  <a:pt x="1660" y="1736"/>
                  <a:pt x="1736" y="1660"/>
                  <a:pt x="1800" y="1574"/>
                </a:cubicBezTo>
                <a:close/>
              </a:path>
            </a:pathLst>
          </a:custGeom>
          <a:solidFill>
            <a:srgbClr val="233746"/>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de-DE" sz="1799" dirty="0">
              <a:solidFill>
                <a:srgbClr val="ADBECB"/>
              </a:solidFill>
              <a:latin typeface="Arial" pitchFamily="34" charset="0"/>
              <a:ea typeface="ＭＳ Ｐゴシック" charset="-128"/>
            </a:endParaRPr>
          </a:p>
        </p:txBody>
      </p:sp>
      <p:sp>
        <p:nvSpPr>
          <p:cNvPr id="20" name="Freeform 8"/>
          <p:cNvSpPr>
            <a:spLocks noChangeAspect="1" noEditPoints="1"/>
          </p:cNvSpPr>
          <p:nvPr/>
        </p:nvSpPr>
        <p:spPr bwMode="auto">
          <a:xfrm>
            <a:off x="7233708" y="4464956"/>
            <a:ext cx="612663" cy="612344"/>
          </a:xfrm>
          <a:custGeom>
            <a:avLst/>
            <a:gdLst>
              <a:gd name="T0" fmla="*/ 1562 w 2320"/>
              <a:gd name="T1" fmla="*/ 39 h 2320"/>
              <a:gd name="T2" fmla="*/ 1787 w 2320"/>
              <a:gd name="T3" fmla="*/ 73 h 2320"/>
              <a:gd name="T4" fmla="*/ 1903 w 2320"/>
              <a:gd name="T5" fmla="*/ 92 h 2320"/>
              <a:gd name="T6" fmla="*/ 2127 w 2320"/>
              <a:gd name="T7" fmla="*/ 130 h 2320"/>
              <a:gd name="T8" fmla="*/ 2186 w 2320"/>
              <a:gd name="T9" fmla="*/ 424 h 2320"/>
              <a:gd name="T10" fmla="*/ 2247 w 2320"/>
              <a:gd name="T11" fmla="*/ 533 h 2320"/>
              <a:gd name="T12" fmla="*/ 2219 w 2320"/>
              <a:gd name="T13" fmla="*/ 711 h 2320"/>
              <a:gd name="T14" fmla="*/ 2127 w 2320"/>
              <a:gd name="T15" fmla="*/ 796 h 2320"/>
              <a:gd name="T16" fmla="*/ 1981 w 2320"/>
              <a:gd name="T17" fmla="*/ 1059 h 2320"/>
              <a:gd name="T18" fmla="*/ 1756 w 2320"/>
              <a:gd name="T19" fmla="*/ 1025 h 2320"/>
              <a:gd name="T20" fmla="*/ 1641 w 2320"/>
              <a:gd name="T21" fmla="*/ 1085 h 2320"/>
              <a:gd name="T22" fmla="*/ 1479 w 2320"/>
              <a:gd name="T23" fmla="*/ 925 h 2320"/>
              <a:gd name="T24" fmla="*/ 1351 w 2320"/>
              <a:gd name="T25" fmla="*/ 907 h 2320"/>
              <a:gd name="T26" fmla="*/ 1314 w 2320"/>
              <a:gd name="T27" fmla="*/ 681 h 2320"/>
              <a:gd name="T28" fmla="*/ 1221 w 2320"/>
              <a:gd name="T29" fmla="*/ 591 h 2320"/>
              <a:gd name="T30" fmla="*/ 1362 w 2320"/>
              <a:gd name="T31" fmla="*/ 407 h 2320"/>
              <a:gd name="T32" fmla="*/ 1293 w 2320"/>
              <a:gd name="T33" fmla="*/ 274 h 2320"/>
              <a:gd name="T34" fmla="*/ 1524 w 2320"/>
              <a:gd name="T35" fmla="*/ 194 h 2320"/>
              <a:gd name="T36" fmla="*/ 1728 w 2320"/>
              <a:gd name="T37" fmla="*/ 821 h 2320"/>
              <a:gd name="T38" fmla="*/ 356 w 2320"/>
              <a:gd name="T39" fmla="*/ 1535 h 2320"/>
              <a:gd name="T40" fmla="*/ 356 w 2320"/>
              <a:gd name="T41" fmla="*/ 1535 h 2320"/>
              <a:gd name="T42" fmla="*/ 10 w 2320"/>
              <a:gd name="T43" fmla="*/ 1362 h 2320"/>
              <a:gd name="T44" fmla="*/ 98 w 2320"/>
              <a:gd name="T45" fmla="*/ 1241 h 2320"/>
              <a:gd name="T46" fmla="*/ 105 w 2320"/>
              <a:gd name="T47" fmla="*/ 1091 h 2320"/>
              <a:gd name="T48" fmla="*/ 228 w 2320"/>
              <a:gd name="T49" fmla="*/ 1007 h 2320"/>
              <a:gd name="T50" fmla="*/ 286 w 2320"/>
              <a:gd name="T51" fmla="*/ 868 h 2320"/>
              <a:gd name="T52" fmla="*/ 431 w 2320"/>
              <a:gd name="T53" fmla="*/ 831 h 2320"/>
              <a:gd name="T54" fmla="*/ 532 w 2320"/>
              <a:gd name="T55" fmla="*/ 721 h 2320"/>
              <a:gd name="T56" fmla="*/ 681 w 2320"/>
              <a:gd name="T57" fmla="*/ 736 h 2320"/>
              <a:gd name="T58" fmla="*/ 814 w 2320"/>
              <a:gd name="T59" fmla="*/ 667 h 2320"/>
              <a:gd name="T60" fmla="*/ 949 w 2320"/>
              <a:gd name="T61" fmla="*/ 732 h 2320"/>
              <a:gd name="T62" fmla="*/ 1098 w 2320"/>
              <a:gd name="T63" fmla="*/ 713 h 2320"/>
              <a:gd name="T64" fmla="*/ 1202 w 2320"/>
              <a:gd name="T65" fmla="*/ 820 h 2320"/>
              <a:gd name="T66" fmla="*/ 1348 w 2320"/>
              <a:gd name="T67" fmla="*/ 853 h 2320"/>
              <a:gd name="T68" fmla="*/ 1410 w 2320"/>
              <a:gd name="T69" fmla="*/ 989 h 2320"/>
              <a:gd name="T70" fmla="*/ 1536 w 2320"/>
              <a:gd name="T71" fmla="*/ 1069 h 2320"/>
              <a:gd name="T72" fmla="*/ 1548 w 2320"/>
              <a:gd name="T73" fmla="*/ 1219 h 2320"/>
              <a:gd name="T74" fmla="*/ 1638 w 2320"/>
              <a:gd name="T75" fmla="*/ 1338 h 2320"/>
              <a:gd name="T76" fmla="*/ 1535 w 2320"/>
              <a:gd name="T77" fmla="*/ 1477 h 2320"/>
              <a:gd name="T78" fmla="*/ 1649 w 2320"/>
              <a:gd name="T79" fmla="*/ 1581 h 2320"/>
              <a:gd name="T80" fmla="*/ 1498 w 2320"/>
              <a:gd name="T81" fmla="*/ 1720 h 2320"/>
              <a:gd name="T82" fmla="*/ 1571 w 2320"/>
              <a:gd name="T83" fmla="*/ 1854 h 2320"/>
              <a:gd name="T84" fmla="*/ 1380 w 2320"/>
              <a:gd name="T85" fmla="*/ 1936 h 2320"/>
              <a:gd name="T86" fmla="*/ 1314 w 2320"/>
              <a:gd name="T87" fmla="*/ 2092 h 2320"/>
              <a:gd name="T88" fmla="*/ 1229 w 2320"/>
              <a:gd name="T89" fmla="*/ 2216 h 2320"/>
              <a:gd name="T90" fmla="*/ 1080 w 2320"/>
              <a:gd name="T91" fmla="*/ 2222 h 2320"/>
              <a:gd name="T92" fmla="*/ 958 w 2320"/>
              <a:gd name="T93" fmla="*/ 2310 h 2320"/>
              <a:gd name="T94" fmla="*/ 810 w 2320"/>
              <a:gd name="T95" fmla="*/ 2202 h 2320"/>
              <a:gd name="T96" fmla="*/ 626 w 2320"/>
              <a:gd name="T97" fmla="*/ 2296 h 2320"/>
              <a:gd name="T98" fmla="*/ 568 w 2320"/>
              <a:gd name="T99" fmla="*/ 2153 h 2320"/>
              <a:gd name="T100" fmla="*/ 305 w 2320"/>
              <a:gd name="T101" fmla="*/ 2135 h 2320"/>
              <a:gd name="T102" fmla="*/ 243 w 2320"/>
              <a:gd name="T103" fmla="*/ 1998 h 2320"/>
              <a:gd name="T104" fmla="*/ 117 w 2320"/>
              <a:gd name="T105" fmla="*/ 1918 h 2320"/>
              <a:gd name="T106" fmla="*/ 105 w 2320"/>
              <a:gd name="T107" fmla="*/ 1768 h 2320"/>
              <a:gd name="T108" fmla="*/ 15 w 2320"/>
              <a:gd name="T109" fmla="*/ 1649 h 2320"/>
              <a:gd name="T110" fmla="*/ 118 w 2320"/>
              <a:gd name="T111" fmla="*/ 1511 h 2320"/>
              <a:gd name="T112" fmla="*/ 875 w 2320"/>
              <a:gd name="T113" fmla="*/ 2043 h 2320"/>
              <a:gd name="T114" fmla="*/ 689 w 2320"/>
              <a:gd name="T115" fmla="*/ 1494 h 2320"/>
              <a:gd name="T116" fmla="*/ 689 w 2320"/>
              <a:gd name="T117" fmla="*/ 1494 h 2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20" h="2320">
                <a:moveTo>
                  <a:pt x="1482" y="80"/>
                </a:moveTo>
                <a:cubicBezTo>
                  <a:pt x="1492" y="74"/>
                  <a:pt x="1502" y="68"/>
                  <a:pt x="1512" y="63"/>
                </a:cubicBezTo>
                <a:cubicBezTo>
                  <a:pt x="1530" y="54"/>
                  <a:pt x="1530" y="54"/>
                  <a:pt x="1530" y="54"/>
                </a:cubicBezTo>
                <a:cubicBezTo>
                  <a:pt x="1540" y="49"/>
                  <a:pt x="1551" y="44"/>
                  <a:pt x="1562" y="39"/>
                </a:cubicBezTo>
                <a:cubicBezTo>
                  <a:pt x="1609" y="101"/>
                  <a:pt x="1609" y="101"/>
                  <a:pt x="1609" y="101"/>
                </a:cubicBezTo>
                <a:cubicBezTo>
                  <a:pt x="1629" y="140"/>
                  <a:pt x="1629" y="140"/>
                  <a:pt x="1629" y="140"/>
                </a:cubicBezTo>
                <a:cubicBezTo>
                  <a:pt x="1677" y="123"/>
                  <a:pt x="1728" y="115"/>
                  <a:pt x="1780" y="116"/>
                </a:cubicBezTo>
                <a:cubicBezTo>
                  <a:pt x="1787" y="73"/>
                  <a:pt x="1787" y="73"/>
                  <a:pt x="1787" y="73"/>
                </a:cubicBezTo>
                <a:cubicBezTo>
                  <a:pt x="1813" y="0"/>
                  <a:pt x="1813" y="0"/>
                  <a:pt x="1813" y="0"/>
                </a:cubicBezTo>
                <a:cubicBezTo>
                  <a:pt x="1827" y="1"/>
                  <a:pt x="1842" y="3"/>
                  <a:pt x="1857" y="5"/>
                </a:cubicBezTo>
                <a:cubicBezTo>
                  <a:pt x="1872" y="8"/>
                  <a:pt x="1887" y="11"/>
                  <a:pt x="1901" y="14"/>
                </a:cubicBezTo>
                <a:cubicBezTo>
                  <a:pt x="1903" y="92"/>
                  <a:pt x="1903" y="92"/>
                  <a:pt x="1903" y="92"/>
                </a:cubicBezTo>
                <a:cubicBezTo>
                  <a:pt x="1897" y="135"/>
                  <a:pt x="1897" y="135"/>
                  <a:pt x="1897" y="135"/>
                </a:cubicBezTo>
                <a:cubicBezTo>
                  <a:pt x="1947" y="150"/>
                  <a:pt x="1993" y="173"/>
                  <a:pt x="2033" y="204"/>
                </a:cubicBezTo>
                <a:cubicBezTo>
                  <a:pt x="2064" y="173"/>
                  <a:pt x="2064" y="173"/>
                  <a:pt x="2064" y="173"/>
                </a:cubicBezTo>
                <a:cubicBezTo>
                  <a:pt x="2127" y="130"/>
                  <a:pt x="2127" y="130"/>
                  <a:pt x="2127" y="130"/>
                </a:cubicBezTo>
                <a:cubicBezTo>
                  <a:pt x="2150" y="149"/>
                  <a:pt x="2171" y="170"/>
                  <a:pt x="2191" y="193"/>
                </a:cubicBezTo>
                <a:cubicBezTo>
                  <a:pt x="2147" y="257"/>
                  <a:pt x="2147" y="257"/>
                  <a:pt x="2147" y="257"/>
                </a:cubicBezTo>
                <a:cubicBezTo>
                  <a:pt x="2116" y="288"/>
                  <a:pt x="2116" y="288"/>
                  <a:pt x="2116" y="288"/>
                </a:cubicBezTo>
                <a:cubicBezTo>
                  <a:pt x="2147" y="328"/>
                  <a:pt x="2171" y="374"/>
                  <a:pt x="2186" y="424"/>
                </a:cubicBezTo>
                <a:cubicBezTo>
                  <a:pt x="2229" y="417"/>
                  <a:pt x="2229" y="417"/>
                  <a:pt x="2229" y="417"/>
                </a:cubicBezTo>
                <a:cubicBezTo>
                  <a:pt x="2306" y="419"/>
                  <a:pt x="2306" y="419"/>
                  <a:pt x="2306" y="419"/>
                </a:cubicBezTo>
                <a:cubicBezTo>
                  <a:pt x="2313" y="448"/>
                  <a:pt x="2318" y="477"/>
                  <a:pt x="2320" y="507"/>
                </a:cubicBezTo>
                <a:cubicBezTo>
                  <a:pt x="2247" y="533"/>
                  <a:pt x="2247" y="533"/>
                  <a:pt x="2247" y="533"/>
                </a:cubicBezTo>
                <a:cubicBezTo>
                  <a:pt x="2204" y="540"/>
                  <a:pt x="2204" y="540"/>
                  <a:pt x="2204" y="540"/>
                </a:cubicBezTo>
                <a:cubicBezTo>
                  <a:pt x="2205" y="565"/>
                  <a:pt x="2203" y="591"/>
                  <a:pt x="2199" y="617"/>
                </a:cubicBezTo>
                <a:cubicBezTo>
                  <a:pt x="2195" y="643"/>
                  <a:pt x="2189" y="667"/>
                  <a:pt x="2180" y="691"/>
                </a:cubicBezTo>
                <a:cubicBezTo>
                  <a:pt x="2219" y="711"/>
                  <a:pt x="2219" y="711"/>
                  <a:pt x="2219" y="711"/>
                </a:cubicBezTo>
                <a:cubicBezTo>
                  <a:pt x="2280" y="758"/>
                  <a:pt x="2280" y="758"/>
                  <a:pt x="2280" y="758"/>
                </a:cubicBezTo>
                <a:cubicBezTo>
                  <a:pt x="2269" y="786"/>
                  <a:pt x="2256" y="813"/>
                  <a:pt x="2240" y="838"/>
                </a:cubicBezTo>
                <a:cubicBezTo>
                  <a:pt x="2165" y="816"/>
                  <a:pt x="2165" y="816"/>
                  <a:pt x="2165" y="816"/>
                </a:cubicBezTo>
                <a:cubicBezTo>
                  <a:pt x="2127" y="796"/>
                  <a:pt x="2127" y="796"/>
                  <a:pt x="2127" y="796"/>
                </a:cubicBezTo>
                <a:cubicBezTo>
                  <a:pt x="2097" y="839"/>
                  <a:pt x="2060" y="875"/>
                  <a:pt x="2019" y="904"/>
                </a:cubicBezTo>
                <a:cubicBezTo>
                  <a:pt x="2038" y="943"/>
                  <a:pt x="2038" y="943"/>
                  <a:pt x="2038" y="943"/>
                </a:cubicBezTo>
                <a:cubicBezTo>
                  <a:pt x="2060" y="1018"/>
                  <a:pt x="2060" y="1018"/>
                  <a:pt x="2060" y="1018"/>
                </a:cubicBezTo>
                <a:cubicBezTo>
                  <a:pt x="2035" y="1034"/>
                  <a:pt x="2008" y="1047"/>
                  <a:pt x="1981" y="1059"/>
                </a:cubicBezTo>
                <a:cubicBezTo>
                  <a:pt x="1933" y="997"/>
                  <a:pt x="1933" y="997"/>
                  <a:pt x="1933" y="997"/>
                </a:cubicBezTo>
                <a:cubicBezTo>
                  <a:pt x="1913" y="958"/>
                  <a:pt x="1913" y="958"/>
                  <a:pt x="1913" y="958"/>
                </a:cubicBezTo>
                <a:cubicBezTo>
                  <a:pt x="1866" y="975"/>
                  <a:pt x="1815" y="983"/>
                  <a:pt x="1762" y="982"/>
                </a:cubicBezTo>
                <a:cubicBezTo>
                  <a:pt x="1756" y="1025"/>
                  <a:pt x="1756" y="1025"/>
                  <a:pt x="1756" y="1025"/>
                </a:cubicBezTo>
                <a:cubicBezTo>
                  <a:pt x="1729" y="1099"/>
                  <a:pt x="1729" y="1099"/>
                  <a:pt x="1729" y="1099"/>
                </a:cubicBezTo>
                <a:cubicBezTo>
                  <a:pt x="1722" y="1098"/>
                  <a:pt x="1714" y="1098"/>
                  <a:pt x="1707" y="1097"/>
                </a:cubicBezTo>
                <a:cubicBezTo>
                  <a:pt x="1662" y="1090"/>
                  <a:pt x="1662" y="1090"/>
                  <a:pt x="1662" y="1090"/>
                </a:cubicBezTo>
                <a:cubicBezTo>
                  <a:pt x="1655" y="1088"/>
                  <a:pt x="1648" y="1087"/>
                  <a:pt x="1641" y="1085"/>
                </a:cubicBezTo>
                <a:cubicBezTo>
                  <a:pt x="1639" y="1006"/>
                  <a:pt x="1639" y="1006"/>
                  <a:pt x="1639" y="1006"/>
                </a:cubicBezTo>
                <a:cubicBezTo>
                  <a:pt x="1646" y="963"/>
                  <a:pt x="1646" y="963"/>
                  <a:pt x="1646" y="963"/>
                </a:cubicBezTo>
                <a:cubicBezTo>
                  <a:pt x="1596" y="948"/>
                  <a:pt x="1550" y="925"/>
                  <a:pt x="1510" y="894"/>
                </a:cubicBezTo>
                <a:cubicBezTo>
                  <a:pt x="1479" y="925"/>
                  <a:pt x="1479" y="925"/>
                  <a:pt x="1479" y="925"/>
                </a:cubicBezTo>
                <a:cubicBezTo>
                  <a:pt x="1414" y="969"/>
                  <a:pt x="1414" y="969"/>
                  <a:pt x="1414" y="969"/>
                </a:cubicBezTo>
                <a:cubicBezTo>
                  <a:pt x="1410" y="966"/>
                  <a:pt x="1407" y="963"/>
                  <a:pt x="1403" y="960"/>
                </a:cubicBezTo>
                <a:cubicBezTo>
                  <a:pt x="1360" y="917"/>
                  <a:pt x="1360" y="917"/>
                  <a:pt x="1360" y="917"/>
                </a:cubicBezTo>
                <a:cubicBezTo>
                  <a:pt x="1357" y="914"/>
                  <a:pt x="1354" y="910"/>
                  <a:pt x="1351" y="907"/>
                </a:cubicBezTo>
                <a:cubicBezTo>
                  <a:pt x="1395" y="841"/>
                  <a:pt x="1395" y="841"/>
                  <a:pt x="1395" y="841"/>
                </a:cubicBezTo>
                <a:cubicBezTo>
                  <a:pt x="1426" y="811"/>
                  <a:pt x="1426" y="811"/>
                  <a:pt x="1426" y="811"/>
                </a:cubicBezTo>
                <a:cubicBezTo>
                  <a:pt x="1395" y="770"/>
                  <a:pt x="1372" y="724"/>
                  <a:pt x="1357" y="674"/>
                </a:cubicBezTo>
                <a:cubicBezTo>
                  <a:pt x="1314" y="681"/>
                  <a:pt x="1314" y="681"/>
                  <a:pt x="1314" y="681"/>
                </a:cubicBezTo>
                <a:cubicBezTo>
                  <a:pt x="1235" y="679"/>
                  <a:pt x="1235" y="679"/>
                  <a:pt x="1235" y="679"/>
                </a:cubicBezTo>
                <a:cubicBezTo>
                  <a:pt x="1232" y="668"/>
                  <a:pt x="1232" y="668"/>
                  <a:pt x="1232" y="668"/>
                </a:cubicBezTo>
                <a:cubicBezTo>
                  <a:pt x="1222" y="603"/>
                  <a:pt x="1222" y="603"/>
                  <a:pt x="1222" y="603"/>
                </a:cubicBezTo>
                <a:cubicBezTo>
                  <a:pt x="1221" y="599"/>
                  <a:pt x="1221" y="595"/>
                  <a:pt x="1221" y="591"/>
                </a:cubicBezTo>
                <a:cubicBezTo>
                  <a:pt x="1295" y="565"/>
                  <a:pt x="1295" y="565"/>
                  <a:pt x="1295" y="565"/>
                </a:cubicBezTo>
                <a:cubicBezTo>
                  <a:pt x="1338" y="558"/>
                  <a:pt x="1338" y="558"/>
                  <a:pt x="1338" y="558"/>
                </a:cubicBezTo>
                <a:cubicBezTo>
                  <a:pt x="1338" y="533"/>
                  <a:pt x="1340" y="507"/>
                  <a:pt x="1344" y="481"/>
                </a:cubicBezTo>
                <a:cubicBezTo>
                  <a:pt x="1348" y="456"/>
                  <a:pt x="1354" y="431"/>
                  <a:pt x="1362" y="407"/>
                </a:cubicBezTo>
                <a:cubicBezTo>
                  <a:pt x="1324" y="387"/>
                  <a:pt x="1324" y="387"/>
                  <a:pt x="1324" y="387"/>
                </a:cubicBezTo>
                <a:cubicBezTo>
                  <a:pt x="1261" y="339"/>
                  <a:pt x="1261" y="339"/>
                  <a:pt x="1261" y="339"/>
                </a:cubicBezTo>
                <a:cubicBezTo>
                  <a:pt x="1263" y="334"/>
                  <a:pt x="1265" y="329"/>
                  <a:pt x="1267" y="324"/>
                </a:cubicBezTo>
                <a:cubicBezTo>
                  <a:pt x="1293" y="274"/>
                  <a:pt x="1293" y="274"/>
                  <a:pt x="1293" y="274"/>
                </a:cubicBezTo>
                <a:cubicBezTo>
                  <a:pt x="1296" y="269"/>
                  <a:pt x="1298" y="265"/>
                  <a:pt x="1301" y="260"/>
                </a:cubicBezTo>
                <a:cubicBezTo>
                  <a:pt x="1377" y="282"/>
                  <a:pt x="1377" y="282"/>
                  <a:pt x="1377" y="282"/>
                </a:cubicBezTo>
                <a:cubicBezTo>
                  <a:pt x="1416" y="302"/>
                  <a:pt x="1416" y="302"/>
                  <a:pt x="1416" y="302"/>
                </a:cubicBezTo>
                <a:cubicBezTo>
                  <a:pt x="1445" y="259"/>
                  <a:pt x="1482" y="223"/>
                  <a:pt x="1524" y="194"/>
                </a:cubicBezTo>
                <a:cubicBezTo>
                  <a:pt x="1504" y="155"/>
                  <a:pt x="1504" y="155"/>
                  <a:pt x="1504" y="155"/>
                </a:cubicBezTo>
                <a:lnTo>
                  <a:pt x="1482" y="80"/>
                </a:lnTo>
                <a:close/>
                <a:moveTo>
                  <a:pt x="1499" y="506"/>
                </a:moveTo>
                <a:cubicBezTo>
                  <a:pt x="1475" y="656"/>
                  <a:pt x="1578" y="797"/>
                  <a:pt x="1728" y="821"/>
                </a:cubicBezTo>
                <a:cubicBezTo>
                  <a:pt x="1878" y="845"/>
                  <a:pt x="2020" y="742"/>
                  <a:pt x="2043" y="592"/>
                </a:cubicBezTo>
                <a:cubicBezTo>
                  <a:pt x="2067" y="442"/>
                  <a:pt x="1965" y="301"/>
                  <a:pt x="1814" y="277"/>
                </a:cubicBezTo>
                <a:cubicBezTo>
                  <a:pt x="1664" y="253"/>
                  <a:pt x="1523" y="356"/>
                  <a:pt x="1499" y="506"/>
                </a:cubicBezTo>
                <a:close/>
                <a:moveTo>
                  <a:pt x="356" y="1535"/>
                </a:moveTo>
                <a:cubicBezTo>
                  <a:pt x="333" y="1275"/>
                  <a:pt x="525" y="1046"/>
                  <a:pt x="785" y="1023"/>
                </a:cubicBezTo>
                <a:cubicBezTo>
                  <a:pt x="1045" y="1000"/>
                  <a:pt x="1274" y="1193"/>
                  <a:pt x="1297" y="1452"/>
                </a:cubicBezTo>
                <a:cubicBezTo>
                  <a:pt x="1320" y="1712"/>
                  <a:pt x="1128" y="1941"/>
                  <a:pt x="868" y="1964"/>
                </a:cubicBezTo>
                <a:cubicBezTo>
                  <a:pt x="608" y="1987"/>
                  <a:pt x="379" y="1795"/>
                  <a:pt x="356" y="1535"/>
                </a:cubicBezTo>
                <a:close/>
                <a:moveTo>
                  <a:pt x="0" y="1481"/>
                </a:moveTo>
                <a:cubicBezTo>
                  <a:pt x="0" y="1464"/>
                  <a:pt x="1" y="1448"/>
                  <a:pt x="2" y="1431"/>
                </a:cubicBezTo>
                <a:cubicBezTo>
                  <a:pt x="4" y="1410"/>
                  <a:pt x="4" y="1410"/>
                  <a:pt x="4" y="1410"/>
                </a:cubicBezTo>
                <a:cubicBezTo>
                  <a:pt x="6" y="1394"/>
                  <a:pt x="8" y="1378"/>
                  <a:pt x="10" y="1362"/>
                </a:cubicBezTo>
                <a:cubicBezTo>
                  <a:pt x="69" y="1348"/>
                  <a:pt x="69" y="1348"/>
                  <a:pt x="69" y="1348"/>
                </a:cubicBezTo>
                <a:cubicBezTo>
                  <a:pt x="132" y="1354"/>
                  <a:pt x="132" y="1354"/>
                  <a:pt x="132" y="1354"/>
                </a:cubicBezTo>
                <a:cubicBezTo>
                  <a:pt x="138" y="1324"/>
                  <a:pt x="145" y="1295"/>
                  <a:pt x="155" y="1267"/>
                </a:cubicBezTo>
                <a:cubicBezTo>
                  <a:pt x="98" y="1241"/>
                  <a:pt x="98" y="1241"/>
                  <a:pt x="98" y="1241"/>
                </a:cubicBezTo>
                <a:cubicBezTo>
                  <a:pt x="54" y="1199"/>
                  <a:pt x="54" y="1199"/>
                  <a:pt x="54" y="1199"/>
                </a:cubicBezTo>
                <a:cubicBezTo>
                  <a:pt x="59" y="1185"/>
                  <a:pt x="65" y="1170"/>
                  <a:pt x="72" y="1156"/>
                </a:cubicBezTo>
                <a:cubicBezTo>
                  <a:pt x="82" y="1133"/>
                  <a:pt x="82" y="1133"/>
                  <a:pt x="82" y="1133"/>
                </a:cubicBezTo>
                <a:cubicBezTo>
                  <a:pt x="89" y="1119"/>
                  <a:pt x="97" y="1105"/>
                  <a:pt x="105" y="1091"/>
                </a:cubicBezTo>
                <a:cubicBezTo>
                  <a:pt x="164" y="1098"/>
                  <a:pt x="164" y="1098"/>
                  <a:pt x="164" y="1098"/>
                </a:cubicBezTo>
                <a:cubicBezTo>
                  <a:pt x="222" y="1125"/>
                  <a:pt x="222" y="1125"/>
                  <a:pt x="222" y="1125"/>
                </a:cubicBezTo>
                <a:cubicBezTo>
                  <a:pt x="237" y="1099"/>
                  <a:pt x="254" y="1075"/>
                  <a:pt x="273" y="1051"/>
                </a:cubicBezTo>
                <a:cubicBezTo>
                  <a:pt x="228" y="1007"/>
                  <a:pt x="228" y="1007"/>
                  <a:pt x="228" y="1007"/>
                </a:cubicBezTo>
                <a:cubicBezTo>
                  <a:pt x="201" y="953"/>
                  <a:pt x="201" y="953"/>
                  <a:pt x="201" y="953"/>
                </a:cubicBezTo>
                <a:cubicBezTo>
                  <a:pt x="214" y="939"/>
                  <a:pt x="226" y="925"/>
                  <a:pt x="239" y="912"/>
                </a:cubicBezTo>
                <a:cubicBezTo>
                  <a:pt x="245" y="906"/>
                  <a:pt x="245" y="906"/>
                  <a:pt x="245" y="906"/>
                </a:cubicBezTo>
                <a:cubicBezTo>
                  <a:pt x="258" y="893"/>
                  <a:pt x="272" y="880"/>
                  <a:pt x="286" y="868"/>
                </a:cubicBezTo>
                <a:cubicBezTo>
                  <a:pt x="339" y="895"/>
                  <a:pt x="339" y="895"/>
                  <a:pt x="339" y="895"/>
                </a:cubicBezTo>
                <a:cubicBezTo>
                  <a:pt x="384" y="940"/>
                  <a:pt x="384" y="940"/>
                  <a:pt x="384" y="940"/>
                </a:cubicBezTo>
                <a:cubicBezTo>
                  <a:pt x="407" y="921"/>
                  <a:pt x="432" y="904"/>
                  <a:pt x="458" y="889"/>
                </a:cubicBezTo>
                <a:cubicBezTo>
                  <a:pt x="431" y="831"/>
                  <a:pt x="431" y="831"/>
                  <a:pt x="431" y="831"/>
                </a:cubicBezTo>
                <a:cubicBezTo>
                  <a:pt x="424" y="771"/>
                  <a:pt x="424" y="771"/>
                  <a:pt x="424" y="771"/>
                </a:cubicBezTo>
                <a:cubicBezTo>
                  <a:pt x="435" y="765"/>
                  <a:pt x="447" y="759"/>
                  <a:pt x="459" y="753"/>
                </a:cubicBezTo>
                <a:cubicBezTo>
                  <a:pt x="496" y="736"/>
                  <a:pt x="496" y="736"/>
                  <a:pt x="496" y="736"/>
                </a:cubicBezTo>
                <a:cubicBezTo>
                  <a:pt x="508" y="731"/>
                  <a:pt x="520" y="726"/>
                  <a:pt x="532" y="721"/>
                </a:cubicBezTo>
                <a:cubicBezTo>
                  <a:pt x="573" y="765"/>
                  <a:pt x="573" y="765"/>
                  <a:pt x="573" y="765"/>
                </a:cubicBezTo>
                <a:cubicBezTo>
                  <a:pt x="600" y="822"/>
                  <a:pt x="600" y="822"/>
                  <a:pt x="600" y="822"/>
                </a:cubicBezTo>
                <a:cubicBezTo>
                  <a:pt x="628" y="813"/>
                  <a:pt x="657" y="805"/>
                  <a:pt x="687" y="799"/>
                </a:cubicBezTo>
                <a:cubicBezTo>
                  <a:pt x="681" y="736"/>
                  <a:pt x="681" y="736"/>
                  <a:pt x="681" y="736"/>
                </a:cubicBezTo>
                <a:cubicBezTo>
                  <a:pt x="695" y="678"/>
                  <a:pt x="695" y="678"/>
                  <a:pt x="695" y="678"/>
                </a:cubicBezTo>
                <a:cubicBezTo>
                  <a:pt x="712" y="675"/>
                  <a:pt x="728" y="673"/>
                  <a:pt x="745" y="671"/>
                </a:cubicBezTo>
                <a:cubicBezTo>
                  <a:pt x="764" y="669"/>
                  <a:pt x="764" y="669"/>
                  <a:pt x="764" y="669"/>
                </a:cubicBezTo>
                <a:cubicBezTo>
                  <a:pt x="781" y="668"/>
                  <a:pt x="797" y="667"/>
                  <a:pt x="814" y="667"/>
                </a:cubicBezTo>
                <a:cubicBezTo>
                  <a:pt x="838" y="722"/>
                  <a:pt x="838" y="722"/>
                  <a:pt x="838" y="722"/>
                </a:cubicBezTo>
                <a:cubicBezTo>
                  <a:pt x="844" y="785"/>
                  <a:pt x="844" y="785"/>
                  <a:pt x="844" y="785"/>
                </a:cubicBezTo>
                <a:cubicBezTo>
                  <a:pt x="874" y="786"/>
                  <a:pt x="903" y="789"/>
                  <a:pt x="933" y="793"/>
                </a:cubicBezTo>
                <a:cubicBezTo>
                  <a:pt x="949" y="732"/>
                  <a:pt x="949" y="732"/>
                  <a:pt x="949" y="732"/>
                </a:cubicBezTo>
                <a:cubicBezTo>
                  <a:pt x="982" y="682"/>
                  <a:pt x="982" y="682"/>
                  <a:pt x="982" y="682"/>
                </a:cubicBezTo>
                <a:cubicBezTo>
                  <a:pt x="996" y="684"/>
                  <a:pt x="1009" y="687"/>
                  <a:pt x="1023" y="690"/>
                </a:cubicBezTo>
                <a:cubicBezTo>
                  <a:pt x="1058" y="700"/>
                  <a:pt x="1058" y="700"/>
                  <a:pt x="1058" y="700"/>
                </a:cubicBezTo>
                <a:cubicBezTo>
                  <a:pt x="1071" y="704"/>
                  <a:pt x="1085" y="708"/>
                  <a:pt x="1098" y="713"/>
                </a:cubicBezTo>
                <a:cubicBezTo>
                  <a:pt x="1101" y="773"/>
                  <a:pt x="1101" y="773"/>
                  <a:pt x="1101" y="773"/>
                </a:cubicBezTo>
                <a:cubicBezTo>
                  <a:pt x="1085" y="834"/>
                  <a:pt x="1085" y="834"/>
                  <a:pt x="1085" y="834"/>
                </a:cubicBezTo>
                <a:cubicBezTo>
                  <a:pt x="1113" y="845"/>
                  <a:pt x="1140" y="857"/>
                  <a:pt x="1166" y="872"/>
                </a:cubicBezTo>
                <a:cubicBezTo>
                  <a:pt x="1202" y="820"/>
                  <a:pt x="1202" y="820"/>
                  <a:pt x="1202" y="820"/>
                </a:cubicBezTo>
                <a:cubicBezTo>
                  <a:pt x="1251" y="784"/>
                  <a:pt x="1251" y="784"/>
                  <a:pt x="1251" y="784"/>
                </a:cubicBezTo>
                <a:cubicBezTo>
                  <a:pt x="1266" y="793"/>
                  <a:pt x="1281" y="803"/>
                  <a:pt x="1296" y="813"/>
                </a:cubicBezTo>
                <a:cubicBezTo>
                  <a:pt x="1305" y="819"/>
                  <a:pt x="1305" y="819"/>
                  <a:pt x="1305" y="819"/>
                </a:cubicBezTo>
                <a:cubicBezTo>
                  <a:pt x="1320" y="830"/>
                  <a:pt x="1334" y="841"/>
                  <a:pt x="1348" y="853"/>
                </a:cubicBezTo>
                <a:cubicBezTo>
                  <a:pt x="1331" y="910"/>
                  <a:pt x="1331" y="910"/>
                  <a:pt x="1331" y="910"/>
                </a:cubicBezTo>
                <a:cubicBezTo>
                  <a:pt x="1295" y="962"/>
                  <a:pt x="1295" y="962"/>
                  <a:pt x="1295" y="962"/>
                </a:cubicBezTo>
                <a:cubicBezTo>
                  <a:pt x="1317" y="982"/>
                  <a:pt x="1338" y="1003"/>
                  <a:pt x="1358" y="1025"/>
                </a:cubicBezTo>
                <a:cubicBezTo>
                  <a:pt x="1410" y="989"/>
                  <a:pt x="1410" y="989"/>
                  <a:pt x="1410" y="989"/>
                </a:cubicBezTo>
                <a:cubicBezTo>
                  <a:pt x="1468" y="972"/>
                  <a:pt x="1468" y="972"/>
                  <a:pt x="1468" y="972"/>
                </a:cubicBezTo>
                <a:cubicBezTo>
                  <a:pt x="1477" y="983"/>
                  <a:pt x="1486" y="995"/>
                  <a:pt x="1495" y="1008"/>
                </a:cubicBezTo>
                <a:cubicBezTo>
                  <a:pt x="1513" y="1033"/>
                  <a:pt x="1513" y="1033"/>
                  <a:pt x="1513" y="1033"/>
                </a:cubicBezTo>
                <a:cubicBezTo>
                  <a:pt x="1521" y="1045"/>
                  <a:pt x="1529" y="1057"/>
                  <a:pt x="1536" y="1069"/>
                </a:cubicBezTo>
                <a:cubicBezTo>
                  <a:pt x="1500" y="1118"/>
                  <a:pt x="1500" y="1118"/>
                  <a:pt x="1500" y="1118"/>
                </a:cubicBezTo>
                <a:cubicBezTo>
                  <a:pt x="1449" y="1154"/>
                  <a:pt x="1449" y="1154"/>
                  <a:pt x="1449" y="1154"/>
                </a:cubicBezTo>
                <a:cubicBezTo>
                  <a:pt x="1463" y="1180"/>
                  <a:pt x="1476" y="1207"/>
                  <a:pt x="1486" y="1235"/>
                </a:cubicBezTo>
                <a:cubicBezTo>
                  <a:pt x="1548" y="1219"/>
                  <a:pt x="1548" y="1219"/>
                  <a:pt x="1548" y="1219"/>
                </a:cubicBezTo>
                <a:cubicBezTo>
                  <a:pt x="1608" y="1222"/>
                  <a:pt x="1608" y="1222"/>
                  <a:pt x="1608" y="1222"/>
                </a:cubicBezTo>
                <a:cubicBezTo>
                  <a:pt x="1612" y="1236"/>
                  <a:pt x="1617" y="1250"/>
                  <a:pt x="1621" y="1264"/>
                </a:cubicBezTo>
                <a:cubicBezTo>
                  <a:pt x="1629" y="1293"/>
                  <a:pt x="1629" y="1293"/>
                  <a:pt x="1629" y="1293"/>
                </a:cubicBezTo>
                <a:cubicBezTo>
                  <a:pt x="1632" y="1308"/>
                  <a:pt x="1636" y="1323"/>
                  <a:pt x="1638" y="1338"/>
                </a:cubicBezTo>
                <a:cubicBezTo>
                  <a:pt x="1588" y="1371"/>
                  <a:pt x="1588" y="1371"/>
                  <a:pt x="1588" y="1371"/>
                </a:cubicBezTo>
                <a:cubicBezTo>
                  <a:pt x="1527" y="1387"/>
                  <a:pt x="1527" y="1387"/>
                  <a:pt x="1527" y="1387"/>
                </a:cubicBezTo>
                <a:cubicBezTo>
                  <a:pt x="1529" y="1402"/>
                  <a:pt x="1531" y="1417"/>
                  <a:pt x="1532" y="1432"/>
                </a:cubicBezTo>
                <a:cubicBezTo>
                  <a:pt x="1534" y="1447"/>
                  <a:pt x="1535" y="1462"/>
                  <a:pt x="1535" y="1477"/>
                </a:cubicBezTo>
                <a:cubicBezTo>
                  <a:pt x="1598" y="1482"/>
                  <a:pt x="1598" y="1482"/>
                  <a:pt x="1598" y="1482"/>
                </a:cubicBezTo>
                <a:cubicBezTo>
                  <a:pt x="1653" y="1506"/>
                  <a:pt x="1653" y="1506"/>
                  <a:pt x="1653" y="1506"/>
                </a:cubicBezTo>
                <a:cubicBezTo>
                  <a:pt x="1653" y="1521"/>
                  <a:pt x="1652" y="1537"/>
                  <a:pt x="1651" y="1552"/>
                </a:cubicBezTo>
                <a:cubicBezTo>
                  <a:pt x="1649" y="1581"/>
                  <a:pt x="1649" y="1581"/>
                  <a:pt x="1649" y="1581"/>
                </a:cubicBezTo>
                <a:cubicBezTo>
                  <a:pt x="1647" y="1596"/>
                  <a:pt x="1645" y="1610"/>
                  <a:pt x="1643" y="1625"/>
                </a:cubicBezTo>
                <a:cubicBezTo>
                  <a:pt x="1584" y="1639"/>
                  <a:pt x="1584" y="1639"/>
                  <a:pt x="1584" y="1639"/>
                </a:cubicBezTo>
                <a:cubicBezTo>
                  <a:pt x="1521" y="1633"/>
                  <a:pt x="1521" y="1633"/>
                  <a:pt x="1521" y="1633"/>
                </a:cubicBezTo>
                <a:cubicBezTo>
                  <a:pt x="1515" y="1663"/>
                  <a:pt x="1508" y="1692"/>
                  <a:pt x="1498" y="1720"/>
                </a:cubicBezTo>
                <a:cubicBezTo>
                  <a:pt x="1556" y="1747"/>
                  <a:pt x="1556" y="1747"/>
                  <a:pt x="1556" y="1747"/>
                </a:cubicBezTo>
                <a:cubicBezTo>
                  <a:pt x="1599" y="1788"/>
                  <a:pt x="1599" y="1788"/>
                  <a:pt x="1599" y="1788"/>
                </a:cubicBezTo>
                <a:cubicBezTo>
                  <a:pt x="1594" y="1802"/>
                  <a:pt x="1588" y="1816"/>
                  <a:pt x="1582" y="1830"/>
                </a:cubicBezTo>
                <a:cubicBezTo>
                  <a:pt x="1571" y="1854"/>
                  <a:pt x="1571" y="1854"/>
                  <a:pt x="1571" y="1854"/>
                </a:cubicBezTo>
                <a:cubicBezTo>
                  <a:pt x="1564" y="1868"/>
                  <a:pt x="1556" y="1882"/>
                  <a:pt x="1549" y="1896"/>
                </a:cubicBezTo>
                <a:cubicBezTo>
                  <a:pt x="1489" y="1889"/>
                  <a:pt x="1489" y="1889"/>
                  <a:pt x="1489" y="1889"/>
                </a:cubicBezTo>
                <a:cubicBezTo>
                  <a:pt x="1431" y="1862"/>
                  <a:pt x="1431" y="1862"/>
                  <a:pt x="1431" y="1862"/>
                </a:cubicBezTo>
                <a:cubicBezTo>
                  <a:pt x="1416" y="1888"/>
                  <a:pt x="1399" y="1912"/>
                  <a:pt x="1380" y="1936"/>
                </a:cubicBezTo>
                <a:cubicBezTo>
                  <a:pt x="1425" y="1981"/>
                  <a:pt x="1425" y="1981"/>
                  <a:pt x="1425" y="1981"/>
                </a:cubicBezTo>
                <a:cubicBezTo>
                  <a:pt x="1452" y="2034"/>
                  <a:pt x="1452" y="2034"/>
                  <a:pt x="1452" y="2034"/>
                </a:cubicBezTo>
                <a:cubicBezTo>
                  <a:pt x="1426" y="2064"/>
                  <a:pt x="1398" y="2093"/>
                  <a:pt x="1367" y="2119"/>
                </a:cubicBezTo>
                <a:cubicBezTo>
                  <a:pt x="1314" y="2092"/>
                  <a:pt x="1314" y="2092"/>
                  <a:pt x="1314" y="2092"/>
                </a:cubicBezTo>
                <a:cubicBezTo>
                  <a:pt x="1269" y="2047"/>
                  <a:pt x="1269" y="2047"/>
                  <a:pt x="1269" y="2047"/>
                </a:cubicBezTo>
                <a:cubicBezTo>
                  <a:pt x="1246" y="2066"/>
                  <a:pt x="1221" y="2083"/>
                  <a:pt x="1196" y="2099"/>
                </a:cubicBezTo>
                <a:cubicBezTo>
                  <a:pt x="1222" y="2156"/>
                  <a:pt x="1222" y="2156"/>
                  <a:pt x="1222" y="2156"/>
                </a:cubicBezTo>
                <a:cubicBezTo>
                  <a:pt x="1229" y="2216"/>
                  <a:pt x="1229" y="2216"/>
                  <a:pt x="1229" y="2216"/>
                </a:cubicBezTo>
                <a:cubicBezTo>
                  <a:pt x="1216" y="2223"/>
                  <a:pt x="1203" y="2230"/>
                  <a:pt x="1190" y="2236"/>
                </a:cubicBezTo>
                <a:cubicBezTo>
                  <a:pt x="1162" y="2249"/>
                  <a:pt x="1162" y="2249"/>
                  <a:pt x="1162" y="2249"/>
                </a:cubicBezTo>
                <a:cubicBezTo>
                  <a:pt x="1148" y="2255"/>
                  <a:pt x="1135" y="2261"/>
                  <a:pt x="1121" y="2266"/>
                </a:cubicBezTo>
                <a:cubicBezTo>
                  <a:pt x="1080" y="2222"/>
                  <a:pt x="1080" y="2222"/>
                  <a:pt x="1080" y="2222"/>
                </a:cubicBezTo>
                <a:cubicBezTo>
                  <a:pt x="1053" y="2165"/>
                  <a:pt x="1053" y="2165"/>
                  <a:pt x="1053" y="2165"/>
                </a:cubicBezTo>
                <a:cubicBezTo>
                  <a:pt x="1025" y="2175"/>
                  <a:pt x="996" y="2182"/>
                  <a:pt x="966" y="2188"/>
                </a:cubicBezTo>
                <a:cubicBezTo>
                  <a:pt x="972" y="2251"/>
                  <a:pt x="972" y="2251"/>
                  <a:pt x="972" y="2251"/>
                </a:cubicBezTo>
                <a:cubicBezTo>
                  <a:pt x="958" y="2310"/>
                  <a:pt x="958" y="2310"/>
                  <a:pt x="958" y="2310"/>
                </a:cubicBezTo>
                <a:cubicBezTo>
                  <a:pt x="938" y="2313"/>
                  <a:pt x="919" y="2315"/>
                  <a:pt x="899" y="2317"/>
                </a:cubicBezTo>
                <a:cubicBezTo>
                  <a:pt x="879" y="2319"/>
                  <a:pt x="859" y="2320"/>
                  <a:pt x="839" y="2320"/>
                </a:cubicBezTo>
                <a:cubicBezTo>
                  <a:pt x="815" y="2265"/>
                  <a:pt x="815" y="2265"/>
                  <a:pt x="815" y="2265"/>
                </a:cubicBezTo>
                <a:cubicBezTo>
                  <a:pt x="810" y="2202"/>
                  <a:pt x="810" y="2202"/>
                  <a:pt x="810" y="2202"/>
                </a:cubicBezTo>
                <a:cubicBezTo>
                  <a:pt x="779" y="2201"/>
                  <a:pt x="750" y="2199"/>
                  <a:pt x="720" y="2194"/>
                </a:cubicBezTo>
                <a:cubicBezTo>
                  <a:pt x="704" y="2255"/>
                  <a:pt x="704" y="2255"/>
                  <a:pt x="704" y="2255"/>
                </a:cubicBezTo>
                <a:cubicBezTo>
                  <a:pt x="671" y="2305"/>
                  <a:pt x="671" y="2305"/>
                  <a:pt x="671" y="2305"/>
                </a:cubicBezTo>
                <a:cubicBezTo>
                  <a:pt x="656" y="2303"/>
                  <a:pt x="641" y="2299"/>
                  <a:pt x="626" y="2296"/>
                </a:cubicBezTo>
                <a:cubicBezTo>
                  <a:pt x="599" y="2288"/>
                  <a:pt x="599" y="2288"/>
                  <a:pt x="599" y="2288"/>
                </a:cubicBezTo>
                <a:cubicBezTo>
                  <a:pt x="585" y="2284"/>
                  <a:pt x="570" y="2280"/>
                  <a:pt x="555" y="2275"/>
                </a:cubicBezTo>
                <a:cubicBezTo>
                  <a:pt x="552" y="2215"/>
                  <a:pt x="552" y="2215"/>
                  <a:pt x="552" y="2215"/>
                </a:cubicBezTo>
                <a:cubicBezTo>
                  <a:pt x="568" y="2153"/>
                  <a:pt x="568" y="2153"/>
                  <a:pt x="568" y="2153"/>
                </a:cubicBezTo>
                <a:cubicBezTo>
                  <a:pt x="540" y="2143"/>
                  <a:pt x="513" y="2130"/>
                  <a:pt x="487" y="2116"/>
                </a:cubicBezTo>
                <a:cubicBezTo>
                  <a:pt x="451" y="2167"/>
                  <a:pt x="451" y="2167"/>
                  <a:pt x="451" y="2167"/>
                </a:cubicBezTo>
                <a:cubicBezTo>
                  <a:pt x="403" y="2203"/>
                  <a:pt x="403" y="2203"/>
                  <a:pt x="403" y="2203"/>
                </a:cubicBezTo>
                <a:cubicBezTo>
                  <a:pt x="368" y="2183"/>
                  <a:pt x="336" y="2160"/>
                  <a:pt x="305" y="2135"/>
                </a:cubicBezTo>
                <a:cubicBezTo>
                  <a:pt x="322" y="2077"/>
                  <a:pt x="322" y="2077"/>
                  <a:pt x="322" y="2077"/>
                </a:cubicBezTo>
                <a:cubicBezTo>
                  <a:pt x="358" y="2025"/>
                  <a:pt x="358" y="2025"/>
                  <a:pt x="358" y="2025"/>
                </a:cubicBezTo>
                <a:cubicBezTo>
                  <a:pt x="336" y="2005"/>
                  <a:pt x="315" y="1984"/>
                  <a:pt x="295" y="1962"/>
                </a:cubicBezTo>
                <a:cubicBezTo>
                  <a:pt x="243" y="1998"/>
                  <a:pt x="243" y="1998"/>
                  <a:pt x="243" y="1998"/>
                </a:cubicBezTo>
                <a:cubicBezTo>
                  <a:pt x="185" y="2015"/>
                  <a:pt x="185" y="2015"/>
                  <a:pt x="185" y="2015"/>
                </a:cubicBezTo>
                <a:cubicBezTo>
                  <a:pt x="174" y="2002"/>
                  <a:pt x="163" y="1987"/>
                  <a:pt x="153" y="1973"/>
                </a:cubicBezTo>
                <a:cubicBezTo>
                  <a:pt x="145" y="1961"/>
                  <a:pt x="145" y="1961"/>
                  <a:pt x="145" y="1961"/>
                </a:cubicBezTo>
                <a:cubicBezTo>
                  <a:pt x="135" y="1947"/>
                  <a:pt x="126" y="1932"/>
                  <a:pt x="117" y="1918"/>
                </a:cubicBezTo>
                <a:cubicBezTo>
                  <a:pt x="153" y="1869"/>
                  <a:pt x="153" y="1869"/>
                  <a:pt x="153" y="1869"/>
                </a:cubicBezTo>
                <a:cubicBezTo>
                  <a:pt x="204" y="1833"/>
                  <a:pt x="204" y="1833"/>
                  <a:pt x="204" y="1833"/>
                </a:cubicBezTo>
                <a:cubicBezTo>
                  <a:pt x="190" y="1807"/>
                  <a:pt x="178" y="1780"/>
                  <a:pt x="167" y="1752"/>
                </a:cubicBezTo>
                <a:cubicBezTo>
                  <a:pt x="105" y="1768"/>
                  <a:pt x="105" y="1768"/>
                  <a:pt x="105" y="1768"/>
                </a:cubicBezTo>
                <a:cubicBezTo>
                  <a:pt x="46" y="1765"/>
                  <a:pt x="46" y="1765"/>
                  <a:pt x="46" y="1765"/>
                </a:cubicBezTo>
                <a:cubicBezTo>
                  <a:pt x="40" y="1749"/>
                  <a:pt x="35" y="1733"/>
                  <a:pt x="30" y="1717"/>
                </a:cubicBezTo>
                <a:cubicBezTo>
                  <a:pt x="26" y="1700"/>
                  <a:pt x="26" y="1700"/>
                  <a:pt x="26" y="1700"/>
                </a:cubicBezTo>
                <a:cubicBezTo>
                  <a:pt x="22" y="1683"/>
                  <a:pt x="18" y="1666"/>
                  <a:pt x="15" y="1649"/>
                </a:cubicBezTo>
                <a:cubicBezTo>
                  <a:pt x="65" y="1616"/>
                  <a:pt x="65" y="1616"/>
                  <a:pt x="65" y="1616"/>
                </a:cubicBezTo>
                <a:cubicBezTo>
                  <a:pt x="126" y="1600"/>
                  <a:pt x="126" y="1600"/>
                  <a:pt x="126" y="1600"/>
                </a:cubicBezTo>
                <a:cubicBezTo>
                  <a:pt x="124" y="1585"/>
                  <a:pt x="122" y="1570"/>
                  <a:pt x="121" y="1555"/>
                </a:cubicBezTo>
                <a:cubicBezTo>
                  <a:pt x="119" y="1540"/>
                  <a:pt x="119" y="1525"/>
                  <a:pt x="118" y="1511"/>
                </a:cubicBezTo>
                <a:cubicBezTo>
                  <a:pt x="55" y="1505"/>
                  <a:pt x="55" y="1505"/>
                  <a:pt x="55" y="1505"/>
                </a:cubicBezTo>
                <a:lnTo>
                  <a:pt x="0" y="1481"/>
                </a:lnTo>
                <a:close/>
                <a:moveTo>
                  <a:pt x="278" y="1542"/>
                </a:moveTo>
                <a:cubicBezTo>
                  <a:pt x="304" y="1845"/>
                  <a:pt x="571" y="2069"/>
                  <a:pt x="875" y="2043"/>
                </a:cubicBezTo>
                <a:cubicBezTo>
                  <a:pt x="1178" y="2016"/>
                  <a:pt x="1402" y="1749"/>
                  <a:pt x="1376" y="1446"/>
                </a:cubicBezTo>
                <a:cubicBezTo>
                  <a:pt x="1349" y="1142"/>
                  <a:pt x="1082" y="918"/>
                  <a:pt x="779" y="945"/>
                </a:cubicBezTo>
                <a:cubicBezTo>
                  <a:pt x="475" y="971"/>
                  <a:pt x="251" y="1238"/>
                  <a:pt x="278" y="1542"/>
                </a:cubicBezTo>
                <a:close/>
                <a:moveTo>
                  <a:pt x="689" y="1494"/>
                </a:moveTo>
                <a:cubicBezTo>
                  <a:pt x="689" y="1418"/>
                  <a:pt x="750" y="1356"/>
                  <a:pt x="827" y="1356"/>
                </a:cubicBezTo>
                <a:cubicBezTo>
                  <a:pt x="903" y="1356"/>
                  <a:pt x="964" y="1418"/>
                  <a:pt x="964" y="1494"/>
                </a:cubicBezTo>
                <a:cubicBezTo>
                  <a:pt x="964" y="1570"/>
                  <a:pt x="903" y="1631"/>
                  <a:pt x="827" y="1631"/>
                </a:cubicBezTo>
                <a:cubicBezTo>
                  <a:pt x="750" y="1631"/>
                  <a:pt x="689" y="1570"/>
                  <a:pt x="689" y="1494"/>
                </a:cubicBezTo>
                <a:close/>
              </a:path>
            </a:pathLst>
          </a:custGeom>
          <a:solidFill>
            <a:srgbClr val="233746"/>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de-DE" sz="1799" dirty="0">
              <a:solidFill>
                <a:srgbClr val="ADBECB"/>
              </a:solidFill>
              <a:latin typeface="Arial" pitchFamily="34" charset="0"/>
              <a:ea typeface="ＭＳ Ｐゴシック" charset="-128"/>
            </a:endParaRPr>
          </a:p>
        </p:txBody>
      </p:sp>
      <p:grpSp>
        <p:nvGrpSpPr>
          <p:cNvPr id="4" name="Gruppieren 348"/>
          <p:cNvGrpSpPr>
            <a:grpSpLocks noChangeAspect="1"/>
          </p:cNvGrpSpPr>
          <p:nvPr/>
        </p:nvGrpSpPr>
        <p:grpSpPr>
          <a:xfrm>
            <a:off x="3970361" y="3144066"/>
            <a:ext cx="4487850" cy="1224675"/>
            <a:chOff x="627062" y="2868114"/>
            <a:chExt cx="5503299" cy="1502126"/>
          </a:xfrm>
        </p:grpSpPr>
        <p:grpSp>
          <p:nvGrpSpPr>
            <p:cNvPr id="7" name="Gruppieren 72"/>
            <p:cNvGrpSpPr/>
            <p:nvPr>
              <p:custDataLst>
                <p:tags r:id="rId11"/>
              </p:custDataLst>
            </p:nvPr>
          </p:nvGrpSpPr>
          <p:grpSpPr bwMode="gray">
            <a:xfrm>
              <a:off x="2455193" y="3207742"/>
              <a:ext cx="1799652" cy="617455"/>
              <a:chOff x="4089549" y="2888720"/>
              <a:chExt cx="2327465" cy="798254"/>
            </a:xfrm>
          </p:grpSpPr>
          <p:sp>
            <p:nvSpPr>
              <p:cNvPr id="79" name="Freeform 673"/>
              <p:cNvSpPr>
                <a:spLocks noEditPoints="1"/>
              </p:cNvSpPr>
              <p:nvPr/>
            </p:nvSpPr>
            <p:spPr bwMode="gray">
              <a:xfrm>
                <a:off x="5167737" y="2888720"/>
                <a:ext cx="204250" cy="285843"/>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ADBECB"/>
                  </a:solidFill>
                  <a:latin typeface="Arial" pitchFamily="34" charset="0"/>
                  <a:ea typeface="ＭＳ Ｐゴシック" charset="-128"/>
                </a:endParaRPr>
              </a:p>
            </p:txBody>
          </p:sp>
          <p:sp>
            <p:nvSpPr>
              <p:cNvPr id="76" name="Textfeld 75"/>
              <p:cNvSpPr txBox="1"/>
              <p:nvPr/>
            </p:nvSpPr>
            <p:spPr bwMode="gray">
              <a:xfrm>
                <a:off x="4089549" y="3199299"/>
                <a:ext cx="2327465" cy="487675"/>
              </a:xfrm>
              <a:prstGeom prst="rect">
                <a:avLst/>
              </a:prstGeom>
              <a:noFill/>
            </p:spPr>
            <p:txBody>
              <a:bodyPr wrap="none" lIns="0" tIns="0" rIns="0" bIns="0" rtlCol="0">
                <a:spAutoFit/>
              </a:bodyPr>
              <a:lstStyle/>
              <a:p>
                <a:pPr algn="ctr" defTabSz="913943" fontAlgn="base">
                  <a:spcBef>
                    <a:spcPct val="0"/>
                  </a:spcBef>
                  <a:spcAft>
                    <a:spcPct val="0"/>
                  </a:spcAft>
                </a:pPr>
                <a:r>
                  <a:rPr lang="en-US" sz="1999" b="1" dirty="0">
                    <a:solidFill>
                      <a:srgbClr val="2387AA"/>
                    </a:solidFill>
                    <a:latin typeface="Arial"/>
                    <a:ea typeface="ＭＳ Ｐゴシック" charset="-128"/>
                  </a:rPr>
                  <a:t>MindSphere</a:t>
                </a:r>
              </a:p>
            </p:txBody>
          </p:sp>
        </p:grpSp>
        <p:grpSp>
          <p:nvGrpSpPr>
            <p:cNvPr id="9" name="Gruppieren 81"/>
            <p:cNvGrpSpPr/>
            <p:nvPr/>
          </p:nvGrpSpPr>
          <p:grpSpPr>
            <a:xfrm>
              <a:off x="627062" y="2868114"/>
              <a:ext cx="5503299" cy="1502126"/>
              <a:chOff x="5414379" y="2883694"/>
              <a:chExt cx="6272323" cy="1712031"/>
            </a:xfrm>
          </p:grpSpPr>
          <p:grpSp>
            <p:nvGrpSpPr>
              <p:cNvPr id="17" name="Gruppieren 384"/>
              <p:cNvGrpSpPr/>
              <p:nvPr/>
            </p:nvGrpSpPr>
            <p:grpSpPr>
              <a:xfrm>
                <a:off x="5427516" y="2972295"/>
                <a:ext cx="6230431" cy="1603267"/>
                <a:chOff x="5427516" y="2972295"/>
                <a:chExt cx="6230431" cy="1603267"/>
              </a:xfrm>
            </p:grpSpPr>
            <p:sp>
              <p:nvSpPr>
                <p:cNvPr id="334" name="Freihandform 333"/>
                <p:cNvSpPr/>
                <p:nvPr/>
              </p:nvSpPr>
              <p:spPr bwMode="gray">
                <a:xfrm>
                  <a:off x="6224226" y="4079768"/>
                  <a:ext cx="1617707" cy="492263"/>
                </a:xfrm>
                <a:custGeom>
                  <a:avLst/>
                  <a:gdLst>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790576 w 1362075"/>
                    <a:gd name="connsiteY4" fmla="*/ 280988 h 414338"/>
                    <a:gd name="connsiteX5" fmla="*/ 914401 w 1362075"/>
                    <a:gd name="connsiteY5" fmla="*/ 404813 h 414338"/>
                    <a:gd name="connsiteX6" fmla="*/ 1362075 w 1362075"/>
                    <a:gd name="connsiteY6"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790576 w 1362075"/>
                    <a:gd name="connsiteY4" fmla="*/ 280988 h 414338"/>
                    <a:gd name="connsiteX5" fmla="*/ 914401 w 1362075"/>
                    <a:gd name="connsiteY5" fmla="*/ 404813 h 414338"/>
                    <a:gd name="connsiteX6" fmla="*/ 950119 w 1362075"/>
                    <a:gd name="connsiteY6" fmla="*/ 407194 h 414338"/>
                    <a:gd name="connsiteX7" fmla="*/ 1362075 w 1362075"/>
                    <a:gd name="connsiteY7"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821532 w 1362075"/>
                    <a:gd name="connsiteY4" fmla="*/ 273844 h 414338"/>
                    <a:gd name="connsiteX5" fmla="*/ 914401 w 1362075"/>
                    <a:gd name="connsiteY5" fmla="*/ 404813 h 414338"/>
                    <a:gd name="connsiteX6" fmla="*/ 950119 w 1362075"/>
                    <a:gd name="connsiteY6" fmla="*/ 407194 h 414338"/>
                    <a:gd name="connsiteX7" fmla="*/ 1362075 w 1362075"/>
                    <a:gd name="connsiteY7"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821532 w 1362075"/>
                    <a:gd name="connsiteY4" fmla="*/ 273844 h 414338"/>
                    <a:gd name="connsiteX5" fmla="*/ 950119 w 1362075"/>
                    <a:gd name="connsiteY5" fmla="*/ 407194 h 414338"/>
                    <a:gd name="connsiteX6" fmla="*/ 1362075 w 1362075"/>
                    <a:gd name="connsiteY6"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73895 w 1362075"/>
                    <a:gd name="connsiteY3" fmla="*/ 409575 h 414338"/>
                    <a:gd name="connsiteX4" fmla="*/ 821532 w 1362075"/>
                    <a:gd name="connsiteY4" fmla="*/ 273844 h 414338"/>
                    <a:gd name="connsiteX5" fmla="*/ 950119 w 1362075"/>
                    <a:gd name="connsiteY5" fmla="*/ 407194 h 414338"/>
                    <a:gd name="connsiteX6" fmla="*/ 1362075 w 1362075"/>
                    <a:gd name="connsiteY6" fmla="*/ 0 h 4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075" h="414338">
                      <a:moveTo>
                        <a:pt x="0" y="414338"/>
                      </a:moveTo>
                      <a:lnTo>
                        <a:pt x="138113" y="276225"/>
                      </a:lnTo>
                      <a:lnTo>
                        <a:pt x="538163" y="276225"/>
                      </a:lnTo>
                      <a:lnTo>
                        <a:pt x="673895" y="409575"/>
                      </a:lnTo>
                      <a:lnTo>
                        <a:pt x="821532" y="273844"/>
                      </a:lnTo>
                      <a:lnTo>
                        <a:pt x="950119" y="407194"/>
                      </a:lnTo>
                      <a:lnTo>
                        <a:pt x="1362075"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35" name="Freihandform 334"/>
                <p:cNvSpPr/>
                <p:nvPr/>
              </p:nvSpPr>
              <p:spPr bwMode="gray">
                <a:xfrm>
                  <a:off x="5427516" y="3934888"/>
                  <a:ext cx="656133" cy="314030"/>
                </a:xfrm>
                <a:custGeom>
                  <a:avLst/>
                  <a:gdLst>
                    <a:gd name="connsiteX0" fmla="*/ 0 w 552450"/>
                    <a:gd name="connsiteY0" fmla="*/ 0 h 264319"/>
                    <a:gd name="connsiteX1" fmla="*/ 138113 w 552450"/>
                    <a:gd name="connsiteY1" fmla="*/ 135732 h 264319"/>
                    <a:gd name="connsiteX2" fmla="*/ 278607 w 552450"/>
                    <a:gd name="connsiteY2" fmla="*/ 135732 h 264319"/>
                    <a:gd name="connsiteX3" fmla="*/ 278607 w 552450"/>
                    <a:gd name="connsiteY3" fmla="*/ 264319 h 264319"/>
                    <a:gd name="connsiteX4" fmla="*/ 552450 w 552450"/>
                    <a:gd name="connsiteY4" fmla="*/ 264319 h 26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50" h="264319">
                      <a:moveTo>
                        <a:pt x="0" y="0"/>
                      </a:moveTo>
                      <a:lnTo>
                        <a:pt x="138113" y="135732"/>
                      </a:lnTo>
                      <a:lnTo>
                        <a:pt x="278607" y="135732"/>
                      </a:lnTo>
                      <a:lnTo>
                        <a:pt x="278607" y="264319"/>
                      </a:lnTo>
                      <a:lnTo>
                        <a:pt x="552450" y="264319"/>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36" name="Freihandform 335"/>
                <p:cNvSpPr/>
                <p:nvPr/>
              </p:nvSpPr>
              <p:spPr bwMode="gray">
                <a:xfrm>
                  <a:off x="5428938" y="3450412"/>
                  <a:ext cx="325239" cy="319687"/>
                </a:xfrm>
                <a:custGeom>
                  <a:avLst/>
                  <a:gdLst>
                    <a:gd name="connsiteX0" fmla="*/ 0 w 273844"/>
                    <a:gd name="connsiteY0" fmla="*/ 269081 h 269081"/>
                    <a:gd name="connsiteX1" fmla="*/ 142875 w 273844"/>
                    <a:gd name="connsiteY1" fmla="*/ 269081 h 269081"/>
                    <a:gd name="connsiteX2" fmla="*/ 142875 w 273844"/>
                    <a:gd name="connsiteY2" fmla="*/ 133350 h 269081"/>
                    <a:gd name="connsiteX3" fmla="*/ 273844 w 273844"/>
                    <a:gd name="connsiteY3" fmla="*/ 0 h 269081"/>
                  </a:gdLst>
                  <a:ahLst/>
                  <a:cxnLst>
                    <a:cxn ang="0">
                      <a:pos x="connsiteX0" y="connsiteY0"/>
                    </a:cxn>
                    <a:cxn ang="0">
                      <a:pos x="connsiteX1" y="connsiteY1"/>
                    </a:cxn>
                    <a:cxn ang="0">
                      <a:pos x="connsiteX2" y="connsiteY2"/>
                    </a:cxn>
                    <a:cxn ang="0">
                      <a:pos x="connsiteX3" y="connsiteY3"/>
                    </a:cxn>
                  </a:cxnLst>
                  <a:rect l="l" t="t" r="r" b="b"/>
                  <a:pathLst>
                    <a:path w="273844" h="269081">
                      <a:moveTo>
                        <a:pt x="0" y="269081"/>
                      </a:moveTo>
                      <a:lnTo>
                        <a:pt x="142875" y="269081"/>
                      </a:lnTo>
                      <a:lnTo>
                        <a:pt x="142875" y="133350"/>
                      </a:lnTo>
                      <a:lnTo>
                        <a:pt x="273844"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37" name="Freihandform 336"/>
                <p:cNvSpPr/>
                <p:nvPr/>
              </p:nvSpPr>
              <p:spPr bwMode="gray">
                <a:xfrm>
                  <a:off x="5739781" y="3148273"/>
                  <a:ext cx="656133" cy="472459"/>
                </a:xfrm>
                <a:custGeom>
                  <a:avLst/>
                  <a:gdLst>
                    <a:gd name="connsiteX0" fmla="*/ 0 w 552450"/>
                    <a:gd name="connsiteY0" fmla="*/ 397669 h 397669"/>
                    <a:gd name="connsiteX1" fmla="*/ 290512 w 552450"/>
                    <a:gd name="connsiteY1" fmla="*/ 116681 h 397669"/>
                    <a:gd name="connsiteX2" fmla="*/ 416718 w 552450"/>
                    <a:gd name="connsiteY2" fmla="*/ 116681 h 397669"/>
                    <a:gd name="connsiteX3" fmla="*/ 552450 w 552450"/>
                    <a:gd name="connsiteY3" fmla="*/ 0 h 397669"/>
                  </a:gdLst>
                  <a:ahLst/>
                  <a:cxnLst>
                    <a:cxn ang="0">
                      <a:pos x="connsiteX0" y="connsiteY0"/>
                    </a:cxn>
                    <a:cxn ang="0">
                      <a:pos x="connsiteX1" y="connsiteY1"/>
                    </a:cxn>
                    <a:cxn ang="0">
                      <a:pos x="connsiteX2" y="connsiteY2"/>
                    </a:cxn>
                    <a:cxn ang="0">
                      <a:pos x="connsiteX3" y="connsiteY3"/>
                    </a:cxn>
                  </a:cxnLst>
                  <a:rect l="l" t="t" r="r" b="b"/>
                  <a:pathLst>
                    <a:path w="552450" h="397669">
                      <a:moveTo>
                        <a:pt x="0" y="397669"/>
                      </a:moveTo>
                      <a:lnTo>
                        <a:pt x="290512" y="116681"/>
                      </a:lnTo>
                      <a:lnTo>
                        <a:pt x="416718" y="116681"/>
                      </a:lnTo>
                      <a:lnTo>
                        <a:pt x="552450"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38" name="Freihandform 337"/>
                <p:cNvSpPr/>
                <p:nvPr/>
              </p:nvSpPr>
              <p:spPr bwMode="gray">
                <a:xfrm>
                  <a:off x="6400401" y="3456069"/>
                  <a:ext cx="469475" cy="158429"/>
                </a:xfrm>
                <a:custGeom>
                  <a:avLst/>
                  <a:gdLst>
                    <a:gd name="connsiteX0" fmla="*/ 0 w 395288"/>
                    <a:gd name="connsiteY0" fmla="*/ 133350 h 133350"/>
                    <a:gd name="connsiteX1" fmla="*/ 135732 w 395288"/>
                    <a:gd name="connsiteY1" fmla="*/ 133350 h 133350"/>
                    <a:gd name="connsiteX2" fmla="*/ 269082 w 395288"/>
                    <a:gd name="connsiteY2" fmla="*/ 0 h 133350"/>
                    <a:gd name="connsiteX3" fmla="*/ 395288 w 395288"/>
                    <a:gd name="connsiteY3" fmla="*/ 0 h 133350"/>
                  </a:gdLst>
                  <a:ahLst/>
                  <a:cxnLst>
                    <a:cxn ang="0">
                      <a:pos x="connsiteX0" y="connsiteY0"/>
                    </a:cxn>
                    <a:cxn ang="0">
                      <a:pos x="connsiteX1" y="connsiteY1"/>
                    </a:cxn>
                    <a:cxn ang="0">
                      <a:pos x="connsiteX2" y="connsiteY2"/>
                    </a:cxn>
                    <a:cxn ang="0">
                      <a:pos x="connsiteX3" y="connsiteY3"/>
                    </a:cxn>
                  </a:cxnLst>
                  <a:rect l="l" t="t" r="r" b="b"/>
                  <a:pathLst>
                    <a:path w="395288" h="133350">
                      <a:moveTo>
                        <a:pt x="0" y="133350"/>
                      </a:moveTo>
                      <a:lnTo>
                        <a:pt x="135732" y="133350"/>
                      </a:lnTo>
                      <a:lnTo>
                        <a:pt x="269082" y="0"/>
                      </a:lnTo>
                      <a:lnTo>
                        <a:pt x="395288"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39" name="Freihandform 338"/>
                <p:cNvSpPr/>
                <p:nvPr/>
              </p:nvSpPr>
              <p:spPr bwMode="gray">
                <a:xfrm>
                  <a:off x="5913959" y="3772927"/>
                  <a:ext cx="964403" cy="319689"/>
                </a:xfrm>
                <a:custGeom>
                  <a:avLst/>
                  <a:gdLst>
                    <a:gd name="connsiteX0" fmla="*/ 0 w 812007"/>
                    <a:gd name="connsiteY0" fmla="*/ 0 h 269082"/>
                    <a:gd name="connsiteX1" fmla="*/ 150019 w 812007"/>
                    <a:gd name="connsiteY1" fmla="*/ 0 h 269082"/>
                    <a:gd name="connsiteX2" fmla="*/ 273844 w 812007"/>
                    <a:gd name="connsiteY2" fmla="*/ 140494 h 269082"/>
                    <a:gd name="connsiteX3" fmla="*/ 411957 w 812007"/>
                    <a:gd name="connsiteY3" fmla="*/ 140494 h 269082"/>
                    <a:gd name="connsiteX4" fmla="*/ 538163 w 812007"/>
                    <a:gd name="connsiteY4" fmla="*/ 269082 h 269082"/>
                    <a:gd name="connsiteX5" fmla="*/ 812007 w 812007"/>
                    <a:gd name="connsiteY5" fmla="*/ 269082 h 26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007" h="269082">
                      <a:moveTo>
                        <a:pt x="0" y="0"/>
                      </a:moveTo>
                      <a:lnTo>
                        <a:pt x="150019" y="0"/>
                      </a:lnTo>
                      <a:lnTo>
                        <a:pt x="273844" y="140494"/>
                      </a:lnTo>
                      <a:lnTo>
                        <a:pt x="411957" y="140494"/>
                      </a:lnTo>
                      <a:lnTo>
                        <a:pt x="538163" y="269082"/>
                      </a:lnTo>
                      <a:lnTo>
                        <a:pt x="812007" y="269082"/>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40" name="Freihandform 339"/>
                <p:cNvSpPr/>
                <p:nvPr/>
              </p:nvSpPr>
              <p:spPr bwMode="gray">
                <a:xfrm>
                  <a:off x="9415219" y="2972295"/>
                  <a:ext cx="1111465" cy="322516"/>
                </a:xfrm>
                <a:custGeom>
                  <a:avLst/>
                  <a:gdLst>
                    <a:gd name="connsiteX0" fmla="*/ 0 w 935831"/>
                    <a:gd name="connsiteY0" fmla="*/ 271462 h 271462"/>
                    <a:gd name="connsiteX1" fmla="*/ 133350 w 935831"/>
                    <a:gd name="connsiteY1" fmla="*/ 130968 h 271462"/>
                    <a:gd name="connsiteX2" fmla="*/ 411956 w 935831"/>
                    <a:gd name="connsiteY2" fmla="*/ 130968 h 271462"/>
                    <a:gd name="connsiteX3" fmla="*/ 535781 w 935831"/>
                    <a:gd name="connsiteY3" fmla="*/ 0 h 271462"/>
                    <a:gd name="connsiteX4" fmla="*/ 671512 w 935831"/>
                    <a:gd name="connsiteY4" fmla="*/ 0 h 271462"/>
                    <a:gd name="connsiteX5" fmla="*/ 807244 w 935831"/>
                    <a:gd name="connsiteY5" fmla="*/ 145256 h 271462"/>
                    <a:gd name="connsiteX6" fmla="*/ 935831 w 935831"/>
                    <a:gd name="connsiteY6" fmla="*/ 4762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5831" h="271462">
                      <a:moveTo>
                        <a:pt x="0" y="271462"/>
                      </a:moveTo>
                      <a:lnTo>
                        <a:pt x="133350" y="130968"/>
                      </a:lnTo>
                      <a:lnTo>
                        <a:pt x="411956" y="130968"/>
                      </a:lnTo>
                      <a:lnTo>
                        <a:pt x="535781" y="0"/>
                      </a:lnTo>
                      <a:lnTo>
                        <a:pt x="671512" y="0"/>
                      </a:lnTo>
                      <a:lnTo>
                        <a:pt x="807244" y="145256"/>
                      </a:lnTo>
                      <a:lnTo>
                        <a:pt x="935831" y="4762"/>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41" name="Freihandform 340"/>
                <p:cNvSpPr/>
                <p:nvPr/>
              </p:nvSpPr>
              <p:spPr bwMode="gray">
                <a:xfrm>
                  <a:off x="9727484" y="3288324"/>
                  <a:ext cx="486443" cy="164087"/>
                </a:xfrm>
                <a:custGeom>
                  <a:avLst/>
                  <a:gdLst>
                    <a:gd name="connsiteX0" fmla="*/ 0 w 409575"/>
                    <a:gd name="connsiteY0" fmla="*/ 138112 h 138112"/>
                    <a:gd name="connsiteX1" fmla="*/ 140494 w 409575"/>
                    <a:gd name="connsiteY1" fmla="*/ 0 h 138112"/>
                    <a:gd name="connsiteX2" fmla="*/ 409575 w 409575"/>
                    <a:gd name="connsiteY2" fmla="*/ 0 h 138112"/>
                  </a:gdLst>
                  <a:ahLst/>
                  <a:cxnLst>
                    <a:cxn ang="0">
                      <a:pos x="connsiteX0" y="connsiteY0"/>
                    </a:cxn>
                    <a:cxn ang="0">
                      <a:pos x="connsiteX1" y="connsiteY1"/>
                    </a:cxn>
                    <a:cxn ang="0">
                      <a:pos x="connsiteX2" y="connsiteY2"/>
                    </a:cxn>
                  </a:cxnLst>
                  <a:rect l="l" t="t" r="r" b="b"/>
                  <a:pathLst>
                    <a:path w="409575" h="138112">
                      <a:moveTo>
                        <a:pt x="0" y="138112"/>
                      </a:moveTo>
                      <a:lnTo>
                        <a:pt x="140494" y="0"/>
                      </a:lnTo>
                      <a:lnTo>
                        <a:pt x="409575"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42" name="Freihandform 341"/>
                <p:cNvSpPr/>
                <p:nvPr/>
              </p:nvSpPr>
              <p:spPr bwMode="gray">
                <a:xfrm>
                  <a:off x="7982409" y="4086128"/>
                  <a:ext cx="2081524" cy="489434"/>
                </a:xfrm>
                <a:custGeom>
                  <a:avLst/>
                  <a:gdLst>
                    <a:gd name="connsiteX0" fmla="*/ 0 w 1752600"/>
                    <a:gd name="connsiteY0" fmla="*/ 138113 h 411957"/>
                    <a:gd name="connsiteX1" fmla="*/ 145256 w 1752600"/>
                    <a:gd name="connsiteY1" fmla="*/ 271463 h 411957"/>
                    <a:gd name="connsiteX2" fmla="*/ 400050 w 1752600"/>
                    <a:gd name="connsiteY2" fmla="*/ 0 h 411957"/>
                    <a:gd name="connsiteX3" fmla="*/ 804862 w 1752600"/>
                    <a:gd name="connsiteY3" fmla="*/ 0 h 411957"/>
                    <a:gd name="connsiteX4" fmla="*/ 938212 w 1752600"/>
                    <a:gd name="connsiteY4" fmla="*/ 140494 h 411957"/>
                    <a:gd name="connsiteX5" fmla="*/ 1202531 w 1752600"/>
                    <a:gd name="connsiteY5" fmla="*/ 140494 h 411957"/>
                    <a:gd name="connsiteX6" fmla="*/ 1335881 w 1752600"/>
                    <a:gd name="connsiteY6" fmla="*/ 273844 h 411957"/>
                    <a:gd name="connsiteX7" fmla="*/ 1469231 w 1752600"/>
                    <a:gd name="connsiteY7" fmla="*/ 130969 h 411957"/>
                    <a:gd name="connsiteX8" fmla="*/ 1752600 w 1752600"/>
                    <a:gd name="connsiteY8" fmla="*/ 411957 h 41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2600" h="411957">
                      <a:moveTo>
                        <a:pt x="0" y="138113"/>
                      </a:moveTo>
                      <a:lnTo>
                        <a:pt x="145256" y="271463"/>
                      </a:lnTo>
                      <a:lnTo>
                        <a:pt x="400050" y="0"/>
                      </a:lnTo>
                      <a:lnTo>
                        <a:pt x="804862" y="0"/>
                      </a:lnTo>
                      <a:lnTo>
                        <a:pt x="938212" y="140494"/>
                      </a:lnTo>
                      <a:lnTo>
                        <a:pt x="1202531" y="140494"/>
                      </a:lnTo>
                      <a:lnTo>
                        <a:pt x="1335881" y="273844"/>
                      </a:lnTo>
                      <a:lnTo>
                        <a:pt x="1469231" y="130969"/>
                      </a:lnTo>
                      <a:lnTo>
                        <a:pt x="1752600" y="411957"/>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43" name="Freihandform 342"/>
                <p:cNvSpPr/>
                <p:nvPr/>
              </p:nvSpPr>
              <p:spPr bwMode="gray">
                <a:xfrm>
                  <a:off x="9729145" y="4086957"/>
                  <a:ext cx="653303" cy="169745"/>
                </a:xfrm>
                <a:custGeom>
                  <a:avLst/>
                  <a:gdLst>
                    <a:gd name="connsiteX0" fmla="*/ 0 w 550068"/>
                    <a:gd name="connsiteY0" fmla="*/ 0 h 142875"/>
                    <a:gd name="connsiteX1" fmla="*/ 278606 w 550068"/>
                    <a:gd name="connsiteY1" fmla="*/ 0 h 142875"/>
                    <a:gd name="connsiteX2" fmla="*/ 402431 w 550068"/>
                    <a:gd name="connsiteY2" fmla="*/ 142875 h 142875"/>
                    <a:gd name="connsiteX3" fmla="*/ 550068 w 55006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550068" h="142875">
                      <a:moveTo>
                        <a:pt x="0" y="0"/>
                      </a:moveTo>
                      <a:lnTo>
                        <a:pt x="278606" y="0"/>
                      </a:lnTo>
                      <a:lnTo>
                        <a:pt x="402431" y="142875"/>
                      </a:lnTo>
                      <a:lnTo>
                        <a:pt x="550068" y="142875"/>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44" name="Freihandform 343"/>
                <p:cNvSpPr/>
                <p:nvPr/>
              </p:nvSpPr>
              <p:spPr bwMode="gray">
                <a:xfrm>
                  <a:off x="10685061" y="3142041"/>
                  <a:ext cx="967231" cy="469629"/>
                </a:xfrm>
                <a:custGeom>
                  <a:avLst/>
                  <a:gdLst>
                    <a:gd name="connsiteX0" fmla="*/ 0 w 814388"/>
                    <a:gd name="connsiteY0" fmla="*/ 0 h 395287"/>
                    <a:gd name="connsiteX1" fmla="*/ 135731 w 814388"/>
                    <a:gd name="connsiteY1" fmla="*/ 130968 h 395287"/>
                    <a:gd name="connsiteX2" fmla="*/ 273844 w 814388"/>
                    <a:gd name="connsiteY2" fmla="*/ 130968 h 395287"/>
                    <a:gd name="connsiteX3" fmla="*/ 538163 w 814388"/>
                    <a:gd name="connsiteY3" fmla="*/ 395287 h 395287"/>
                    <a:gd name="connsiteX4" fmla="*/ 814388 w 814388"/>
                    <a:gd name="connsiteY4" fmla="*/ 395287 h 39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388" h="395287">
                      <a:moveTo>
                        <a:pt x="0" y="0"/>
                      </a:moveTo>
                      <a:lnTo>
                        <a:pt x="135731" y="130968"/>
                      </a:lnTo>
                      <a:lnTo>
                        <a:pt x="273844" y="130968"/>
                      </a:lnTo>
                      <a:lnTo>
                        <a:pt x="538163" y="395287"/>
                      </a:lnTo>
                      <a:lnTo>
                        <a:pt x="814388" y="395287"/>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45" name="Freihandform 344"/>
                <p:cNvSpPr/>
                <p:nvPr/>
              </p:nvSpPr>
              <p:spPr bwMode="gray">
                <a:xfrm>
                  <a:off x="10834953" y="3934187"/>
                  <a:ext cx="822994" cy="472458"/>
                </a:xfrm>
                <a:custGeom>
                  <a:avLst/>
                  <a:gdLst>
                    <a:gd name="connsiteX0" fmla="*/ 0 w 692944"/>
                    <a:gd name="connsiteY0" fmla="*/ 397668 h 397668"/>
                    <a:gd name="connsiteX1" fmla="*/ 145257 w 692944"/>
                    <a:gd name="connsiteY1" fmla="*/ 397668 h 397668"/>
                    <a:gd name="connsiteX2" fmla="*/ 542925 w 692944"/>
                    <a:gd name="connsiteY2" fmla="*/ 0 h 397668"/>
                    <a:gd name="connsiteX3" fmla="*/ 692944 w 692944"/>
                    <a:gd name="connsiteY3" fmla="*/ 0 h 397668"/>
                  </a:gdLst>
                  <a:ahLst/>
                  <a:cxnLst>
                    <a:cxn ang="0">
                      <a:pos x="connsiteX0" y="connsiteY0"/>
                    </a:cxn>
                    <a:cxn ang="0">
                      <a:pos x="connsiteX1" y="connsiteY1"/>
                    </a:cxn>
                    <a:cxn ang="0">
                      <a:pos x="connsiteX2" y="connsiteY2"/>
                    </a:cxn>
                    <a:cxn ang="0">
                      <a:pos x="connsiteX3" y="connsiteY3"/>
                    </a:cxn>
                  </a:cxnLst>
                  <a:rect l="l" t="t" r="r" b="b"/>
                  <a:pathLst>
                    <a:path w="692944" h="397668">
                      <a:moveTo>
                        <a:pt x="0" y="397668"/>
                      </a:moveTo>
                      <a:lnTo>
                        <a:pt x="145257" y="397668"/>
                      </a:lnTo>
                      <a:lnTo>
                        <a:pt x="542925" y="0"/>
                      </a:lnTo>
                      <a:lnTo>
                        <a:pt x="692944"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46" name="Freihandform 345"/>
                <p:cNvSpPr/>
                <p:nvPr/>
              </p:nvSpPr>
              <p:spPr bwMode="gray">
                <a:xfrm>
                  <a:off x="10843438" y="3614498"/>
                  <a:ext cx="483615" cy="164088"/>
                </a:xfrm>
                <a:custGeom>
                  <a:avLst/>
                  <a:gdLst>
                    <a:gd name="connsiteX0" fmla="*/ 0 w 407194"/>
                    <a:gd name="connsiteY0" fmla="*/ 0 h 138113"/>
                    <a:gd name="connsiteX1" fmla="*/ 133350 w 407194"/>
                    <a:gd name="connsiteY1" fmla="*/ 0 h 138113"/>
                    <a:gd name="connsiteX2" fmla="*/ 271463 w 407194"/>
                    <a:gd name="connsiteY2" fmla="*/ 138113 h 138113"/>
                    <a:gd name="connsiteX3" fmla="*/ 407194 w 407194"/>
                    <a:gd name="connsiteY3" fmla="*/ 138113 h 138113"/>
                  </a:gdLst>
                  <a:ahLst/>
                  <a:cxnLst>
                    <a:cxn ang="0">
                      <a:pos x="connsiteX0" y="connsiteY0"/>
                    </a:cxn>
                    <a:cxn ang="0">
                      <a:pos x="connsiteX1" y="connsiteY1"/>
                    </a:cxn>
                    <a:cxn ang="0">
                      <a:pos x="connsiteX2" y="connsiteY2"/>
                    </a:cxn>
                    <a:cxn ang="0">
                      <a:pos x="connsiteX3" y="connsiteY3"/>
                    </a:cxn>
                  </a:cxnLst>
                  <a:rect l="l" t="t" r="r" b="b"/>
                  <a:pathLst>
                    <a:path w="407194" h="138113">
                      <a:moveTo>
                        <a:pt x="0" y="0"/>
                      </a:moveTo>
                      <a:lnTo>
                        <a:pt x="133350" y="0"/>
                      </a:lnTo>
                      <a:lnTo>
                        <a:pt x="271463" y="138113"/>
                      </a:lnTo>
                      <a:lnTo>
                        <a:pt x="407194" y="138113"/>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47" name="Freihandform 346"/>
                <p:cNvSpPr/>
                <p:nvPr/>
              </p:nvSpPr>
              <p:spPr bwMode="gray">
                <a:xfrm>
                  <a:off x="11171504" y="3770097"/>
                  <a:ext cx="311098" cy="161259"/>
                </a:xfrm>
                <a:custGeom>
                  <a:avLst/>
                  <a:gdLst>
                    <a:gd name="connsiteX0" fmla="*/ 0 w 261938"/>
                    <a:gd name="connsiteY0" fmla="*/ 135732 h 135732"/>
                    <a:gd name="connsiteX1" fmla="*/ 126206 w 261938"/>
                    <a:gd name="connsiteY1" fmla="*/ 135732 h 135732"/>
                    <a:gd name="connsiteX2" fmla="*/ 261938 w 261938"/>
                    <a:gd name="connsiteY2" fmla="*/ 0 h 135732"/>
                  </a:gdLst>
                  <a:ahLst/>
                  <a:cxnLst>
                    <a:cxn ang="0">
                      <a:pos x="connsiteX0" y="connsiteY0"/>
                    </a:cxn>
                    <a:cxn ang="0">
                      <a:pos x="connsiteX1" y="connsiteY1"/>
                    </a:cxn>
                    <a:cxn ang="0">
                      <a:pos x="connsiteX2" y="connsiteY2"/>
                    </a:cxn>
                  </a:cxnLst>
                  <a:rect l="l" t="t" r="r" b="b"/>
                  <a:pathLst>
                    <a:path w="261938" h="135732">
                      <a:moveTo>
                        <a:pt x="0" y="135732"/>
                      </a:moveTo>
                      <a:lnTo>
                        <a:pt x="126206" y="135732"/>
                      </a:lnTo>
                      <a:lnTo>
                        <a:pt x="261938"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48" name="Freihandform 347"/>
                <p:cNvSpPr/>
                <p:nvPr/>
              </p:nvSpPr>
              <p:spPr bwMode="gray">
                <a:xfrm>
                  <a:off x="7027311" y="3611670"/>
                  <a:ext cx="478901" cy="147113"/>
                </a:xfrm>
                <a:custGeom>
                  <a:avLst/>
                  <a:gdLst>
                    <a:gd name="connsiteX0" fmla="*/ 0 w 403225"/>
                    <a:gd name="connsiteY0" fmla="*/ 0 h 123825"/>
                    <a:gd name="connsiteX1" fmla="*/ 279400 w 403225"/>
                    <a:gd name="connsiteY1" fmla="*/ 0 h 123825"/>
                    <a:gd name="connsiteX2" fmla="*/ 403225 w 403225"/>
                    <a:gd name="connsiteY2" fmla="*/ 123825 h 123825"/>
                  </a:gdLst>
                  <a:ahLst/>
                  <a:cxnLst>
                    <a:cxn ang="0">
                      <a:pos x="connsiteX0" y="connsiteY0"/>
                    </a:cxn>
                    <a:cxn ang="0">
                      <a:pos x="connsiteX1" y="connsiteY1"/>
                    </a:cxn>
                    <a:cxn ang="0">
                      <a:pos x="connsiteX2" y="connsiteY2"/>
                    </a:cxn>
                  </a:cxnLst>
                  <a:rect l="l" t="t" r="r" b="b"/>
                  <a:pathLst>
                    <a:path w="403225" h="123825">
                      <a:moveTo>
                        <a:pt x="0" y="0"/>
                      </a:moveTo>
                      <a:lnTo>
                        <a:pt x="279400" y="0"/>
                      </a:lnTo>
                      <a:lnTo>
                        <a:pt x="403225" y="123825"/>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grpSp>
          <p:sp>
            <p:nvSpPr>
              <p:cNvPr id="84" name="Ellipse 83"/>
              <p:cNvSpPr/>
              <p:nvPr/>
            </p:nvSpPr>
            <p:spPr bwMode="gray">
              <a:xfrm flipV="1">
                <a:off x="7168935" y="4542262"/>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85" name="Ellipse 84"/>
              <p:cNvSpPr/>
              <p:nvPr/>
            </p:nvSpPr>
            <p:spPr bwMode="gray">
              <a:xfrm flipV="1">
                <a:off x="7008659" y="4542262"/>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86" name="Ellipse 85"/>
              <p:cNvSpPr/>
              <p:nvPr/>
            </p:nvSpPr>
            <p:spPr bwMode="gray">
              <a:xfrm flipV="1">
                <a:off x="6212416" y="4542262"/>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87" name="Ellipse 86"/>
              <p:cNvSpPr/>
              <p:nvPr/>
            </p:nvSpPr>
            <p:spPr bwMode="gray">
              <a:xfrm flipV="1">
                <a:off x="6060007" y="4542262"/>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88" name="Ellipse 87"/>
              <p:cNvSpPr/>
              <p:nvPr/>
            </p:nvSpPr>
            <p:spPr bwMode="gray">
              <a:xfrm flipV="1">
                <a:off x="9869536" y="4542262"/>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89" name="Ellipse 88"/>
              <p:cNvSpPr/>
              <p:nvPr/>
            </p:nvSpPr>
            <p:spPr bwMode="gray">
              <a:xfrm flipV="1">
                <a:off x="10506048" y="438557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90" name="Ellipse 89"/>
              <p:cNvSpPr/>
              <p:nvPr/>
            </p:nvSpPr>
            <p:spPr bwMode="gray">
              <a:xfrm flipV="1">
                <a:off x="10506048" y="390949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91" name="Ellipse 90"/>
              <p:cNvSpPr/>
              <p:nvPr/>
            </p:nvSpPr>
            <p:spPr bwMode="gray">
              <a:xfrm flipV="1">
                <a:off x="10506048"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92" name="Ellipse 91"/>
              <p:cNvSpPr/>
              <p:nvPr/>
            </p:nvSpPr>
            <p:spPr bwMode="gray">
              <a:xfrm flipV="1">
                <a:off x="10506048"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93" name="Ellipse 92"/>
              <p:cNvSpPr/>
              <p:nvPr/>
            </p:nvSpPr>
            <p:spPr bwMode="gray">
              <a:xfrm flipV="1">
                <a:off x="10664375" y="438557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94" name="Ellipse 93"/>
              <p:cNvSpPr/>
              <p:nvPr/>
            </p:nvSpPr>
            <p:spPr bwMode="gray">
              <a:xfrm flipV="1">
                <a:off x="10819865" y="438557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95" name="Ellipse 94"/>
              <p:cNvSpPr/>
              <p:nvPr/>
            </p:nvSpPr>
            <p:spPr bwMode="gray">
              <a:xfrm flipV="1">
                <a:off x="10664375" y="406825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96" name="Ellipse 95"/>
              <p:cNvSpPr/>
              <p:nvPr/>
            </p:nvSpPr>
            <p:spPr bwMode="gray">
              <a:xfrm flipV="1">
                <a:off x="10819865"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97" name="Ellipse 96"/>
              <p:cNvSpPr/>
              <p:nvPr/>
            </p:nvSpPr>
            <p:spPr bwMode="gray">
              <a:xfrm flipV="1">
                <a:off x="10819865" y="406825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98" name="Ellipse 97"/>
              <p:cNvSpPr/>
              <p:nvPr/>
            </p:nvSpPr>
            <p:spPr bwMode="gray">
              <a:xfrm flipV="1">
                <a:off x="10348724"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99" name="Ellipse 98"/>
              <p:cNvSpPr/>
              <p:nvPr/>
            </p:nvSpPr>
            <p:spPr bwMode="gray">
              <a:xfrm flipV="1">
                <a:off x="10348724" y="406825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00" name="Ellipse 99"/>
              <p:cNvSpPr/>
              <p:nvPr/>
            </p:nvSpPr>
            <p:spPr bwMode="gray">
              <a:xfrm flipV="1">
                <a:off x="10348724" y="390949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01" name="Ellipse 100"/>
              <p:cNvSpPr/>
              <p:nvPr/>
            </p:nvSpPr>
            <p:spPr bwMode="gray">
              <a:xfrm flipV="1">
                <a:off x="11297443" y="406825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02" name="Ellipse 101"/>
              <p:cNvSpPr/>
              <p:nvPr/>
            </p:nvSpPr>
            <p:spPr bwMode="gray">
              <a:xfrm flipV="1">
                <a:off x="11297443" y="390949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03" name="Ellipse 102"/>
              <p:cNvSpPr/>
              <p:nvPr/>
            </p:nvSpPr>
            <p:spPr bwMode="gray">
              <a:xfrm flipV="1">
                <a:off x="11145346" y="390949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04" name="Ellipse 103"/>
              <p:cNvSpPr/>
              <p:nvPr/>
            </p:nvSpPr>
            <p:spPr bwMode="gray">
              <a:xfrm flipV="1">
                <a:off x="11297443" y="359144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05" name="Ellipse 104"/>
              <p:cNvSpPr/>
              <p:nvPr/>
            </p:nvSpPr>
            <p:spPr bwMode="gray">
              <a:xfrm flipV="1">
                <a:off x="11297443"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06" name="Ellipse 105"/>
              <p:cNvSpPr/>
              <p:nvPr/>
            </p:nvSpPr>
            <p:spPr bwMode="gray">
              <a:xfrm flipV="1">
                <a:off x="11297443" y="326883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07" name="Ellipse 106"/>
              <p:cNvSpPr/>
              <p:nvPr/>
            </p:nvSpPr>
            <p:spPr bwMode="gray">
              <a:xfrm flipV="1">
                <a:off x="10033949"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08" name="Ellipse 107"/>
              <p:cNvSpPr/>
              <p:nvPr/>
            </p:nvSpPr>
            <p:spPr bwMode="gray">
              <a:xfrm flipV="1">
                <a:off x="9869536" y="311081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09" name="Ellipse 108"/>
              <p:cNvSpPr/>
              <p:nvPr/>
            </p:nvSpPr>
            <p:spPr bwMode="gray">
              <a:xfrm flipV="1">
                <a:off x="9710290" y="311081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10" name="Ellipse 109"/>
              <p:cNvSpPr/>
              <p:nvPr/>
            </p:nvSpPr>
            <p:spPr bwMode="gray">
              <a:xfrm flipV="1">
                <a:off x="11145346" y="326883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11" name="Ellipse 110"/>
              <p:cNvSpPr/>
              <p:nvPr/>
            </p:nvSpPr>
            <p:spPr bwMode="gray">
              <a:xfrm flipV="1">
                <a:off x="11145346" y="343083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12" name="Ellipse 111"/>
              <p:cNvSpPr/>
              <p:nvPr/>
            </p:nvSpPr>
            <p:spPr bwMode="gray">
              <a:xfrm flipV="1">
                <a:off x="10819865"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13" name="Ellipse 112"/>
              <p:cNvSpPr/>
              <p:nvPr/>
            </p:nvSpPr>
            <p:spPr bwMode="gray">
              <a:xfrm flipV="1">
                <a:off x="10983149" y="390949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14" name="Ellipse 113"/>
              <p:cNvSpPr/>
              <p:nvPr/>
            </p:nvSpPr>
            <p:spPr bwMode="gray">
              <a:xfrm flipV="1">
                <a:off x="10983149" y="3749327"/>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15" name="Ellipse 114"/>
              <p:cNvSpPr/>
              <p:nvPr/>
            </p:nvSpPr>
            <p:spPr bwMode="gray">
              <a:xfrm flipV="1">
                <a:off x="10983149"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16" name="Ellipse 115"/>
              <p:cNvSpPr/>
              <p:nvPr/>
            </p:nvSpPr>
            <p:spPr bwMode="gray">
              <a:xfrm flipV="1">
                <a:off x="9869536" y="326883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17" name="Ellipse 116"/>
              <p:cNvSpPr/>
              <p:nvPr/>
            </p:nvSpPr>
            <p:spPr bwMode="gray">
              <a:xfrm flipV="1">
                <a:off x="10033949" y="326883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18" name="Ellipse 117"/>
              <p:cNvSpPr/>
              <p:nvPr/>
            </p:nvSpPr>
            <p:spPr bwMode="gray">
              <a:xfrm flipV="1">
                <a:off x="10183269" y="326883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19" name="Ellipse 118"/>
              <p:cNvSpPr/>
              <p:nvPr/>
            </p:nvSpPr>
            <p:spPr bwMode="gray">
              <a:xfrm flipV="1">
                <a:off x="10183269"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20" name="Ellipse 119"/>
              <p:cNvSpPr/>
              <p:nvPr/>
            </p:nvSpPr>
            <p:spPr bwMode="gray">
              <a:xfrm flipV="1">
                <a:off x="10183269" y="359144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21" name="Ellipse 120"/>
              <p:cNvSpPr/>
              <p:nvPr/>
            </p:nvSpPr>
            <p:spPr bwMode="gray">
              <a:xfrm flipV="1">
                <a:off x="10183269" y="406825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22" name="Ellipse 121"/>
              <p:cNvSpPr/>
              <p:nvPr/>
            </p:nvSpPr>
            <p:spPr bwMode="gray">
              <a:xfrm flipV="1">
                <a:off x="9869536" y="438557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23" name="Ellipse 122"/>
              <p:cNvSpPr/>
              <p:nvPr/>
            </p:nvSpPr>
            <p:spPr bwMode="gray">
              <a:xfrm flipV="1">
                <a:off x="9869536"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24" name="Ellipse 123"/>
              <p:cNvSpPr/>
              <p:nvPr/>
            </p:nvSpPr>
            <p:spPr bwMode="gray">
              <a:xfrm flipV="1">
                <a:off x="9869536" y="3749327"/>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25" name="Ellipse 124"/>
              <p:cNvSpPr/>
              <p:nvPr/>
            </p:nvSpPr>
            <p:spPr bwMode="gray">
              <a:xfrm flipV="1">
                <a:off x="9869536"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26" name="Ellipse 125"/>
              <p:cNvSpPr/>
              <p:nvPr/>
            </p:nvSpPr>
            <p:spPr bwMode="gray">
              <a:xfrm flipV="1">
                <a:off x="9710290" y="406825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27" name="Ellipse 126"/>
              <p:cNvSpPr/>
              <p:nvPr/>
            </p:nvSpPr>
            <p:spPr bwMode="gray">
              <a:xfrm flipV="1">
                <a:off x="9710290" y="359144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28" name="Ellipse 127"/>
              <p:cNvSpPr/>
              <p:nvPr/>
            </p:nvSpPr>
            <p:spPr bwMode="gray">
              <a:xfrm flipV="1">
                <a:off x="9388437" y="438557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29" name="Ellipse 128"/>
              <p:cNvSpPr/>
              <p:nvPr/>
            </p:nvSpPr>
            <p:spPr bwMode="gray">
              <a:xfrm flipV="1">
                <a:off x="9388437"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0" name="Ellipse 129"/>
              <p:cNvSpPr/>
              <p:nvPr/>
            </p:nvSpPr>
            <p:spPr bwMode="gray">
              <a:xfrm flipV="1">
                <a:off x="9388437" y="359144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1" name="Ellipse 130"/>
              <p:cNvSpPr/>
              <p:nvPr/>
            </p:nvSpPr>
            <p:spPr bwMode="gray">
              <a:xfrm flipV="1">
                <a:off x="9388437"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2" name="Ellipse 131"/>
              <p:cNvSpPr/>
              <p:nvPr/>
            </p:nvSpPr>
            <p:spPr bwMode="gray">
              <a:xfrm flipV="1">
                <a:off x="9388437" y="326883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3" name="Ellipse 132"/>
              <p:cNvSpPr/>
              <p:nvPr/>
            </p:nvSpPr>
            <p:spPr bwMode="gray">
              <a:xfrm flipV="1">
                <a:off x="9388437"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4" name="Ellipse 133"/>
              <p:cNvSpPr/>
              <p:nvPr/>
            </p:nvSpPr>
            <p:spPr bwMode="gray">
              <a:xfrm flipV="1">
                <a:off x="9550513" y="311081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5" name="Ellipse 134"/>
              <p:cNvSpPr/>
              <p:nvPr/>
            </p:nvSpPr>
            <p:spPr bwMode="gray">
              <a:xfrm flipV="1">
                <a:off x="9388437" y="2894386"/>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6" name="Ellipse 135"/>
              <p:cNvSpPr/>
              <p:nvPr/>
            </p:nvSpPr>
            <p:spPr bwMode="gray">
              <a:xfrm flipV="1">
                <a:off x="9232888"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7" name="Ellipse 136"/>
              <p:cNvSpPr/>
              <p:nvPr/>
            </p:nvSpPr>
            <p:spPr bwMode="gray">
              <a:xfrm flipV="1">
                <a:off x="9232888"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8" name="Ellipse 137"/>
              <p:cNvSpPr/>
              <p:nvPr/>
            </p:nvSpPr>
            <p:spPr bwMode="gray">
              <a:xfrm flipV="1">
                <a:off x="9071683" y="438557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9" name="Ellipse 138"/>
              <p:cNvSpPr/>
              <p:nvPr/>
            </p:nvSpPr>
            <p:spPr bwMode="gray">
              <a:xfrm flipV="1">
                <a:off x="9071683"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0" name="Ellipse 139"/>
              <p:cNvSpPr/>
              <p:nvPr/>
            </p:nvSpPr>
            <p:spPr bwMode="gray">
              <a:xfrm flipV="1">
                <a:off x="9071683" y="326883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1" name="Ellipse 140"/>
              <p:cNvSpPr/>
              <p:nvPr/>
            </p:nvSpPr>
            <p:spPr bwMode="gray">
              <a:xfrm flipV="1">
                <a:off x="9071683"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2" name="Ellipse 141"/>
              <p:cNvSpPr/>
              <p:nvPr/>
            </p:nvSpPr>
            <p:spPr bwMode="gray">
              <a:xfrm flipV="1">
                <a:off x="8916090"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3" name="Ellipse 142"/>
              <p:cNvSpPr/>
              <p:nvPr/>
            </p:nvSpPr>
            <p:spPr bwMode="gray">
              <a:xfrm flipV="1">
                <a:off x="8750809"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4" name="Ellipse 143"/>
              <p:cNvSpPr/>
              <p:nvPr/>
            </p:nvSpPr>
            <p:spPr bwMode="gray">
              <a:xfrm flipV="1">
                <a:off x="8440732" y="406825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5" name="Ellipse 144"/>
              <p:cNvSpPr/>
              <p:nvPr/>
            </p:nvSpPr>
            <p:spPr bwMode="gray">
              <a:xfrm flipV="1">
                <a:off x="8278932"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6" name="Ellipse 145"/>
              <p:cNvSpPr/>
              <p:nvPr/>
            </p:nvSpPr>
            <p:spPr bwMode="gray">
              <a:xfrm flipV="1">
                <a:off x="8128417" y="438557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7" name="Ellipse 146"/>
              <p:cNvSpPr/>
              <p:nvPr/>
            </p:nvSpPr>
            <p:spPr bwMode="gray">
              <a:xfrm flipV="1">
                <a:off x="7803804"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8" name="Ellipse 147"/>
              <p:cNvSpPr/>
              <p:nvPr/>
            </p:nvSpPr>
            <p:spPr bwMode="gray">
              <a:xfrm flipV="1">
                <a:off x="7803804" y="326883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9" name="Ellipse 148"/>
              <p:cNvSpPr/>
              <p:nvPr/>
            </p:nvSpPr>
            <p:spPr bwMode="gray">
              <a:xfrm flipV="1">
                <a:off x="7803804"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0" name="Ellipse 149"/>
              <p:cNvSpPr/>
              <p:nvPr/>
            </p:nvSpPr>
            <p:spPr bwMode="gray">
              <a:xfrm flipV="1">
                <a:off x="7641618"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1" name="Ellipse 150"/>
              <p:cNvSpPr/>
              <p:nvPr/>
            </p:nvSpPr>
            <p:spPr bwMode="gray">
              <a:xfrm flipV="1">
                <a:off x="7641618" y="2894386"/>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2" name="Ellipse 151"/>
              <p:cNvSpPr/>
              <p:nvPr/>
            </p:nvSpPr>
            <p:spPr bwMode="gray">
              <a:xfrm flipV="1">
                <a:off x="7488886"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3" name="Ellipse 152"/>
              <p:cNvSpPr/>
              <p:nvPr/>
            </p:nvSpPr>
            <p:spPr bwMode="gray">
              <a:xfrm flipV="1">
                <a:off x="7488886" y="2894386"/>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4" name="Ellipse 153"/>
              <p:cNvSpPr/>
              <p:nvPr/>
            </p:nvSpPr>
            <p:spPr bwMode="gray">
              <a:xfrm flipV="1">
                <a:off x="7488886"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5" name="Ellipse 154"/>
              <p:cNvSpPr/>
              <p:nvPr/>
            </p:nvSpPr>
            <p:spPr bwMode="gray">
              <a:xfrm flipV="1">
                <a:off x="7488886" y="3749327"/>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6" name="Ellipse 155"/>
              <p:cNvSpPr/>
              <p:nvPr/>
            </p:nvSpPr>
            <p:spPr bwMode="gray">
              <a:xfrm flipV="1">
                <a:off x="7330509" y="359144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7" name="Ellipse 156"/>
              <p:cNvSpPr/>
              <p:nvPr/>
            </p:nvSpPr>
            <p:spPr bwMode="gray">
              <a:xfrm flipV="1">
                <a:off x="7168935" y="359144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8" name="Ellipse 157"/>
              <p:cNvSpPr/>
              <p:nvPr/>
            </p:nvSpPr>
            <p:spPr bwMode="gray">
              <a:xfrm flipV="1">
                <a:off x="7168935" y="326883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9" name="Ellipse 158"/>
              <p:cNvSpPr/>
              <p:nvPr/>
            </p:nvSpPr>
            <p:spPr bwMode="gray">
              <a:xfrm flipV="1">
                <a:off x="7168935"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60" name="Ellipse 159"/>
              <p:cNvSpPr/>
              <p:nvPr/>
            </p:nvSpPr>
            <p:spPr bwMode="gray">
              <a:xfrm flipV="1">
                <a:off x="7168935" y="390949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61" name="Ellipse 160"/>
              <p:cNvSpPr/>
              <p:nvPr/>
            </p:nvSpPr>
            <p:spPr bwMode="gray">
              <a:xfrm flipV="1">
                <a:off x="7168935"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62" name="Ellipse 161"/>
              <p:cNvSpPr/>
              <p:nvPr/>
            </p:nvSpPr>
            <p:spPr bwMode="gray">
              <a:xfrm flipV="1">
                <a:off x="7168935" y="438557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63" name="Ellipse 162"/>
              <p:cNvSpPr/>
              <p:nvPr/>
            </p:nvSpPr>
            <p:spPr bwMode="gray">
              <a:xfrm flipV="1">
                <a:off x="7008659" y="359144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64" name="Ellipse 163"/>
              <p:cNvSpPr/>
              <p:nvPr/>
            </p:nvSpPr>
            <p:spPr bwMode="gray">
              <a:xfrm flipV="1">
                <a:off x="7008659"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65" name="Ellipse 164"/>
              <p:cNvSpPr/>
              <p:nvPr/>
            </p:nvSpPr>
            <p:spPr bwMode="gray">
              <a:xfrm flipV="1">
                <a:off x="6851912"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66" name="Ellipse 165"/>
              <p:cNvSpPr/>
              <p:nvPr/>
            </p:nvSpPr>
            <p:spPr bwMode="gray">
              <a:xfrm flipV="1">
                <a:off x="6851912" y="2894386"/>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67" name="Ellipse 166"/>
              <p:cNvSpPr/>
              <p:nvPr/>
            </p:nvSpPr>
            <p:spPr bwMode="gray">
              <a:xfrm flipV="1">
                <a:off x="6851912" y="438557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68" name="Ellipse 167"/>
              <p:cNvSpPr/>
              <p:nvPr/>
            </p:nvSpPr>
            <p:spPr bwMode="gray">
              <a:xfrm flipV="1">
                <a:off x="6532971"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69" name="Ellipse 168"/>
              <p:cNvSpPr/>
              <p:nvPr/>
            </p:nvSpPr>
            <p:spPr bwMode="gray">
              <a:xfrm flipV="1">
                <a:off x="6691601" y="343083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70" name="Ellipse 169"/>
              <p:cNvSpPr/>
              <p:nvPr/>
            </p:nvSpPr>
            <p:spPr bwMode="gray">
              <a:xfrm flipV="1">
                <a:off x="6691601" y="3749327"/>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71" name="Ellipse 170"/>
              <p:cNvSpPr/>
              <p:nvPr/>
            </p:nvSpPr>
            <p:spPr bwMode="gray">
              <a:xfrm flipV="1">
                <a:off x="6380853" y="311081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72" name="Ellipse 171"/>
              <p:cNvSpPr/>
              <p:nvPr/>
            </p:nvSpPr>
            <p:spPr bwMode="gray">
              <a:xfrm flipV="1">
                <a:off x="6380853" y="359144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73" name="Ellipse 172"/>
              <p:cNvSpPr/>
              <p:nvPr/>
            </p:nvSpPr>
            <p:spPr bwMode="gray">
              <a:xfrm flipV="1">
                <a:off x="6380853"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74" name="Ellipse 173"/>
              <p:cNvSpPr/>
              <p:nvPr/>
            </p:nvSpPr>
            <p:spPr bwMode="gray">
              <a:xfrm flipV="1">
                <a:off x="6212416" y="438557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75" name="Ellipse 174"/>
              <p:cNvSpPr/>
              <p:nvPr/>
            </p:nvSpPr>
            <p:spPr bwMode="gray">
              <a:xfrm flipV="1">
                <a:off x="6212416"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76" name="Ellipse 175"/>
              <p:cNvSpPr/>
              <p:nvPr/>
            </p:nvSpPr>
            <p:spPr bwMode="gray">
              <a:xfrm flipV="1">
                <a:off x="6060007" y="3749327"/>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77" name="Ellipse 176"/>
              <p:cNvSpPr/>
              <p:nvPr/>
            </p:nvSpPr>
            <p:spPr bwMode="gray">
              <a:xfrm flipV="1">
                <a:off x="6060007" y="359144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78" name="Ellipse 177"/>
              <p:cNvSpPr/>
              <p:nvPr/>
            </p:nvSpPr>
            <p:spPr bwMode="gray">
              <a:xfrm flipV="1">
                <a:off x="6060007"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79" name="Ellipse 178"/>
              <p:cNvSpPr/>
              <p:nvPr/>
            </p:nvSpPr>
            <p:spPr bwMode="gray">
              <a:xfrm flipV="1">
                <a:off x="6060007"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80" name="Ellipse 179"/>
              <p:cNvSpPr/>
              <p:nvPr/>
            </p:nvSpPr>
            <p:spPr bwMode="gray">
              <a:xfrm flipV="1">
                <a:off x="5895662" y="438557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81" name="Ellipse 180"/>
              <p:cNvSpPr/>
              <p:nvPr/>
            </p:nvSpPr>
            <p:spPr bwMode="gray">
              <a:xfrm flipV="1">
                <a:off x="5895662" y="3749327"/>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82" name="Ellipse 181"/>
              <p:cNvSpPr/>
              <p:nvPr/>
            </p:nvSpPr>
            <p:spPr bwMode="gray">
              <a:xfrm flipV="1">
                <a:off x="5895662" y="343083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83" name="Ellipse 182"/>
              <p:cNvSpPr/>
              <p:nvPr/>
            </p:nvSpPr>
            <p:spPr bwMode="gray">
              <a:xfrm flipV="1">
                <a:off x="5895662"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84" name="Ellipse 183"/>
              <p:cNvSpPr/>
              <p:nvPr/>
            </p:nvSpPr>
            <p:spPr bwMode="gray">
              <a:xfrm flipV="1">
                <a:off x="5734457"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85" name="Ellipse 184"/>
              <p:cNvSpPr/>
              <p:nvPr/>
            </p:nvSpPr>
            <p:spPr bwMode="gray">
              <a:xfrm flipV="1">
                <a:off x="5734457" y="343083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86" name="Ellipse 185"/>
              <p:cNvSpPr/>
              <p:nvPr/>
            </p:nvSpPr>
            <p:spPr bwMode="gray">
              <a:xfrm flipV="1">
                <a:off x="5734457" y="326883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87" name="Ellipse 186"/>
              <p:cNvSpPr/>
              <p:nvPr/>
            </p:nvSpPr>
            <p:spPr bwMode="gray">
              <a:xfrm flipV="1">
                <a:off x="5573252" y="359144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88" name="Ellipse 187"/>
              <p:cNvSpPr/>
              <p:nvPr/>
            </p:nvSpPr>
            <p:spPr bwMode="gray">
              <a:xfrm flipV="1">
                <a:off x="5573252" y="3749327"/>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89" name="Ellipse 188"/>
              <p:cNvSpPr/>
              <p:nvPr/>
            </p:nvSpPr>
            <p:spPr bwMode="gray">
              <a:xfrm flipV="1">
                <a:off x="5573252" y="390949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90" name="Ellipse 189"/>
              <p:cNvSpPr/>
              <p:nvPr/>
            </p:nvSpPr>
            <p:spPr bwMode="gray">
              <a:xfrm flipV="1">
                <a:off x="5573252" y="406825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91" name="Ellipse 190"/>
              <p:cNvSpPr/>
              <p:nvPr/>
            </p:nvSpPr>
            <p:spPr bwMode="gray">
              <a:xfrm flipV="1">
                <a:off x="5414379" y="3749327"/>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92" name="Ellipse 191"/>
              <p:cNvSpPr/>
              <p:nvPr/>
            </p:nvSpPr>
            <p:spPr bwMode="gray">
              <a:xfrm flipV="1">
                <a:off x="5414379" y="390949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93" name="Ellipse 192"/>
              <p:cNvSpPr/>
              <p:nvPr/>
            </p:nvSpPr>
            <p:spPr bwMode="gray">
              <a:xfrm flipV="1">
                <a:off x="5414379"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94" name="Ellipse 193"/>
              <p:cNvSpPr/>
              <p:nvPr/>
            </p:nvSpPr>
            <p:spPr bwMode="gray">
              <a:xfrm flipV="1">
                <a:off x="10972460" y="437487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95" name="Ellipse 194"/>
              <p:cNvSpPr/>
              <p:nvPr/>
            </p:nvSpPr>
            <p:spPr bwMode="gray">
              <a:xfrm flipV="1">
                <a:off x="10972460"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96" name="Ellipse 195"/>
              <p:cNvSpPr/>
              <p:nvPr/>
            </p:nvSpPr>
            <p:spPr bwMode="gray">
              <a:xfrm flipV="1">
                <a:off x="10972460" y="405756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97" name="Ellipse 196"/>
              <p:cNvSpPr/>
              <p:nvPr/>
            </p:nvSpPr>
            <p:spPr bwMode="gray">
              <a:xfrm flipV="1">
                <a:off x="10972460" y="358075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98" name="Ellipse 197"/>
              <p:cNvSpPr/>
              <p:nvPr/>
            </p:nvSpPr>
            <p:spPr bwMode="gray">
              <a:xfrm flipV="1">
                <a:off x="10972460"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99" name="Ellipse 198"/>
              <p:cNvSpPr/>
              <p:nvPr/>
            </p:nvSpPr>
            <p:spPr bwMode="gray">
              <a:xfrm flipV="1">
                <a:off x="10972460" y="3258147"/>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00" name="Ellipse 199"/>
              <p:cNvSpPr/>
              <p:nvPr/>
            </p:nvSpPr>
            <p:spPr bwMode="gray">
              <a:xfrm flipV="1">
                <a:off x="10809176" y="3258147"/>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01" name="Ellipse 200"/>
              <p:cNvSpPr/>
              <p:nvPr/>
            </p:nvSpPr>
            <p:spPr bwMode="gray">
              <a:xfrm flipV="1">
                <a:off x="10653686"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02" name="Ellipse 201"/>
              <p:cNvSpPr/>
              <p:nvPr/>
            </p:nvSpPr>
            <p:spPr bwMode="gray">
              <a:xfrm flipV="1">
                <a:off x="10495359"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03" name="Ellipse 202"/>
              <p:cNvSpPr/>
              <p:nvPr/>
            </p:nvSpPr>
            <p:spPr bwMode="gray">
              <a:xfrm flipV="1">
                <a:off x="10664375" y="311081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04" name="Ellipse 203"/>
              <p:cNvSpPr/>
              <p:nvPr/>
            </p:nvSpPr>
            <p:spPr bwMode="gray">
              <a:xfrm flipV="1">
                <a:off x="10338035"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05" name="Ellipse 204"/>
              <p:cNvSpPr/>
              <p:nvPr/>
            </p:nvSpPr>
            <p:spPr bwMode="gray">
              <a:xfrm flipV="1">
                <a:off x="10338035"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06" name="Ellipse 205"/>
              <p:cNvSpPr/>
              <p:nvPr/>
            </p:nvSpPr>
            <p:spPr bwMode="gray">
              <a:xfrm flipV="1">
                <a:off x="10338035"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07" name="Ellipse 206"/>
              <p:cNvSpPr/>
              <p:nvPr/>
            </p:nvSpPr>
            <p:spPr bwMode="gray">
              <a:xfrm flipV="1">
                <a:off x="10495359"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08" name="Ellipse 207"/>
              <p:cNvSpPr/>
              <p:nvPr/>
            </p:nvSpPr>
            <p:spPr bwMode="gray">
              <a:xfrm flipV="1">
                <a:off x="10653686"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09" name="Ellipse 208"/>
              <p:cNvSpPr/>
              <p:nvPr/>
            </p:nvSpPr>
            <p:spPr bwMode="gray">
              <a:xfrm flipV="1">
                <a:off x="10809176" y="358075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10" name="Ellipse 209"/>
              <p:cNvSpPr/>
              <p:nvPr/>
            </p:nvSpPr>
            <p:spPr bwMode="gray">
              <a:xfrm flipV="1">
                <a:off x="10809176"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11" name="Ellipse 210"/>
              <p:cNvSpPr/>
              <p:nvPr/>
            </p:nvSpPr>
            <p:spPr bwMode="gray">
              <a:xfrm flipV="1">
                <a:off x="10809176"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12" name="Ellipse 211"/>
              <p:cNvSpPr/>
              <p:nvPr/>
            </p:nvSpPr>
            <p:spPr bwMode="gray">
              <a:xfrm flipV="1">
                <a:off x="11134657" y="3738635"/>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13" name="Ellipse 212"/>
              <p:cNvSpPr/>
              <p:nvPr/>
            </p:nvSpPr>
            <p:spPr bwMode="gray">
              <a:xfrm flipV="1">
                <a:off x="11134657"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14" name="Ellipse 213"/>
              <p:cNvSpPr/>
              <p:nvPr/>
            </p:nvSpPr>
            <p:spPr bwMode="gray">
              <a:xfrm flipV="1">
                <a:off x="11286753" y="3738635"/>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15" name="Ellipse 214"/>
              <p:cNvSpPr/>
              <p:nvPr/>
            </p:nvSpPr>
            <p:spPr bwMode="gray">
              <a:xfrm flipV="1">
                <a:off x="11447958" y="3738635"/>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16" name="Ellipse 215"/>
              <p:cNvSpPr/>
              <p:nvPr/>
            </p:nvSpPr>
            <p:spPr bwMode="gray">
              <a:xfrm flipV="1">
                <a:off x="11458647" y="390949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17" name="Ellipse 216"/>
              <p:cNvSpPr/>
              <p:nvPr/>
            </p:nvSpPr>
            <p:spPr bwMode="gray">
              <a:xfrm flipV="1">
                <a:off x="11134657" y="405756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18" name="Ellipse 217"/>
              <p:cNvSpPr/>
              <p:nvPr/>
            </p:nvSpPr>
            <p:spPr bwMode="gray">
              <a:xfrm flipV="1">
                <a:off x="10653686"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19" name="Ellipse 218"/>
              <p:cNvSpPr/>
              <p:nvPr/>
            </p:nvSpPr>
            <p:spPr bwMode="gray">
              <a:xfrm flipV="1">
                <a:off x="10653686"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20" name="Ellipse 219"/>
              <p:cNvSpPr/>
              <p:nvPr/>
            </p:nvSpPr>
            <p:spPr bwMode="gray">
              <a:xfrm flipV="1">
                <a:off x="10338035"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21" name="Ellipse 220"/>
              <p:cNvSpPr/>
              <p:nvPr/>
            </p:nvSpPr>
            <p:spPr bwMode="gray">
              <a:xfrm flipV="1">
                <a:off x="10495359"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22" name="Ellipse 221"/>
              <p:cNvSpPr/>
              <p:nvPr/>
            </p:nvSpPr>
            <p:spPr bwMode="gray">
              <a:xfrm flipV="1">
                <a:off x="10495359" y="2940249"/>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23" name="Ellipse 222"/>
              <p:cNvSpPr/>
              <p:nvPr/>
            </p:nvSpPr>
            <p:spPr bwMode="gray">
              <a:xfrm flipV="1">
                <a:off x="10348724" y="311081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24" name="Ellipse 223"/>
              <p:cNvSpPr/>
              <p:nvPr/>
            </p:nvSpPr>
            <p:spPr bwMode="gray">
              <a:xfrm flipV="1">
                <a:off x="10172580" y="2940249"/>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25" name="Ellipse 224"/>
              <p:cNvSpPr/>
              <p:nvPr/>
            </p:nvSpPr>
            <p:spPr bwMode="gray">
              <a:xfrm flipV="1">
                <a:off x="10172580" y="310012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26" name="Ellipse 225"/>
              <p:cNvSpPr/>
              <p:nvPr/>
            </p:nvSpPr>
            <p:spPr bwMode="gray">
              <a:xfrm flipV="1">
                <a:off x="10172580"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27" name="Ellipse 226"/>
              <p:cNvSpPr/>
              <p:nvPr/>
            </p:nvSpPr>
            <p:spPr bwMode="gray">
              <a:xfrm flipV="1">
                <a:off x="10172580"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28" name="Ellipse 227"/>
              <p:cNvSpPr/>
              <p:nvPr/>
            </p:nvSpPr>
            <p:spPr bwMode="gray">
              <a:xfrm flipV="1">
                <a:off x="10172580" y="437487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29" name="Ellipse 228"/>
              <p:cNvSpPr/>
              <p:nvPr/>
            </p:nvSpPr>
            <p:spPr bwMode="gray">
              <a:xfrm flipV="1">
                <a:off x="10338035" y="437487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30" name="Ellipse 229"/>
              <p:cNvSpPr/>
              <p:nvPr/>
            </p:nvSpPr>
            <p:spPr bwMode="gray">
              <a:xfrm flipV="1">
                <a:off x="10653686"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31" name="Ellipse 230"/>
              <p:cNvSpPr/>
              <p:nvPr/>
            </p:nvSpPr>
            <p:spPr bwMode="gray">
              <a:xfrm flipV="1">
                <a:off x="10023260" y="4531570"/>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32" name="Ellipse 231"/>
              <p:cNvSpPr/>
              <p:nvPr/>
            </p:nvSpPr>
            <p:spPr bwMode="gray">
              <a:xfrm flipV="1">
                <a:off x="10023260"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33" name="Ellipse 232"/>
              <p:cNvSpPr/>
              <p:nvPr/>
            </p:nvSpPr>
            <p:spPr bwMode="gray">
              <a:xfrm flipV="1">
                <a:off x="10023260"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34" name="Ellipse 233"/>
              <p:cNvSpPr/>
              <p:nvPr/>
            </p:nvSpPr>
            <p:spPr bwMode="gray">
              <a:xfrm flipV="1">
                <a:off x="10023260"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35" name="Ellipse 234"/>
              <p:cNvSpPr/>
              <p:nvPr/>
            </p:nvSpPr>
            <p:spPr bwMode="gray">
              <a:xfrm flipV="1">
                <a:off x="10023260"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36" name="Ellipse 235"/>
              <p:cNvSpPr/>
              <p:nvPr/>
            </p:nvSpPr>
            <p:spPr bwMode="gray">
              <a:xfrm flipV="1">
                <a:off x="10023260"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37" name="Ellipse 236"/>
              <p:cNvSpPr/>
              <p:nvPr/>
            </p:nvSpPr>
            <p:spPr bwMode="gray">
              <a:xfrm flipV="1">
                <a:off x="10023260"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38" name="Ellipse 237"/>
              <p:cNvSpPr/>
              <p:nvPr/>
            </p:nvSpPr>
            <p:spPr bwMode="gray">
              <a:xfrm flipV="1">
                <a:off x="10023260" y="2940249"/>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39" name="Ellipse 238"/>
              <p:cNvSpPr/>
              <p:nvPr/>
            </p:nvSpPr>
            <p:spPr bwMode="gray">
              <a:xfrm flipV="1">
                <a:off x="9858847"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40" name="Ellipse 239"/>
              <p:cNvSpPr/>
              <p:nvPr/>
            </p:nvSpPr>
            <p:spPr bwMode="gray">
              <a:xfrm flipV="1">
                <a:off x="9858847"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41" name="Ellipse 240"/>
              <p:cNvSpPr/>
              <p:nvPr/>
            </p:nvSpPr>
            <p:spPr bwMode="gray">
              <a:xfrm flipV="1">
                <a:off x="9858847"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42" name="Ellipse 241"/>
              <p:cNvSpPr/>
              <p:nvPr/>
            </p:nvSpPr>
            <p:spPr bwMode="gray">
              <a:xfrm flipV="1">
                <a:off x="9699601" y="4531570"/>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43" name="Ellipse 242"/>
              <p:cNvSpPr/>
              <p:nvPr/>
            </p:nvSpPr>
            <p:spPr bwMode="gray">
              <a:xfrm flipV="1">
                <a:off x="9539824" y="437487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44" name="Ellipse 243"/>
              <p:cNvSpPr/>
              <p:nvPr/>
            </p:nvSpPr>
            <p:spPr bwMode="gray">
              <a:xfrm flipV="1">
                <a:off x="9699601" y="421582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45" name="Ellipse 244"/>
              <p:cNvSpPr/>
              <p:nvPr/>
            </p:nvSpPr>
            <p:spPr bwMode="gray">
              <a:xfrm flipV="1">
                <a:off x="9699601"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46" name="Ellipse 245"/>
              <p:cNvSpPr/>
              <p:nvPr/>
            </p:nvSpPr>
            <p:spPr bwMode="gray">
              <a:xfrm flipV="1">
                <a:off x="9699601" y="342013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47" name="Ellipse 246"/>
              <p:cNvSpPr/>
              <p:nvPr/>
            </p:nvSpPr>
            <p:spPr bwMode="gray">
              <a:xfrm flipV="1">
                <a:off x="9699601"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48" name="Ellipse 247"/>
              <p:cNvSpPr/>
              <p:nvPr/>
            </p:nvSpPr>
            <p:spPr bwMode="gray">
              <a:xfrm flipV="1">
                <a:off x="9539824"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49" name="Ellipse 248"/>
              <p:cNvSpPr/>
              <p:nvPr/>
            </p:nvSpPr>
            <p:spPr bwMode="gray">
              <a:xfrm flipV="1">
                <a:off x="9539824"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50" name="Ellipse 249"/>
              <p:cNvSpPr/>
              <p:nvPr/>
            </p:nvSpPr>
            <p:spPr bwMode="gray">
              <a:xfrm flipV="1">
                <a:off x="9539824"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51" name="Ellipse 250"/>
              <p:cNvSpPr/>
              <p:nvPr/>
            </p:nvSpPr>
            <p:spPr bwMode="gray">
              <a:xfrm flipV="1">
                <a:off x="9539824"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52" name="Ellipse 251"/>
              <p:cNvSpPr/>
              <p:nvPr/>
            </p:nvSpPr>
            <p:spPr bwMode="gray">
              <a:xfrm flipV="1">
                <a:off x="9539824"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53" name="Ellipse 252"/>
              <p:cNvSpPr/>
              <p:nvPr/>
            </p:nvSpPr>
            <p:spPr bwMode="gray">
              <a:xfrm flipV="1">
                <a:off x="9222199"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54" name="Ellipse 253"/>
              <p:cNvSpPr/>
              <p:nvPr/>
            </p:nvSpPr>
            <p:spPr bwMode="gray">
              <a:xfrm flipV="1">
                <a:off x="9222199"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55" name="Ellipse 254"/>
              <p:cNvSpPr/>
              <p:nvPr/>
            </p:nvSpPr>
            <p:spPr bwMode="gray">
              <a:xfrm flipV="1">
                <a:off x="8746986"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56" name="Ellipse 255"/>
              <p:cNvSpPr/>
              <p:nvPr/>
            </p:nvSpPr>
            <p:spPr bwMode="gray">
              <a:xfrm flipV="1">
                <a:off x="8905400"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57" name="Ellipse 256"/>
              <p:cNvSpPr/>
              <p:nvPr/>
            </p:nvSpPr>
            <p:spPr bwMode="gray">
              <a:xfrm flipV="1">
                <a:off x="8588694"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58" name="Ellipse 257"/>
              <p:cNvSpPr/>
              <p:nvPr/>
            </p:nvSpPr>
            <p:spPr bwMode="gray">
              <a:xfrm flipV="1">
                <a:off x="8430043"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59" name="Ellipse 258"/>
              <p:cNvSpPr/>
              <p:nvPr/>
            </p:nvSpPr>
            <p:spPr bwMode="gray">
              <a:xfrm flipV="1">
                <a:off x="7952113"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60" name="Ellipse 259"/>
              <p:cNvSpPr/>
              <p:nvPr/>
            </p:nvSpPr>
            <p:spPr bwMode="gray">
              <a:xfrm flipV="1">
                <a:off x="7952113"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61" name="Ellipse 260"/>
              <p:cNvSpPr/>
              <p:nvPr/>
            </p:nvSpPr>
            <p:spPr bwMode="gray">
              <a:xfrm flipV="1">
                <a:off x="7952113" y="421582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62" name="Ellipse 261"/>
              <p:cNvSpPr/>
              <p:nvPr/>
            </p:nvSpPr>
            <p:spPr bwMode="gray">
              <a:xfrm flipV="1">
                <a:off x="8117728"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63" name="Ellipse 262"/>
              <p:cNvSpPr/>
              <p:nvPr/>
            </p:nvSpPr>
            <p:spPr bwMode="gray">
              <a:xfrm flipV="1">
                <a:off x="7793115"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64" name="Ellipse 263"/>
              <p:cNvSpPr/>
              <p:nvPr/>
            </p:nvSpPr>
            <p:spPr bwMode="gray">
              <a:xfrm flipV="1">
                <a:off x="7793115"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65" name="Ellipse 264"/>
              <p:cNvSpPr/>
              <p:nvPr/>
            </p:nvSpPr>
            <p:spPr bwMode="gray">
              <a:xfrm flipV="1">
                <a:off x="7630929"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66" name="Ellipse 265"/>
              <p:cNvSpPr/>
              <p:nvPr/>
            </p:nvSpPr>
            <p:spPr bwMode="gray">
              <a:xfrm flipV="1">
                <a:off x="7478197"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67" name="Ellipse 266"/>
              <p:cNvSpPr/>
              <p:nvPr/>
            </p:nvSpPr>
            <p:spPr bwMode="gray">
              <a:xfrm flipV="1">
                <a:off x="7478197"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68" name="Ellipse 267"/>
              <p:cNvSpPr/>
              <p:nvPr/>
            </p:nvSpPr>
            <p:spPr bwMode="gray">
              <a:xfrm flipV="1">
                <a:off x="7478197"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69" name="Ellipse 268"/>
              <p:cNvSpPr/>
              <p:nvPr/>
            </p:nvSpPr>
            <p:spPr bwMode="gray">
              <a:xfrm flipV="1">
                <a:off x="7319820"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70" name="Ellipse 269"/>
              <p:cNvSpPr/>
              <p:nvPr/>
            </p:nvSpPr>
            <p:spPr bwMode="gray">
              <a:xfrm flipV="1">
                <a:off x="7319820" y="437487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71" name="Ellipse 270"/>
              <p:cNvSpPr/>
              <p:nvPr/>
            </p:nvSpPr>
            <p:spPr bwMode="gray">
              <a:xfrm flipV="1">
                <a:off x="7319820" y="4531570"/>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72" name="Ellipse 271"/>
              <p:cNvSpPr/>
              <p:nvPr/>
            </p:nvSpPr>
            <p:spPr bwMode="gray">
              <a:xfrm flipV="1">
                <a:off x="7319820"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73" name="Ellipse 272"/>
              <p:cNvSpPr/>
              <p:nvPr/>
            </p:nvSpPr>
            <p:spPr bwMode="gray">
              <a:xfrm flipV="1">
                <a:off x="7319820"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74" name="Ellipse 273"/>
              <p:cNvSpPr/>
              <p:nvPr/>
            </p:nvSpPr>
            <p:spPr bwMode="gray">
              <a:xfrm flipV="1">
                <a:off x="7319820"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75" name="Ellipse 274"/>
              <p:cNvSpPr/>
              <p:nvPr/>
            </p:nvSpPr>
            <p:spPr bwMode="gray">
              <a:xfrm flipV="1">
                <a:off x="7319820" y="310012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76" name="Ellipse 275"/>
              <p:cNvSpPr/>
              <p:nvPr/>
            </p:nvSpPr>
            <p:spPr bwMode="gray">
              <a:xfrm flipV="1">
                <a:off x="7319820" y="2883694"/>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77" name="Ellipse 276"/>
              <p:cNvSpPr/>
              <p:nvPr/>
            </p:nvSpPr>
            <p:spPr bwMode="gray">
              <a:xfrm flipV="1">
                <a:off x="7158246" y="310012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78" name="Ellipse 277"/>
              <p:cNvSpPr/>
              <p:nvPr/>
            </p:nvSpPr>
            <p:spPr bwMode="gray">
              <a:xfrm flipV="1">
                <a:off x="7158246" y="2883694"/>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79" name="Ellipse 278"/>
              <p:cNvSpPr/>
              <p:nvPr/>
            </p:nvSpPr>
            <p:spPr bwMode="gray">
              <a:xfrm flipV="1">
                <a:off x="6997970" y="310012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80" name="Ellipse 279"/>
              <p:cNvSpPr/>
              <p:nvPr/>
            </p:nvSpPr>
            <p:spPr bwMode="gray">
              <a:xfrm flipV="1">
                <a:off x="7158246"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81" name="Ellipse 280"/>
              <p:cNvSpPr/>
              <p:nvPr/>
            </p:nvSpPr>
            <p:spPr bwMode="gray">
              <a:xfrm flipV="1">
                <a:off x="6997970" y="405756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82" name="Ellipse 281"/>
              <p:cNvSpPr/>
              <p:nvPr/>
            </p:nvSpPr>
            <p:spPr bwMode="gray">
              <a:xfrm flipV="1">
                <a:off x="6997970"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83" name="Ellipse 282"/>
              <p:cNvSpPr/>
              <p:nvPr/>
            </p:nvSpPr>
            <p:spPr bwMode="gray">
              <a:xfrm flipV="1">
                <a:off x="6997970"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84" name="Ellipse 283"/>
              <p:cNvSpPr/>
              <p:nvPr/>
            </p:nvSpPr>
            <p:spPr bwMode="gray">
              <a:xfrm flipV="1">
                <a:off x="6997970"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85" name="Ellipse 284"/>
              <p:cNvSpPr/>
              <p:nvPr/>
            </p:nvSpPr>
            <p:spPr bwMode="gray">
              <a:xfrm flipV="1">
                <a:off x="6997970"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86" name="Ellipse 285"/>
              <p:cNvSpPr/>
              <p:nvPr/>
            </p:nvSpPr>
            <p:spPr bwMode="gray">
              <a:xfrm flipV="1">
                <a:off x="6841223"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87" name="Ellipse 286"/>
              <p:cNvSpPr/>
              <p:nvPr/>
            </p:nvSpPr>
            <p:spPr bwMode="gray">
              <a:xfrm flipV="1">
                <a:off x="6841223" y="342013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88" name="Ellipse 287"/>
              <p:cNvSpPr/>
              <p:nvPr/>
            </p:nvSpPr>
            <p:spPr bwMode="gray">
              <a:xfrm flipV="1">
                <a:off x="6841223"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89" name="Ellipse 288"/>
              <p:cNvSpPr/>
              <p:nvPr/>
            </p:nvSpPr>
            <p:spPr bwMode="gray">
              <a:xfrm flipV="1">
                <a:off x="6841223"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90" name="Ellipse 289"/>
              <p:cNvSpPr/>
              <p:nvPr/>
            </p:nvSpPr>
            <p:spPr bwMode="gray">
              <a:xfrm flipV="1">
                <a:off x="6841223"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91" name="Ellipse 290"/>
              <p:cNvSpPr/>
              <p:nvPr/>
            </p:nvSpPr>
            <p:spPr bwMode="gray">
              <a:xfrm flipV="1">
                <a:off x="6841223"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92" name="Ellipse 291"/>
              <p:cNvSpPr/>
              <p:nvPr/>
            </p:nvSpPr>
            <p:spPr bwMode="gray">
              <a:xfrm flipV="1">
                <a:off x="6680912"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93" name="Ellipse 292"/>
              <p:cNvSpPr/>
              <p:nvPr/>
            </p:nvSpPr>
            <p:spPr bwMode="gray">
              <a:xfrm flipV="1">
                <a:off x="6680912"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94" name="Ellipse 293"/>
              <p:cNvSpPr/>
              <p:nvPr/>
            </p:nvSpPr>
            <p:spPr bwMode="gray">
              <a:xfrm flipV="1">
                <a:off x="6680912"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95" name="Ellipse 294"/>
              <p:cNvSpPr/>
              <p:nvPr/>
            </p:nvSpPr>
            <p:spPr bwMode="gray">
              <a:xfrm flipV="1">
                <a:off x="6680912" y="437487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96" name="Ellipse 295"/>
              <p:cNvSpPr/>
              <p:nvPr/>
            </p:nvSpPr>
            <p:spPr bwMode="gray">
              <a:xfrm flipV="1">
                <a:off x="6680912"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97" name="Ellipse 296"/>
              <p:cNvSpPr/>
              <p:nvPr/>
            </p:nvSpPr>
            <p:spPr bwMode="gray">
              <a:xfrm flipV="1">
                <a:off x="6680912"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98" name="Ellipse 297"/>
              <p:cNvSpPr/>
              <p:nvPr/>
            </p:nvSpPr>
            <p:spPr bwMode="gray">
              <a:xfrm flipV="1">
                <a:off x="6680912" y="310012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99" name="Ellipse 298"/>
              <p:cNvSpPr/>
              <p:nvPr/>
            </p:nvSpPr>
            <p:spPr bwMode="gray">
              <a:xfrm flipV="1">
                <a:off x="6522282"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00" name="Ellipse 299"/>
              <p:cNvSpPr/>
              <p:nvPr/>
            </p:nvSpPr>
            <p:spPr bwMode="gray">
              <a:xfrm flipV="1">
                <a:off x="6522282" y="310012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01" name="Ellipse 300"/>
              <p:cNvSpPr/>
              <p:nvPr/>
            </p:nvSpPr>
            <p:spPr bwMode="gray">
              <a:xfrm flipV="1">
                <a:off x="6841223"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02" name="Ellipse 301"/>
              <p:cNvSpPr/>
              <p:nvPr/>
            </p:nvSpPr>
            <p:spPr bwMode="gray">
              <a:xfrm flipV="1">
                <a:off x="6522282" y="358075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03" name="Ellipse 302"/>
              <p:cNvSpPr/>
              <p:nvPr/>
            </p:nvSpPr>
            <p:spPr bwMode="gray">
              <a:xfrm flipV="1">
                <a:off x="6522282"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04" name="Ellipse 303"/>
              <p:cNvSpPr/>
              <p:nvPr/>
            </p:nvSpPr>
            <p:spPr bwMode="gray">
              <a:xfrm flipV="1">
                <a:off x="6522282"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05" name="Ellipse 304"/>
              <p:cNvSpPr/>
              <p:nvPr/>
            </p:nvSpPr>
            <p:spPr bwMode="gray">
              <a:xfrm flipV="1">
                <a:off x="6522282"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06" name="Ellipse 305"/>
              <p:cNvSpPr/>
              <p:nvPr/>
            </p:nvSpPr>
            <p:spPr bwMode="gray">
              <a:xfrm flipV="1">
                <a:off x="6522282"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07" name="Ellipse 306"/>
              <p:cNvSpPr/>
              <p:nvPr/>
            </p:nvSpPr>
            <p:spPr bwMode="gray">
              <a:xfrm flipV="1">
                <a:off x="6522282" y="437487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08" name="Ellipse 307"/>
              <p:cNvSpPr/>
              <p:nvPr/>
            </p:nvSpPr>
            <p:spPr bwMode="gray">
              <a:xfrm flipV="1">
                <a:off x="6370164" y="437487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09" name="Ellipse 308"/>
              <p:cNvSpPr/>
              <p:nvPr/>
            </p:nvSpPr>
            <p:spPr bwMode="gray">
              <a:xfrm flipV="1">
                <a:off x="6370164" y="4531570"/>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10" name="Ellipse 309"/>
              <p:cNvSpPr/>
              <p:nvPr/>
            </p:nvSpPr>
            <p:spPr bwMode="gray">
              <a:xfrm flipV="1">
                <a:off x="6370164" y="3898807"/>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11" name="Ellipse 310"/>
              <p:cNvSpPr/>
              <p:nvPr/>
            </p:nvSpPr>
            <p:spPr bwMode="gray">
              <a:xfrm flipV="1">
                <a:off x="6370164" y="405756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12" name="Ellipse 311"/>
              <p:cNvSpPr/>
              <p:nvPr/>
            </p:nvSpPr>
            <p:spPr bwMode="gray">
              <a:xfrm flipV="1">
                <a:off x="6370164"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13" name="Ellipse 312"/>
              <p:cNvSpPr/>
              <p:nvPr/>
            </p:nvSpPr>
            <p:spPr bwMode="gray">
              <a:xfrm flipV="1">
                <a:off x="6370164"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14" name="Ellipse 313"/>
              <p:cNvSpPr/>
              <p:nvPr/>
            </p:nvSpPr>
            <p:spPr bwMode="gray">
              <a:xfrm flipV="1">
                <a:off x="6370164"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15" name="Ellipse 314"/>
              <p:cNvSpPr/>
              <p:nvPr/>
            </p:nvSpPr>
            <p:spPr bwMode="gray">
              <a:xfrm flipV="1">
                <a:off x="6201727" y="3258147"/>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16" name="Ellipse 315"/>
              <p:cNvSpPr/>
              <p:nvPr/>
            </p:nvSpPr>
            <p:spPr bwMode="gray">
              <a:xfrm flipV="1">
                <a:off x="6201727"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17" name="Ellipse 316"/>
              <p:cNvSpPr/>
              <p:nvPr/>
            </p:nvSpPr>
            <p:spPr bwMode="gray">
              <a:xfrm flipV="1">
                <a:off x="6201727"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18" name="Ellipse 317"/>
              <p:cNvSpPr/>
              <p:nvPr/>
            </p:nvSpPr>
            <p:spPr bwMode="gray">
              <a:xfrm flipV="1">
                <a:off x="6201727"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19" name="Ellipse 318"/>
              <p:cNvSpPr/>
              <p:nvPr/>
            </p:nvSpPr>
            <p:spPr bwMode="gray">
              <a:xfrm flipV="1">
                <a:off x="6201727" y="3898807"/>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20" name="Ellipse 319"/>
              <p:cNvSpPr/>
              <p:nvPr/>
            </p:nvSpPr>
            <p:spPr bwMode="gray">
              <a:xfrm flipV="1">
                <a:off x="6049318" y="3258147"/>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21" name="Ellipse 320"/>
              <p:cNvSpPr/>
              <p:nvPr/>
            </p:nvSpPr>
            <p:spPr bwMode="gray">
              <a:xfrm flipV="1">
                <a:off x="5884973"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22" name="Ellipse 321"/>
              <p:cNvSpPr/>
              <p:nvPr/>
            </p:nvSpPr>
            <p:spPr bwMode="gray">
              <a:xfrm flipV="1">
                <a:off x="5884973"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23" name="Ellipse 322"/>
              <p:cNvSpPr/>
              <p:nvPr/>
            </p:nvSpPr>
            <p:spPr bwMode="gray">
              <a:xfrm flipV="1">
                <a:off x="5884973"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24" name="Ellipse 323"/>
              <p:cNvSpPr/>
              <p:nvPr/>
            </p:nvSpPr>
            <p:spPr bwMode="gray">
              <a:xfrm flipV="1">
                <a:off x="5884973" y="405756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25" name="Ellipse 324"/>
              <p:cNvSpPr/>
              <p:nvPr/>
            </p:nvSpPr>
            <p:spPr bwMode="gray">
              <a:xfrm flipV="1">
                <a:off x="6049318"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26" name="Ellipse 325"/>
              <p:cNvSpPr/>
              <p:nvPr/>
            </p:nvSpPr>
            <p:spPr bwMode="gray">
              <a:xfrm flipV="1">
                <a:off x="6049318" y="421582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27" name="Ellipse 326"/>
              <p:cNvSpPr/>
              <p:nvPr/>
            </p:nvSpPr>
            <p:spPr bwMode="gray">
              <a:xfrm flipV="1">
                <a:off x="6049318" y="437487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28" name="Ellipse 327"/>
              <p:cNvSpPr/>
              <p:nvPr/>
            </p:nvSpPr>
            <p:spPr bwMode="gray">
              <a:xfrm flipV="1">
                <a:off x="5723768" y="358075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329" name="Ellipse 328"/>
              <p:cNvSpPr/>
              <p:nvPr/>
            </p:nvSpPr>
            <p:spPr bwMode="gray">
              <a:xfrm flipV="1">
                <a:off x="5723768"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330" name="Ellipse 329"/>
              <p:cNvSpPr/>
              <p:nvPr/>
            </p:nvSpPr>
            <p:spPr bwMode="gray">
              <a:xfrm flipV="1">
                <a:off x="5723768"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331" name="Ellipse 330"/>
              <p:cNvSpPr/>
              <p:nvPr/>
            </p:nvSpPr>
            <p:spPr bwMode="gray">
              <a:xfrm flipV="1">
                <a:off x="5723768"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332" name="Ellipse 331"/>
              <p:cNvSpPr/>
              <p:nvPr/>
            </p:nvSpPr>
            <p:spPr bwMode="gray">
              <a:xfrm flipV="1">
                <a:off x="11643945" y="3909365"/>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33" name="Ellipse 332"/>
              <p:cNvSpPr/>
              <p:nvPr/>
            </p:nvSpPr>
            <p:spPr bwMode="gray">
              <a:xfrm flipV="1">
                <a:off x="11643945" y="359131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grpSp>
      </p:grpSp>
      <p:grpSp>
        <p:nvGrpSpPr>
          <p:cNvPr id="366" name="Gruppieren 365"/>
          <p:cNvGrpSpPr/>
          <p:nvPr/>
        </p:nvGrpSpPr>
        <p:grpSpPr>
          <a:xfrm>
            <a:off x="626736" y="3542948"/>
            <a:ext cx="11082914" cy="473928"/>
            <a:chOff x="627063" y="3738388"/>
            <a:chExt cx="11088686" cy="474285"/>
          </a:xfrm>
        </p:grpSpPr>
        <p:cxnSp>
          <p:nvCxnSpPr>
            <p:cNvPr id="10" name="Gerade Verbindung 9"/>
            <p:cNvCxnSpPr/>
            <p:nvPr/>
          </p:nvCxnSpPr>
          <p:spPr bwMode="auto">
            <a:xfrm>
              <a:off x="627064" y="3969798"/>
              <a:ext cx="3108595" cy="0"/>
            </a:xfrm>
            <a:prstGeom prst="line">
              <a:avLst/>
            </a:prstGeom>
            <a:solidFill>
              <a:schemeClr val="tx2"/>
            </a:solidFill>
            <a:ln w="12700"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1" name="t_customer"/>
            <p:cNvSpPr/>
            <p:nvPr/>
          </p:nvSpPr>
          <p:spPr bwMode="gray">
            <a:xfrm>
              <a:off x="627063" y="3738388"/>
              <a:ext cx="967114" cy="187436"/>
            </a:xfrm>
            <a:prstGeom prst="rect">
              <a:avLst/>
            </a:prstGeom>
            <a:noFill/>
            <a:ln>
              <a:noFill/>
            </a:ln>
            <a:effectLst/>
          </p:spPr>
          <p:txBody>
            <a:bodyPr wrap="none" lIns="0" tIns="0" rIns="0" bIns="0" numCol="1" spcCol="72000" rtlCol="0" anchor="ctr">
              <a:spAutoFit/>
            </a:bodyPr>
            <a:lstStyle/>
            <a:p>
              <a:pPr defTabSz="913943" fontAlgn="base">
                <a:lnSpc>
                  <a:spcPct val="110000"/>
                </a:lnSpc>
                <a:spcBef>
                  <a:spcPct val="0"/>
                </a:spcBef>
                <a:spcAft>
                  <a:spcPct val="0"/>
                </a:spcAft>
              </a:pPr>
              <a:r>
                <a:rPr lang="sr-Latn-RS" sz="1199" b="1" kern="0" dirty="0">
                  <a:solidFill>
                    <a:srgbClr val="EB780A"/>
                  </a:solidFill>
                  <a:latin typeface="Arial"/>
                  <a:ea typeface="ＭＳ Ｐゴシック" charset="-128"/>
                </a:rPr>
                <a:t>Virtuelni svet</a:t>
              </a:r>
              <a:endParaRPr lang="en-US" sz="1199" b="1" kern="0" dirty="0">
                <a:solidFill>
                  <a:srgbClr val="EB780A"/>
                </a:solidFill>
                <a:latin typeface="Arial"/>
                <a:ea typeface="ＭＳ Ｐゴシック" charset="-128"/>
              </a:endParaRPr>
            </a:p>
          </p:txBody>
        </p:sp>
        <p:sp>
          <p:nvSpPr>
            <p:cNvPr id="12" name="t_siemens"/>
            <p:cNvSpPr/>
            <p:nvPr/>
          </p:nvSpPr>
          <p:spPr bwMode="gray">
            <a:xfrm>
              <a:off x="627063" y="4025237"/>
              <a:ext cx="870884" cy="187436"/>
            </a:xfrm>
            <a:prstGeom prst="rect">
              <a:avLst/>
            </a:prstGeom>
            <a:noFill/>
            <a:ln>
              <a:noFill/>
            </a:ln>
            <a:effectLst/>
          </p:spPr>
          <p:txBody>
            <a:bodyPr wrap="none" lIns="0" tIns="0" rIns="0" bIns="0" numCol="1" spcCol="72000" rtlCol="0" anchor="ctr">
              <a:spAutoFit/>
            </a:bodyPr>
            <a:lstStyle/>
            <a:p>
              <a:pPr defTabSz="913943" fontAlgn="base">
                <a:lnSpc>
                  <a:spcPct val="110000"/>
                </a:lnSpc>
                <a:spcBef>
                  <a:spcPct val="0"/>
                </a:spcBef>
                <a:spcAft>
                  <a:spcPct val="0"/>
                </a:spcAft>
              </a:pPr>
              <a:r>
                <a:rPr lang="sr-Latn-RS" sz="1199" b="1" kern="0" dirty="0">
                  <a:solidFill>
                    <a:srgbClr val="EB780A"/>
                  </a:solidFill>
                  <a:latin typeface="Arial"/>
                  <a:ea typeface="ＭＳ Ｐゴシック" charset="-128"/>
                </a:rPr>
                <a:t>Stvarni svet</a:t>
              </a:r>
              <a:endParaRPr lang="en-US" sz="1199" b="1" kern="0" dirty="0">
                <a:solidFill>
                  <a:srgbClr val="EB780A"/>
                </a:solidFill>
                <a:latin typeface="Arial"/>
                <a:ea typeface="ＭＳ Ｐゴシック" charset="-128"/>
              </a:endParaRPr>
            </a:p>
          </p:txBody>
        </p:sp>
        <p:cxnSp>
          <p:nvCxnSpPr>
            <p:cNvPr id="351" name="Gerade Verbindung 350"/>
            <p:cNvCxnSpPr/>
            <p:nvPr/>
          </p:nvCxnSpPr>
          <p:spPr bwMode="auto">
            <a:xfrm>
              <a:off x="8711698" y="3969798"/>
              <a:ext cx="3004051" cy="0"/>
            </a:xfrm>
            <a:prstGeom prst="line">
              <a:avLst/>
            </a:prstGeom>
            <a:solidFill>
              <a:schemeClr val="tx2"/>
            </a:solidFill>
            <a:ln w="12700"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353" name="t_customer"/>
          <p:cNvSpPr/>
          <p:nvPr/>
        </p:nvSpPr>
        <p:spPr bwMode="gray">
          <a:xfrm>
            <a:off x="8871752" y="2908121"/>
            <a:ext cx="2837899" cy="929100"/>
          </a:xfrm>
          <a:prstGeom prst="rect">
            <a:avLst/>
          </a:prstGeom>
          <a:noFill/>
          <a:ln>
            <a:noFill/>
          </a:ln>
          <a:effectLst/>
        </p:spPr>
        <p:txBody>
          <a:bodyPr wrap="square" lIns="0" tIns="0" rIns="0" bIns="0" numCol="1" spcCol="72000" rtlCol="0" anchor="t">
            <a:spAutoFit/>
          </a:bodyPr>
          <a:lstStyle/>
          <a:p>
            <a:pPr algn="r" defTabSz="913943" fontAlgn="base">
              <a:lnSpc>
                <a:spcPct val="110000"/>
              </a:lnSpc>
              <a:spcBef>
                <a:spcPct val="0"/>
              </a:spcBef>
              <a:spcAft>
                <a:spcPct val="0"/>
              </a:spcAft>
            </a:pPr>
            <a:r>
              <a:rPr lang="sr-Latn-RS" sz="1399" kern="0" dirty="0">
                <a:solidFill>
                  <a:srgbClr val="000000"/>
                </a:solidFill>
                <a:latin typeface="Arial"/>
                <a:ea typeface="ＭＳ Ｐゴシック" charset="-128"/>
              </a:rPr>
              <a:t>Neposredni uvid u celu flotu i pojedinačne </a:t>
            </a:r>
            <a:r>
              <a:rPr lang="sr-Latn-RS" sz="1399" kern="0" dirty="0" err="1">
                <a:solidFill>
                  <a:srgbClr val="000000"/>
                </a:solidFill>
                <a:latin typeface="Arial"/>
                <a:ea typeface="ＭＳ Ｐゴシック" charset="-128"/>
              </a:rPr>
              <a:t>asset</a:t>
            </a:r>
            <a:r>
              <a:rPr lang="sr-Latn-RS" sz="1399" kern="0" dirty="0">
                <a:solidFill>
                  <a:srgbClr val="000000"/>
                </a:solidFill>
                <a:latin typeface="Arial"/>
                <a:ea typeface="ＭＳ Ｐゴシック" charset="-128"/>
              </a:rPr>
              <a:t>-e korišćenjem </a:t>
            </a:r>
            <a:r>
              <a:rPr lang="sr-Latn-RS" sz="1399" kern="0" dirty="0" err="1">
                <a:solidFill>
                  <a:srgbClr val="000000"/>
                </a:solidFill>
                <a:latin typeface="Arial"/>
                <a:ea typeface="ＭＳ Ｐゴシック" charset="-128"/>
              </a:rPr>
              <a:t>sopstevnih</a:t>
            </a:r>
            <a:r>
              <a:rPr lang="sr-Latn-RS" sz="1399" kern="0" dirty="0">
                <a:solidFill>
                  <a:srgbClr val="000000"/>
                </a:solidFill>
                <a:latin typeface="Arial"/>
                <a:ea typeface="ＭＳ Ｐゴシック" charset="-128"/>
              </a:rPr>
              <a:t>, </a:t>
            </a:r>
            <a:r>
              <a:rPr lang="sr-Latn-RS" sz="1399" kern="0" dirty="0" err="1">
                <a:solidFill>
                  <a:srgbClr val="000000"/>
                </a:solidFill>
                <a:latin typeface="Arial"/>
                <a:ea typeface="ＭＳ Ｐゴシック" charset="-128"/>
              </a:rPr>
              <a:t>Siemens</a:t>
            </a:r>
            <a:r>
              <a:rPr lang="sr-Latn-RS" sz="1399" kern="0" dirty="0">
                <a:solidFill>
                  <a:srgbClr val="000000"/>
                </a:solidFill>
                <a:latin typeface="Arial"/>
                <a:ea typeface="ＭＳ Ｐゴシック" charset="-128"/>
              </a:rPr>
              <a:t> ili partnerskih aplikacija, </a:t>
            </a:r>
          </a:p>
        </p:txBody>
      </p:sp>
      <p:grpSp>
        <p:nvGrpSpPr>
          <p:cNvPr id="21" name="Gruppieren 448"/>
          <p:cNvGrpSpPr>
            <a:grpSpLocks noChangeAspect="1"/>
          </p:cNvGrpSpPr>
          <p:nvPr/>
        </p:nvGrpSpPr>
        <p:grpSpPr>
          <a:xfrm>
            <a:off x="10005191" y="1641324"/>
            <a:ext cx="1704458" cy="1167600"/>
            <a:chOff x="7355498" y="1781935"/>
            <a:chExt cx="2184156" cy="1496553"/>
          </a:xfrm>
        </p:grpSpPr>
        <p:pic>
          <p:nvPicPr>
            <p:cNvPr id="355" name="Picture 49"/>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7355498" y="1782248"/>
              <a:ext cx="2184156" cy="1496240"/>
            </a:xfrm>
            <a:prstGeom prst="rect">
              <a:avLst/>
            </a:prstGeom>
            <a:solidFill>
              <a:srgbClr val="FFFFFF">
                <a:shade val="85000"/>
              </a:srgbClr>
            </a:solidFill>
            <a:ln w="88900" cap="sq">
              <a:noFill/>
              <a:miter lim="800000"/>
            </a:ln>
            <a:effectLst/>
          </p:spPr>
        </p:pic>
        <p:sp>
          <p:nvSpPr>
            <p:cNvPr id="356" name="Rechteck 355"/>
            <p:cNvSpPr/>
            <p:nvPr/>
          </p:nvSpPr>
          <p:spPr bwMode="auto">
            <a:xfrm>
              <a:off x="7355498" y="1781935"/>
              <a:ext cx="2184156" cy="1496553"/>
            </a:xfrm>
            <a:prstGeom prst="rect">
              <a:avLst/>
            </a:prstGeom>
            <a:noFill/>
            <a:ln w="9525">
              <a:solidFill>
                <a:schemeClr val="accent1"/>
              </a:solidFill>
              <a:miter lim="800000"/>
            </a:ln>
            <a:effectLst/>
          </p:spPr>
          <p:txBody>
            <a:bodyPr wrap="square" lIns="107957" tIns="53978" rIns="107957" bIns="53978" numCol="1" spcCol="72000" rtlCol="0" anchor="t" anchorCtr="0">
              <a:noAutofit/>
            </a:bodyPr>
            <a:lstStyle/>
            <a:p>
              <a:pPr algn="ctr" defTabSz="913943">
                <a:spcBef>
                  <a:spcPct val="0"/>
                </a:spcBef>
                <a:buClr>
                  <a:srgbClr val="879BAA"/>
                </a:buClr>
              </a:pPr>
              <a:endParaRPr lang="en-GB" sz="1199" kern="0" dirty="0">
                <a:solidFill>
                  <a:srgbClr val="000000"/>
                </a:solidFill>
                <a:latin typeface="Arial" pitchFamily="34" charset="0"/>
                <a:ea typeface="ＭＳ Ｐゴシック" charset="-128"/>
              </a:endParaRPr>
            </a:p>
          </p:txBody>
        </p:sp>
      </p:grpSp>
      <p:grpSp>
        <p:nvGrpSpPr>
          <p:cNvPr id="23" name="Gruppieren 447"/>
          <p:cNvGrpSpPr>
            <a:grpSpLocks noChangeAspect="1"/>
          </p:cNvGrpSpPr>
          <p:nvPr/>
        </p:nvGrpSpPr>
        <p:grpSpPr>
          <a:xfrm>
            <a:off x="8163631" y="1639782"/>
            <a:ext cx="1704457" cy="1170684"/>
            <a:chOff x="4447020" y="1470635"/>
            <a:chExt cx="2184156" cy="1500506"/>
          </a:xfrm>
        </p:grpSpPr>
        <p:pic>
          <p:nvPicPr>
            <p:cNvPr id="358" name="Picture 47"/>
            <p:cNvPicPr>
              <a:picLocks noChangeAspect="1" noChangeArrowheads="1"/>
            </p:cNvPicPr>
            <p:nvPr/>
          </p:nvPicPr>
          <p:blipFill rotWithShape="1">
            <a:blip r:embed="rId20" cstate="print">
              <a:extLst>
                <a:ext uri="{28A0092B-C50C-407E-A947-70E740481C1C}">
                  <a14:useLocalDpi xmlns:a14="http://schemas.microsoft.com/office/drawing/2010/main"/>
                </a:ext>
              </a:extLst>
            </a:blip>
            <a:srcRect/>
            <a:stretch/>
          </p:blipFill>
          <p:spPr bwMode="auto">
            <a:xfrm>
              <a:off x="4447020" y="1470635"/>
              <a:ext cx="2184156" cy="1500506"/>
            </a:xfrm>
            <a:prstGeom prst="rect">
              <a:avLst/>
            </a:prstGeom>
            <a:solidFill>
              <a:srgbClr val="FFFFFF">
                <a:shade val="85000"/>
              </a:srgbClr>
            </a:solidFill>
            <a:ln w="88900" cap="sq">
              <a:solidFill>
                <a:srgbClr val="FFFFFF"/>
              </a:solidFill>
              <a:miter lim="800000"/>
            </a:ln>
            <a:effectLst/>
          </p:spPr>
        </p:pic>
        <p:sp>
          <p:nvSpPr>
            <p:cNvPr id="359" name="Rechteck 358"/>
            <p:cNvSpPr/>
            <p:nvPr/>
          </p:nvSpPr>
          <p:spPr bwMode="auto">
            <a:xfrm>
              <a:off x="4447020" y="1470635"/>
              <a:ext cx="2184156" cy="1496553"/>
            </a:xfrm>
            <a:prstGeom prst="rect">
              <a:avLst/>
            </a:prstGeom>
            <a:noFill/>
            <a:ln w="9525">
              <a:solidFill>
                <a:schemeClr val="accent1"/>
              </a:solidFill>
              <a:miter lim="800000"/>
            </a:ln>
            <a:effectLst/>
          </p:spPr>
          <p:txBody>
            <a:bodyPr wrap="square" lIns="107957" tIns="53978" rIns="107957" bIns="53978" numCol="1" spcCol="72000" rtlCol="0" anchor="t" anchorCtr="0">
              <a:noAutofit/>
            </a:bodyPr>
            <a:lstStyle/>
            <a:p>
              <a:pPr algn="ctr" defTabSz="913943">
                <a:spcBef>
                  <a:spcPct val="0"/>
                </a:spcBef>
                <a:buClr>
                  <a:srgbClr val="879BAA"/>
                </a:buClr>
              </a:pPr>
              <a:endParaRPr lang="en-GB" sz="1199" kern="0" dirty="0">
                <a:solidFill>
                  <a:srgbClr val="000000"/>
                </a:solidFill>
                <a:latin typeface="Arial" pitchFamily="34" charset="0"/>
                <a:ea typeface="ＭＳ Ｐゴシック" charset="-128"/>
              </a:endParaRPr>
            </a:p>
          </p:txBody>
        </p:sp>
      </p:grpSp>
      <p:sp>
        <p:nvSpPr>
          <p:cNvPr id="361" name="t_customer"/>
          <p:cNvSpPr/>
          <p:nvPr/>
        </p:nvSpPr>
        <p:spPr bwMode="gray">
          <a:xfrm>
            <a:off x="626735" y="1636128"/>
            <a:ext cx="2931893" cy="989053"/>
          </a:xfrm>
          <a:prstGeom prst="rect">
            <a:avLst/>
          </a:prstGeom>
          <a:noFill/>
          <a:ln>
            <a:noFill/>
          </a:ln>
          <a:effectLst/>
        </p:spPr>
        <p:txBody>
          <a:bodyPr wrap="none" lIns="0" tIns="0" rIns="0" bIns="0" numCol="1" spcCol="72000" rtlCol="0" anchor="ctr">
            <a:spAutoFit/>
          </a:bodyPr>
          <a:lstStyle/>
          <a:p>
            <a:pPr defTabSz="913943" fontAlgn="base">
              <a:lnSpc>
                <a:spcPct val="110000"/>
              </a:lnSpc>
              <a:spcBef>
                <a:spcPct val="0"/>
              </a:spcBef>
              <a:spcAft>
                <a:spcPct val="0"/>
              </a:spcAft>
            </a:pPr>
            <a:r>
              <a:rPr lang="en-US" sz="1999" b="1" kern="0" dirty="0">
                <a:solidFill>
                  <a:srgbClr val="EB780A"/>
                </a:solidFill>
                <a:latin typeface="Arial"/>
                <a:ea typeface="ＭＳ Ｐゴシック" charset="-128"/>
              </a:rPr>
              <a:t>MindSphere –</a:t>
            </a:r>
            <a:br>
              <a:rPr lang="en-US" sz="1999" b="1" kern="0" dirty="0">
                <a:solidFill>
                  <a:srgbClr val="EB780A"/>
                </a:solidFill>
                <a:latin typeface="Arial"/>
                <a:ea typeface="ＭＳ Ｐゴシック" charset="-128"/>
              </a:rPr>
            </a:br>
            <a:r>
              <a:rPr lang="sr-Latn-RS" sz="1999" b="1" kern="0" dirty="0" err="1">
                <a:solidFill>
                  <a:srgbClr val="EB780A"/>
                </a:solidFill>
                <a:latin typeface="Arial"/>
                <a:ea typeface="ＭＳ Ｐゴシック" charset="-128"/>
              </a:rPr>
              <a:t>klaud</a:t>
            </a:r>
            <a:r>
              <a:rPr lang="sr-Latn-RS" sz="1999" b="1" kern="0" dirty="0">
                <a:solidFill>
                  <a:srgbClr val="EB780A"/>
                </a:solidFill>
                <a:latin typeface="Arial"/>
                <a:ea typeface="ＭＳ Ｐゴシック" charset="-128"/>
              </a:rPr>
              <a:t> bazirani, otvoreni </a:t>
            </a:r>
          </a:p>
          <a:p>
            <a:pPr defTabSz="913943" fontAlgn="base">
              <a:lnSpc>
                <a:spcPct val="110000"/>
              </a:lnSpc>
              <a:spcBef>
                <a:spcPct val="0"/>
              </a:spcBef>
              <a:spcAft>
                <a:spcPct val="0"/>
              </a:spcAft>
            </a:pPr>
            <a:r>
              <a:rPr lang="sr-Latn-RS" sz="1999" b="1" kern="0" dirty="0" err="1">
                <a:solidFill>
                  <a:srgbClr val="EB780A"/>
                </a:solidFill>
                <a:latin typeface="Arial"/>
                <a:ea typeface="ＭＳ Ｐゴシック" charset="-128"/>
              </a:rPr>
              <a:t>IoT</a:t>
            </a:r>
            <a:r>
              <a:rPr lang="sr-Latn-RS" sz="1999" b="1" kern="0" dirty="0">
                <a:solidFill>
                  <a:srgbClr val="EB780A"/>
                </a:solidFill>
                <a:latin typeface="Arial"/>
                <a:ea typeface="ＭＳ Ｐゴシック" charset="-128"/>
              </a:rPr>
              <a:t> operativni sistem</a:t>
            </a:r>
            <a:endParaRPr lang="en-US" sz="1999" b="1" kern="0" dirty="0">
              <a:solidFill>
                <a:srgbClr val="EB780A"/>
              </a:solidFill>
              <a:latin typeface="Arial"/>
              <a:ea typeface="ＭＳ Ｐゴシック" charset="-128"/>
            </a:endParaRPr>
          </a:p>
        </p:txBody>
      </p:sp>
      <p:cxnSp>
        <p:nvCxnSpPr>
          <p:cNvPr id="363" name="Gerade Verbindung mit Pfeil 362"/>
          <p:cNvCxnSpPr/>
          <p:nvPr/>
        </p:nvCxnSpPr>
        <p:spPr bwMode="auto">
          <a:xfrm>
            <a:off x="6820993" y="1740067"/>
            <a:ext cx="1342635" cy="0"/>
          </a:xfrm>
          <a:prstGeom prst="straightConnector1">
            <a:avLst/>
          </a:prstGeom>
          <a:solidFill>
            <a:srgbClr val="000000"/>
          </a:solidFill>
          <a:ln w="9525" cap="flat" cmpd="sng" algn="ctr">
            <a:solidFill>
              <a:srgbClr val="233746"/>
            </a:solidFill>
            <a:prstDash val="solid"/>
            <a:miter lim="800000"/>
            <a:headEnd type="none" w="med" len="med"/>
            <a:tailEnd type="oval"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65" name="t_customer"/>
          <p:cNvSpPr/>
          <p:nvPr/>
        </p:nvSpPr>
        <p:spPr bwMode="gray">
          <a:xfrm>
            <a:off x="8225317" y="5227465"/>
            <a:ext cx="2117629" cy="929100"/>
          </a:xfrm>
          <a:prstGeom prst="rect">
            <a:avLst/>
          </a:prstGeom>
          <a:noFill/>
          <a:ln>
            <a:noFill/>
          </a:ln>
          <a:effectLst/>
        </p:spPr>
        <p:txBody>
          <a:bodyPr wrap="square" lIns="0" tIns="0" rIns="0" bIns="0" numCol="1" spcCol="72000" rtlCol="0" anchor="b">
            <a:spAutoFit/>
          </a:bodyPr>
          <a:lstStyle/>
          <a:p>
            <a:pPr algn="r" defTabSz="913943" fontAlgn="base">
              <a:lnSpc>
                <a:spcPct val="110000"/>
              </a:lnSpc>
              <a:spcBef>
                <a:spcPct val="0"/>
              </a:spcBef>
              <a:spcAft>
                <a:spcPct val="0"/>
              </a:spcAft>
            </a:pPr>
            <a:r>
              <a:rPr lang="sr-Latn-RS" sz="1399" kern="0" dirty="0">
                <a:solidFill>
                  <a:srgbClr val="000000"/>
                </a:solidFill>
                <a:latin typeface="Arial"/>
                <a:ea typeface="ＭＳ Ｐゴシック" charset="-128"/>
              </a:rPr>
              <a:t>Transformacija podataka u efikasne rezultate u cilju povećanja vremena rada i efikasnosti</a:t>
            </a:r>
            <a:endParaRPr lang="en-US" sz="1399" kern="0" dirty="0">
              <a:solidFill>
                <a:srgbClr val="000000"/>
              </a:solidFill>
              <a:latin typeface="Arial"/>
              <a:ea typeface="ＭＳ Ｐゴシック" charset="-128"/>
            </a:endParaRPr>
          </a:p>
        </p:txBody>
      </p:sp>
      <p:grpSp>
        <p:nvGrpSpPr>
          <p:cNvPr id="28" name="Gruppieren 27"/>
          <p:cNvGrpSpPr/>
          <p:nvPr/>
        </p:nvGrpSpPr>
        <p:grpSpPr>
          <a:xfrm>
            <a:off x="10526137" y="4928849"/>
            <a:ext cx="1150076" cy="1377896"/>
            <a:chOff x="10547281" y="4229227"/>
            <a:chExt cx="1168467" cy="1400254"/>
          </a:xfrm>
        </p:grpSpPr>
        <p:pic>
          <p:nvPicPr>
            <p:cNvPr id="367" name="Picture 44"/>
            <p:cNvPicPr>
              <a:picLocks noChangeAspect="1" noChangeArrowheads="1"/>
            </p:cNvPicPr>
            <p:nvPr/>
          </p:nvPicPr>
          <p:blipFill rotWithShape="1">
            <a:blip r:embed="rId21" cstate="email">
              <a:extLst>
                <a:ext uri="{28A0092B-C50C-407E-A947-70E740481C1C}">
                  <a14:useLocalDpi xmlns:a14="http://schemas.microsoft.com/office/drawing/2010/main"/>
                </a:ext>
              </a:extLst>
            </a:blip>
            <a:srcRect b="2801"/>
            <a:stretch/>
          </p:blipFill>
          <p:spPr bwMode="auto">
            <a:xfrm>
              <a:off x="10547281" y="4229228"/>
              <a:ext cx="1168466" cy="1400253"/>
            </a:xfrm>
            <a:prstGeom prst="rect">
              <a:avLst/>
            </a:prstGeom>
            <a:solidFill>
              <a:srgbClr val="FFFFFF">
                <a:shade val="85000"/>
              </a:srgbClr>
            </a:solidFill>
            <a:ln w="88900" cap="sq">
              <a:noFill/>
              <a:miter lim="800000"/>
            </a:ln>
            <a:effectLst/>
          </p:spPr>
        </p:pic>
        <p:sp>
          <p:nvSpPr>
            <p:cNvPr id="368" name="Rechteck 367"/>
            <p:cNvSpPr/>
            <p:nvPr/>
          </p:nvSpPr>
          <p:spPr bwMode="auto">
            <a:xfrm>
              <a:off x="10547282" y="4229227"/>
              <a:ext cx="1168466" cy="1400254"/>
            </a:xfrm>
            <a:prstGeom prst="rect">
              <a:avLst/>
            </a:prstGeom>
            <a:noFill/>
            <a:ln w="9525">
              <a:solidFill>
                <a:schemeClr val="accent1"/>
              </a:solidFill>
              <a:miter lim="800000"/>
            </a:ln>
            <a:effectLst/>
          </p:spPr>
          <p:txBody>
            <a:bodyPr wrap="square" lIns="107957" tIns="53978" rIns="107957" bIns="53978" numCol="1" spcCol="72000" rtlCol="0" anchor="t" anchorCtr="0">
              <a:noAutofit/>
            </a:bodyPr>
            <a:lstStyle/>
            <a:p>
              <a:pPr algn="ctr" defTabSz="913943">
                <a:spcBef>
                  <a:spcPct val="0"/>
                </a:spcBef>
                <a:buClr>
                  <a:srgbClr val="879BAA"/>
                </a:buClr>
              </a:pPr>
              <a:endParaRPr lang="en-GB" sz="1199" kern="0" dirty="0">
                <a:solidFill>
                  <a:srgbClr val="000000"/>
                </a:solidFill>
                <a:latin typeface="Arial" pitchFamily="34" charset="0"/>
                <a:ea typeface="ＭＳ Ｐゴシック" charset="-128"/>
              </a:endParaRPr>
            </a:p>
          </p:txBody>
        </p:sp>
      </p:grpSp>
      <p:grpSp>
        <p:nvGrpSpPr>
          <p:cNvPr id="33" name="Gruppieren 28"/>
          <p:cNvGrpSpPr/>
          <p:nvPr/>
        </p:nvGrpSpPr>
        <p:grpSpPr>
          <a:xfrm>
            <a:off x="9118587" y="4291810"/>
            <a:ext cx="2373109" cy="804503"/>
            <a:chOff x="8398429" y="4035586"/>
            <a:chExt cx="2374345" cy="805108"/>
          </a:xfrm>
        </p:grpSpPr>
        <p:pic>
          <p:nvPicPr>
            <p:cNvPr id="370" name="Picture 48"/>
            <p:cNvPicPr>
              <a:picLocks noChangeAspect="1" noChangeArrowheads="1"/>
            </p:cNvPicPr>
            <p:nvPr/>
          </p:nvPicPr>
          <p:blipFill rotWithShape="1">
            <a:blip r:embed="rId22" cstate="screen">
              <a:extLst>
                <a:ext uri="{28A0092B-C50C-407E-A947-70E740481C1C}">
                  <a14:useLocalDpi xmlns:a14="http://schemas.microsoft.com/office/drawing/2010/main"/>
                </a:ext>
              </a:extLst>
            </a:blip>
            <a:srcRect b="36289"/>
            <a:stretch/>
          </p:blipFill>
          <p:spPr bwMode="auto">
            <a:xfrm>
              <a:off x="8398429" y="4035586"/>
              <a:ext cx="2374344" cy="805108"/>
            </a:xfrm>
            <a:prstGeom prst="rect">
              <a:avLst/>
            </a:prstGeom>
            <a:solidFill>
              <a:srgbClr val="FFFFFF">
                <a:shade val="85000"/>
              </a:srgbClr>
            </a:solidFill>
            <a:ln w="88900" cap="sq">
              <a:noFill/>
              <a:miter lim="800000"/>
            </a:ln>
            <a:effectLst/>
          </p:spPr>
        </p:pic>
        <p:sp>
          <p:nvSpPr>
            <p:cNvPr id="371" name="Rechteck 370"/>
            <p:cNvSpPr/>
            <p:nvPr/>
          </p:nvSpPr>
          <p:spPr bwMode="auto">
            <a:xfrm>
              <a:off x="8398429" y="4035586"/>
              <a:ext cx="2374345" cy="805108"/>
            </a:xfrm>
            <a:prstGeom prst="rect">
              <a:avLst/>
            </a:prstGeom>
            <a:noFill/>
            <a:ln w="9525">
              <a:solidFill>
                <a:schemeClr val="accent1"/>
              </a:solidFill>
              <a:miter lim="800000"/>
            </a:ln>
            <a:effectLst/>
          </p:spPr>
          <p:txBody>
            <a:bodyPr wrap="square" lIns="107957" tIns="53978" rIns="107957" bIns="53978" numCol="1" spcCol="72000" rtlCol="0" anchor="t" anchorCtr="0">
              <a:noAutofit/>
            </a:bodyPr>
            <a:lstStyle/>
            <a:p>
              <a:pPr algn="ctr" defTabSz="913943">
                <a:spcBef>
                  <a:spcPct val="0"/>
                </a:spcBef>
                <a:buClr>
                  <a:srgbClr val="879BAA"/>
                </a:buClr>
              </a:pPr>
              <a:endParaRPr lang="en-GB" sz="1199" kern="0" dirty="0">
                <a:solidFill>
                  <a:srgbClr val="000000"/>
                </a:solidFill>
                <a:latin typeface="Arial" pitchFamily="34" charset="0"/>
                <a:ea typeface="ＭＳ Ｐゴシック" charset="-128"/>
              </a:endParaRPr>
            </a:p>
          </p:txBody>
        </p:sp>
      </p:grpSp>
      <p:cxnSp>
        <p:nvCxnSpPr>
          <p:cNvPr id="364" name="Gerade Verbindung mit Pfeil 363"/>
          <p:cNvCxnSpPr/>
          <p:nvPr/>
        </p:nvCxnSpPr>
        <p:spPr bwMode="auto">
          <a:xfrm>
            <a:off x="8626552" y="4782062"/>
            <a:ext cx="492035" cy="0"/>
          </a:xfrm>
          <a:prstGeom prst="straightConnector1">
            <a:avLst/>
          </a:prstGeom>
          <a:solidFill>
            <a:srgbClr val="000000"/>
          </a:solidFill>
          <a:ln w="9525" cap="flat" cmpd="sng" algn="ctr">
            <a:solidFill>
              <a:srgbClr val="233746"/>
            </a:solidFill>
            <a:prstDash val="solid"/>
            <a:miter lim="800000"/>
            <a:headEnd type="none" w="med" len="med"/>
            <a:tailEnd type="oval"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75" name="t_customer"/>
          <p:cNvSpPr/>
          <p:nvPr/>
        </p:nvSpPr>
        <p:spPr bwMode="gray">
          <a:xfrm>
            <a:off x="626735" y="5701184"/>
            <a:ext cx="3218432" cy="455381"/>
          </a:xfrm>
          <a:prstGeom prst="rect">
            <a:avLst/>
          </a:prstGeom>
          <a:noFill/>
          <a:ln>
            <a:noFill/>
          </a:ln>
          <a:effectLst/>
        </p:spPr>
        <p:txBody>
          <a:bodyPr wrap="square" lIns="0" tIns="0" rIns="0" bIns="0" numCol="1" spcCol="72000" rtlCol="0" anchor="b">
            <a:spAutoFit/>
          </a:bodyPr>
          <a:lstStyle/>
          <a:p>
            <a:pPr defTabSz="913943" fontAlgn="base">
              <a:lnSpc>
                <a:spcPct val="110000"/>
              </a:lnSpc>
              <a:spcBef>
                <a:spcPct val="0"/>
              </a:spcBef>
              <a:spcAft>
                <a:spcPct val="0"/>
              </a:spcAft>
            </a:pPr>
            <a:r>
              <a:rPr lang="sr-Latn-RS" sz="1399" kern="0" dirty="0">
                <a:solidFill>
                  <a:srgbClr val="000000"/>
                </a:solidFill>
                <a:latin typeface="Arial"/>
                <a:ea typeface="ＭＳ Ｐゴシック" charset="-128"/>
              </a:rPr>
              <a:t>Konfigurisanje kolekcija podataka kao i veza brzo i lako</a:t>
            </a:r>
            <a:endParaRPr lang="en-US" sz="1399" kern="0" dirty="0">
              <a:solidFill>
                <a:srgbClr val="000000"/>
              </a:solidFill>
              <a:latin typeface="Arial"/>
              <a:ea typeface="ＭＳ Ｐゴシック" charset="-128"/>
            </a:endParaRPr>
          </a:p>
        </p:txBody>
      </p:sp>
      <p:grpSp>
        <p:nvGrpSpPr>
          <p:cNvPr id="36" name="Gruppieren 16"/>
          <p:cNvGrpSpPr/>
          <p:nvPr/>
        </p:nvGrpSpPr>
        <p:grpSpPr>
          <a:xfrm>
            <a:off x="626737" y="4414348"/>
            <a:ext cx="1953332" cy="1192283"/>
            <a:chOff x="2919824" y="5044493"/>
            <a:chExt cx="1709800" cy="1123710"/>
          </a:xfrm>
        </p:grpSpPr>
        <p:pic>
          <p:nvPicPr>
            <p:cNvPr id="377" name="Picture 2"/>
            <p:cNvPicPr>
              <a:picLocks noChangeAspect="1" noChangeArrowheads="1"/>
            </p:cNvPicPr>
            <p:nvPr/>
          </p:nvPicPr>
          <p:blipFill rotWithShape="1">
            <a:blip r:embed="rId23" cstate="email">
              <a:extLst>
                <a:ext uri="{28A0092B-C50C-407E-A947-70E740481C1C}">
                  <a14:useLocalDpi xmlns:a14="http://schemas.microsoft.com/office/drawing/2010/main"/>
                </a:ext>
              </a:extLst>
            </a:blip>
            <a:srcRect l="3218" t="3218" r="3218" b="3218"/>
            <a:stretch/>
          </p:blipFill>
          <p:spPr bwMode="auto">
            <a:xfrm>
              <a:off x="2919824" y="5044493"/>
              <a:ext cx="1709800" cy="1123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8" name="Rechteck 377"/>
            <p:cNvSpPr/>
            <p:nvPr/>
          </p:nvSpPr>
          <p:spPr bwMode="auto">
            <a:xfrm>
              <a:off x="2919824" y="5044493"/>
              <a:ext cx="1704756" cy="1123710"/>
            </a:xfrm>
            <a:prstGeom prst="rect">
              <a:avLst/>
            </a:prstGeom>
            <a:noFill/>
            <a:ln w="9525">
              <a:solidFill>
                <a:schemeClr val="accent1"/>
              </a:solidFill>
              <a:miter lim="800000"/>
            </a:ln>
            <a:effectLst/>
          </p:spPr>
          <p:txBody>
            <a:bodyPr wrap="square" lIns="107957" tIns="53978" rIns="107957" bIns="53978" numCol="1" spcCol="72000" rtlCol="0" anchor="t" anchorCtr="0">
              <a:noAutofit/>
            </a:bodyPr>
            <a:lstStyle/>
            <a:p>
              <a:pPr algn="ctr" defTabSz="913943">
                <a:spcBef>
                  <a:spcPct val="0"/>
                </a:spcBef>
                <a:buClr>
                  <a:srgbClr val="879BAA"/>
                </a:buClr>
              </a:pPr>
              <a:endParaRPr lang="en-GB" sz="1199" kern="0" dirty="0">
                <a:solidFill>
                  <a:srgbClr val="000000"/>
                </a:solidFill>
                <a:latin typeface="Arial" pitchFamily="34" charset="0"/>
                <a:ea typeface="ＭＳ Ｐゴシック" charset="-128"/>
              </a:endParaRPr>
            </a:p>
          </p:txBody>
        </p:sp>
      </p:grpSp>
      <p:cxnSp>
        <p:nvCxnSpPr>
          <p:cNvPr id="373" name="Gerade Verbindung mit Pfeil 372"/>
          <p:cNvCxnSpPr/>
          <p:nvPr/>
        </p:nvCxnSpPr>
        <p:spPr bwMode="auto">
          <a:xfrm flipH="1" flipV="1">
            <a:off x="2580068" y="4782062"/>
            <a:ext cx="902488" cy="12927"/>
          </a:xfrm>
          <a:prstGeom prst="straightConnector1">
            <a:avLst/>
          </a:prstGeom>
          <a:solidFill>
            <a:srgbClr val="000000"/>
          </a:solidFill>
          <a:ln w="9525" cap="flat" cmpd="sng" algn="ctr">
            <a:solidFill>
              <a:srgbClr val="233746"/>
            </a:solidFill>
            <a:prstDash val="solid"/>
            <a:miter lim="800000"/>
            <a:headEnd type="none" w="med" len="med"/>
            <a:tailEnd type="oval"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40" name="Gruppieren 378"/>
          <p:cNvGrpSpPr/>
          <p:nvPr/>
        </p:nvGrpSpPr>
        <p:grpSpPr>
          <a:xfrm>
            <a:off x="4543614" y="5200956"/>
            <a:ext cx="3140298" cy="1057131"/>
            <a:chOff x="4545980" y="5203083"/>
            <a:chExt cx="3141934" cy="1057927"/>
          </a:xfrm>
        </p:grpSpPr>
        <p:sp>
          <p:nvSpPr>
            <p:cNvPr id="22" name="Textfeld 21"/>
            <p:cNvSpPr txBox="1">
              <a:spLocks/>
            </p:cNvSpPr>
            <p:nvPr/>
          </p:nvSpPr>
          <p:spPr bwMode="gray">
            <a:xfrm>
              <a:off x="5854006" y="5735418"/>
              <a:ext cx="99386" cy="344710"/>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11</a:t>
              </a:r>
            </a:p>
          </p:txBody>
        </p:sp>
        <p:sp>
          <p:nvSpPr>
            <p:cNvPr id="26" name="Freeform 401"/>
            <p:cNvSpPr>
              <a:spLocks noChangeAspect="1" noEditPoints="1"/>
            </p:cNvSpPr>
            <p:nvPr/>
          </p:nvSpPr>
          <p:spPr bwMode="gray">
            <a:xfrm>
              <a:off x="5849552" y="6074468"/>
              <a:ext cx="125072" cy="185723"/>
            </a:xfrm>
            <a:custGeom>
              <a:avLst/>
              <a:gdLst>
                <a:gd name="T0" fmla="*/ 161 w 491"/>
                <a:gd name="T1" fmla="*/ 283 h 721"/>
                <a:gd name="T2" fmla="*/ 181 w 491"/>
                <a:gd name="T3" fmla="*/ 304 h 721"/>
                <a:gd name="T4" fmla="*/ 202 w 491"/>
                <a:gd name="T5" fmla="*/ 283 h 721"/>
                <a:gd name="T6" fmla="*/ 181 w 491"/>
                <a:gd name="T7" fmla="*/ 263 h 721"/>
                <a:gd name="T8" fmla="*/ 161 w 491"/>
                <a:gd name="T9" fmla="*/ 283 h 721"/>
                <a:gd name="T10" fmla="*/ 193 w 491"/>
                <a:gd name="T11" fmla="*/ 311 h 721"/>
                <a:gd name="T12" fmla="*/ 211 w 491"/>
                <a:gd name="T13" fmla="*/ 721 h 721"/>
                <a:gd name="T14" fmla="*/ 181 w 491"/>
                <a:gd name="T15" fmla="*/ 721 h 721"/>
                <a:gd name="T16" fmla="*/ 152 w 491"/>
                <a:gd name="T17" fmla="*/ 721 h 721"/>
                <a:gd name="T18" fmla="*/ 166 w 491"/>
                <a:gd name="T19" fmla="*/ 386 h 721"/>
                <a:gd name="T20" fmla="*/ 12 w 491"/>
                <a:gd name="T21" fmla="*/ 535 h 721"/>
                <a:gd name="T22" fmla="*/ 0 w 491"/>
                <a:gd name="T23" fmla="*/ 536 h 721"/>
                <a:gd name="T24" fmla="*/ 159 w 491"/>
                <a:gd name="T25" fmla="*/ 304 h 721"/>
                <a:gd name="T26" fmla="*/ 151 w 491"/>
                <a:gd name="T27" fmla="*/ 283 h 721"/>
                <a:gd name="T28" fmla="*/ 153 w 491"/>
                <a:gd name="T29" fmla="*/ 271 h 721"/>
                <a:gd name="T30" fmla="*/ 103 w 491"/>
                <a:gd name="T31" fmla="*/ 233 h 721"/>
                <a:gd name="T32" fmla="*/ 48 w 491"/>
                <a:gd name="T33" fmla="*/ 11 h 721"/>
                <a:gd name="T34" fmla="*/ 53 w 491"/>
                <a:gd name="T35" fmla="*/ 0 h 721"/>
                <a:gd name="T36" fmla="*/ 175 w 491"/>
                <a:gd name="T37" fmla="*/ 254 h 721"/>
                <a:gd name="T38" fmla="*/ 181 w 491"/>
                <a:gd name="T39" fmla="*/ 253 h 721"/>
                <a:gd name="T40" fmla="*/ 206 w 491"/>
                <a:gd name="T41" fmla="*/ 265 h 721"/>
                <a:gd name="T42" fmla="*/ 264 w 491"/>
                <a:gd name="T43" fmla="*/ 241 h 721"/>
                <a:gd name="T44" fmla="*/ 484 w 491"/>
                <a:gd name="T45" fmla="*/ 305 h 721"/>
                <a:gd name="T46" fmla="*/ 491 w 491"/>
                <a:gd name="T47" fmla="*/ 314 h 721"/>
                <a:gd name="T48" fmla="*/ 210 w 491"/>
                <a:gd name="T49" fmla="*/ 293 h 721"/>
                <a:gd name="T50" fmla="*/ 193 w 491"/>
                <a:gd name="T51" fmla="*/ 31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1" h="721">
                  <a:moveTo>
                    <a:pt x="161" y="283"/>
                  </a:moveTo>
                  <a:cubicBezTo>
                    <a:pt x="161" y="295"/>
                    <a:pt x="170" y="304"/>
                    <a:pt x="181" y="304"/>
                  </a:cubicBezTo>
                  <a:cubicBezTo>
                    <a:pt x="193" y="304"/>
                    <a:pt x="202" y="295"/>
                    <a:pt x="202" y="283"/>
                  </a:cubicBezTo>
                  <a:cubicBezTo>
                    <a:pt x="202" y="272"/>
                    <a:pt x="193" y="263"/>
                    <a:pt x="181" y="263"/>
                  </a:cubicBezTo>
                  <a:cubicBezTo>
                    <a:pt x="170" y="263"/>
                    <a:pt x="161" y="272"/>
                    <a:pt x="161" y="283"/>
                  </a:cubicBezTo>
                  <a:close/>
                  <a:moveTo>
                    <a:pt x="193" y="311"/>
                  </a:moveTo>
                  <a:cubicBezTo>
                    <a:pt x="211" y="721"/>
                    <a:pt x="211" y="721"/>
                    <a:pt x="211" y="721"/>
                  </a:cubicBezTo>
                  <a:cubicBezTo>
                    <a:pt x="181" y="721"/>
                    <a:pt x="181" y="721"/>
                    <a:pt x="181" y="721"/>
                  </a:cubicBezTo>
                  <a:cubicBezTo>
                    <a:pt x="152" y="721"/>
                    <a:pt x="152" y="721"/>
                    <a:pt x="152" y="721"/>
                  </a:cubicBezTo>
                  <a:cubicBezTo>
                    <a:pt x="166" y="386"/>
                    <a:pt x="166" y="386"/>
                    <a:pt x="166" y="386"/>
                  </a:cubicBezTo>
                  <a:cubicBezTo>
                    <a:pt x="12" y="535"/>
                    <a:pt x="12" y="535"/>
                    <a:pt x="12" y="535"/>
                  </a:cubicBezTo>
                  <a:cubicBezTo>
                    <a:pt x="0" y="536"/>
                    <a:pt x="0" y="536"/>
                    <a:pt x="0" y="536"/>
                  </a:cubicBezTo>
                  <a:cubicBezTo>
                    <a:pt x="159" y="304"/>
                    <a:pt x="159" y="304"/>
                    <a:pt x="159" y="304"/>
                  </a:cubicBezTo>
                  <a:cubicBezTo>
                    <a:pt x="154" y="298"/>
                    <a:pt x="151" y="291"/>
                    <a:pt x="151" y="283"/>
                  </a:cubicBezTo>
                  <a:cubicBezTo>
                    <a:pt x="151" y="279"/>
                    <a:pt x="152" y="275"/>
                    <a:pt x="153" y="271"/>
                  </a:cubicBezTo>
                  <a:cubicBezTo>
                    <a:pt x="103" y="233"/>
                    <a:pt x="103" y="233"/>
                    <a:pt x="103" y="233"/>
                  </a:cubicBezTo>
                  <a:cubicBezTo>
                    <a:pt x="48" y="11"/>
                    <a:pt x="48" y="11"/>
                    <a:pt x="48" y="11"/>
                  </a:cubicBezTo>
                  <a:cubicBezTo>
                    <a:pt x="53" y="0"/>
                    <a:pt x="53" y="0"/>
                    <a:pt x="53" y="0"/>
                  </a:cubicBezTo>
                  <a:cubicBezTo>
                    <a:pt x="175" y="254"/>
                    <a:pt x="175" y="254"/>
                    <a:pt x="175" y="254"/>
                  </a:cubicBezTo>
                  <a:cubicBezTo>
                    <a:pt x="177" y="253"/>
                    <a:pt x="179" y="253"/>
                    <a:pt x="181" y="253"/>
                  </a:cubicBezTo>
                  <a:cubicBezTo>
                    <a:pt x="191" y="253"/>
                    <a:pt x="200" y="258"/>
                    <a:pt x="206" y="265"/>
                  </a:cubicBezTo>
                  <a:cubicBezTo>
                    <a:pt x="264" y="241"/>
                    <a:pt x="264" y="241"/>
                    <a:pt x="264" y="241"/>
                  </a:cubicBezTo>
                  <a:cubicBezTo>
                    <a:pt x="484" y="305"/>
                    <a:pt x="484" y="305"/>
                    <a:pt x="484" y="305"/>
                  </a:cubicBezTo>
                  <a:cubicBezTo>
                    <a:pt x="491" y="314"/>
                    <a:pt x="491" y="314"/>
                    <a:pt x="491" y="314"/>
                  </a:cubicBezTo>
                  <a:cubicBezTo>
                    <a:pt x="210" y="293"/>
                    <a:pt x="210" y="293"/>
                    <a:pt x="210" y="293"/>
                  </a:cubicBezTo>
                  <a:cubicBezTo>
                    <a:pt x="207" y="301"/>
                    <a:pt x="201" y="308"/>
                    <a:pt x="193" y="311"/>
                  </a:cubicBez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899" dirty="0">
                <a:solidFill>
                  <a:srgbClr val="000000"/>
                </a:solidFill>
                <a:latin typeface="Arial" charset="0"/>
                <a:ea typeface="ＭＳ Ｐゴシック" pitchFamily="34" charset="-128"/>
              </a:endParaRPr>
            </a:p>
          </p:txBody>
        </p:sp>
        <p:sp>
          <p:nvSpPr>
            <p:cNvPr id="27" name="Textfeld 26"/>
            <p:cNvSpPr txBox="1">
              <a:spLocks/>
            </p:cNvSpPr>
            <p:nvPr/>
          </p:nvSpPr>
          <p:spPr bwMode="gray">
            <a:xfrm>
              <a:off x="6698048" y="5735418"/>
              <a:ext cx="99386" cy="344710"/>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p:txBody>
        </p:sp>
        <p:sp>
          <p:nvSpPr>
            <p:cNvPr id="31" name="Freeform 148"/>
            <p:cNvSpPr>
              <a:spLocks noChangeAspect="1" noEditPoints="1"/>
            </p:cNvSpPr>
            <p:nvPr/>
          </p:nvSpPr>
          <p:spPr bwMode="gray">
            <a:xfrm>
              <a:off x="6601528" y="6075114"/>
              <a:ext cx="297547" cy="183577"/>
            </a:xfrm>
            <a:custGeom>
              <a:avLst/>
              <a:gdLst>
                <a:gd name="T0" fmla="*/ 2320 w 2400"/>
                <a:gd name="T1" fmla="*/ 1480 h 1480"/>
                <a:gd name="T2" fmla="*/ 270 w 2400"/>
                <a:gd name="T3" fmla="*/ 1100 h 1480"/>
                <a:gd name="T4" fmla="*/ 0 w 2400"/>
                <a:gd name="T5" fmla="*/ 1360 h 1480"/>
                <a:gd name="T6" fmla="*/ 330 w 2400"/>
                <a:gd name="T7" fmla="*/ 0 h 1480"/>
                <a:gd name="T8" fmla="*/ 2130 w 2400"/>
                <a:gd name="T9" fmla="*/ 1060 h 1480"/>
                <a:gd name="T10" fmla="*/ 350 w 2400"/>
                <a:gd name="T11" fmla="*/ 80 h 1480"/>
                <a:gd name="T12" fmla="*/ 2050 w 2400"/>
                <a:gd name="T13" fmla="*/ 80 h 1480"/>
                <a:gd name="T14" fmla="*/ 480 w 2400"/>
                <a:gd name="T15" fmla="*/ 870 h 1480"/>
                <a:gd name="T16" fmla="*/ 480 w 2400"/>
                <a:gd name="T17" fmla="*/ 830 h 1480"/>
                <a:gd name="T18" fmla="*/ 600 w 2400"/>
                <a:gd name="T19" fmla="*/ 550 h 1480"/>
                <a:gd name="T20" fmla="*/ 480 w 2400"/>
                <a:gd name="T21" fmla="*/ 590 h 1480"/>
                <a:gd name="T22" fmla="*/ 720 w 2400"/>
                <a:gd name="T23" fmla="*/ 590 h 1480"/>
                <a:gd name="T24" fmla="*/ 480 w 2400"/>
                <a:gd name="T25" fmla="*/ 710 h 1480"/>
                <a:gd name="T26" fmla="*/ 480 w 2400"/>
                <a:gd name="T27" fmla="*/ 670 h 1480"/>
                <a:gd name="T28" fmla="*/ 2020 w 2400"/>
                <a:gd name="T29" fmla="*/ 250 h 1480"/>
                <a:gd name="T30" fmla="*/ 380 w 2400"/>
                <a:gd name="T31" fmla="*/ 270 h 1480"/>
                <a:gd name="T32" fmla="*/ 380 w 2400"/>
                <a:gd name="T33" fmla="*/ 950 h 1480"/>
                <a:gd name="T34" fmla="*/ 1340 w 2400"/>
                <a:gd name="T35" fmla="*/ 370 h 1480"/>
                <a:gd name="T36" fmla="*/ 1340 w 2400"/>
                <a:gd name="T37" fmla="*/ 790 h 1480"/>
                <a:gd name="T38" fmla="*/ 1320 w 2400"/>
                <a:gd name="T39" fmla="*/ 370 h 1480"/>
                <a:gd name="T40" fmla="*/ 1031 w 2400"/>
                <a:gd name="T41" fmla="*/ 850 h 1480"/>
                <a:gd name="T42" fmla="*/ 960 w 2400"/>
                <a:gd name="T43" fmla="*/ 370 h 1480"/>
                <a:gd name="T44" fmla="*/ 1117 w 2400"/>
                <a:gd name="T45" fmla="*/ 790 h 1480"/>
                <a:gd name="T46" fmla="*/ 1060 w 2400"/>
                <a:gd name="T47" fmla="*/ 650 h 1480"/>
                <a:gd name="T48" fmla="*/ 1620 w 2400"/>
                <a:gd name="T49" fmla="*/ 270 h 1480"/>
                <a:gd name="T50" fmla="*/ 1620 w 2400"/>
                <a:gd name="T51" fmla="*/ 650 h 1480"/>
                <a:gd name="T52" fmla="*/ 2020 w 2400"/>
                <a:gd name="T53" fmla="*/ 950 h 1480"/>
                <a:gd name="T54" fmla="*/ 2020 w 2400"/>
                <a:gd name="T55" fmla="*/ 670 h 1480"/>
                <a:gd name="T56" fmla="*/ 1880 w 2400"/>
                <a:gd name="T57" fmla="*/ 750 h 1480"/>
                <a:gd name="T58" fmla="*/ 1680 w 2400"/>
                <a:gd name="T59" fmla="*/ 870 h 1480"/>
                <a:gd name="T60" fmla="*/ 1720 w 2400"/>
                <a:gd name="T61" fmla="*/ 790 h 1480"/>
                <a:gd name="T62" fmla="*/ 1720 w 2400"/>
                <a:gd name="T63" fmla="*/ 770 h 1480"/>
                <a:gd name="T64" fmla="*/ 1960 w 2400"/>
                <a:gd name="T65" fmla="*/ 870 h 1480"/>
                <a:gd name="T66" fmla="*/ 1720 w 2400"/>
                <a:gd name="T67" fmla="*/ 810 h 1480"/>
                <a:gd name="T68" fmla="*/ 1840 w 2400"/>
                <a:gd name="T69" fmla="*/ 810 h 1480"/>
                <a:gd name="T70" fmla="*/ 1720 w 2400"/>
                <a:gd name="T71" fmla="*/ 550 h 1480"/>
                <a:gd name="T72" fmla="*/ 1720 w 2400"/>
                <a:gd name="T73" fmla="*/ 530 h 1480"/>
                <a:gd name="T74" fmla="*/ 1880 w 2400"/>
                <a:gd name="T75" fmla="*/ 350 h 1480"/>
                <a:gd name="T76" fmla="*/ 1680 w 2400"/>
                <a:gd name="T77" fmla="*/ 590 h 1480"/>
                <a:gd name="T78" fmla="*/ 1720 w 2400"/>
                <a:gd name="T79" fmla="*/ 390 h 1480"/>
                <a:gd name="T80" fmla="*/ 1720 w 2400"/>
                <a:gd name="T81" fmla="*/ 370 h 1480"/>
                <a:gd name="T82" fmla="*/ 1840 w 2400"/>
                <a:gd name="T83" fmla="*/ 510 h 1480"/>
                <a:gd name="T84" fmla="*/ 1720 w 2400"/>
                <a:gd name="T85" fmla="*/ 450 h 1480"/>
                <a:gd name="T86" fmla="*/ 1960 w 2400"/>
                <a:gd name="T87" fmla="*/ 450 h 1480"/>
                <a:gd name="T88" fmla="*/ 1720 w 2400"/>
                <a:gd name="T89" fmla="*/ 430 h 1480"/>
                <a:gd name="T90" fmla="*/ 1720 w 2400"/>
                <a:gd name="T91" fmla="*/ 410 h 1480"/>
                <a:gd name="T92" fmla="*/ 1840 w 2400"/>
                <a:gd name="T93" fmla="*/ 590 h 1480"/>
                <a:gd name="T94" fmla="*/ 1100 w 2400"/>
                <a:gd name="T95" fmla="*/ 750 h 1480"/>
                <a:gd name="T96" fmla="*/ 1100 w 2400"/>
                <a:gd name="T97" fmla="*/ 750 h 1480"/>
                <a:gd name="T98" fmla="*/ 1110 w 2400"/>
                <a:gd name="T99" fmla="*/ 740 h 1480"/>
                <a:gd name="T100" fmla="*/ 1000 w 2400"/>
                <a:gd name="T101" fmla="*/ 610 h 1480"/>
                <a:gd name="T102" fmla="*/ 1000 w 2400"/>
                <a:gd name="T103" fmla="*/ 410 h 1480"/>
                <a:gd name="T104" fmla="*/ 1010 w 2400"/>
                <a:gd name="T105" fmla="*/ 740 h 1480"/>
                <a:gd name="T106" fmla="*/ 1066 w 2400"/>
                <a:gd name="T107" fmla="*/ 850 h 1480"/>
                <a:gd name="T108" fmla="*/ 1220 w 2400"/>
                <a:gd name="T109" fmla="*/ 810 h 1480"/>
                <a:gd name="T110" fmla="*/ 1440 w 2400"/>
                <a:gd name="T111" fmla="*/ 810 h 1480"/>
                <a:gd name="T112" fmla="*/ 480 w 2400"/>
                <a:gd name="T113" fmla="*/ 470 h 1480"/>
                <a:gd name="T114" fmla="*/ 480 w 2400"/>
                <a:gd name="T115" fmla="*/ 430 h 1480"/>
                <a:gd name="T116" fmla="*/ 640 w 2400"/>
                <a:gd name="T117" fmla="*/ 390 h 1480"/>
                <a:gd name="T118" fmla="*/ 440 w 2400"/>
                <a:gd name="T119" fmla="*/ 870 h 1480"/>
                <a:gd name="T120" fmla="*/ 480 w 2400"/>
                <a:gd name="T121" fmla="*/ 790 h 1480"/>
                <a:gd name="T122" fmla="*/ 480 w 2400"/>
                <a:gd name="T123" fmla="*/ 750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00" h="1480">
                  <a:moveTo>
                    <a:pt x="0" y="1400"/>
                  </a:moveTo>
                  <a:cubicBezTo>
                    <a:pt x="2400" y="1400"/>
                    <a:pt x="2400" y="1400"/>
                    <a:pt x="2400" y="1400"/>
                  </a:cubicBezTo>
                  <a:cubicBezTo>
                    <a:pt x="2400" y="1444"/>
                    <a:pt x="2364" y="1480"/>
                    <a:pt x="2320" y="1480"/>
                  </a:cubicBezTo>
                  <a:cubicBezTo>
                    <a:pt x="80" y="1480"/>
                    <a:pt x="80" y="1480"/>
                    <a:pt x="80" y="1480"/>
                  </a:cubicBezTo>
                  <a:cubicBezTo>
                    <a:pt x="36" y="1480"/>
                    <a:pt x="0" y="1444"/>
                    <a:pt x="0" y="1400"/>
                  </a:cubicBezTo>
                  <a:close/>
                  <a:moveTo>
                    <a:pt x="270" y="1100"/>
                  </a:moveTo>
                  <a:cubicBezTo>
                    <a:pt x="2130" y="1100"/>
                    <a:pt x="2130" y="1100"/>
                    <a:pt x="2130" y="1100"/>
                  </a:cubicBezTo>
                  <a:cubicBezTo>
                    <a:pt x="2400" y="1360"/>
                    <a:pt x="2400" y="1360"/>
                    <a:pt x="2400" y="1360"/>
                  </a:cubicBezTo>
                  <a:cubicBezTo>
                    <a:pt x="0" y="1360"/>
                    <a:pt x="0" y="1360"/>
                    <a:pt x="0" y="1360"/>
                  </a:cubicBezTo>
                  <a:lnTo>
                    <a:pt x="270" y="1100"/>
                  </a:lnTo>
                  <a:close/>
                  <a:moveTo>
                    <a:pt x="270" y="60"/>
                  </a:moveTo>
                  <a:cubicBezTo>
                    <a:pt x="270" y="27"/>
                    <a:pt x="297" y="0"/>
                    <a:pt x="330" y="0"/>
                  </a:cubicBezTo>
                  <a:cubicBezTo>
                    <a:pt x="2070" y="0"/>
                    <a:pt x="2070" y="0"/>
                    <a:pt x="2070" y="0"/>
                  </a:cubicBezTo>
                  <a:cubicBezTo>
                    <a:pt x="2103" y="0"/>
                    <a:pt x="2130" y="27"/>
                    <a:pt x="2130" y="60"/>
                  </a:cubicBezTo>
                  <a:cubicBezTo>
                    <a:pt x="2130" y="1060"/>
                    <a:pt x="2130" y="1060"/>
                    <a:pt x="2130" y="1060"/>
                  </a:cubicBezTo>
                  <a:cubicBezTo>
                    <a:pt x="270" y="1060"/>
                    <a:pt x="270" y="1060"/>
                    <a:pt x="270" y="1060"/>
                  </a:cubicBezTo>
                  <a:lnTo>
                    <a:pt x="270" y="60"/>
                  </a:lnTo>
                  <a:close/>
                  <a:moveTo>
                    <a:pt x="350" y="80"/>
                  </a:moveTo>
                  <a:cubicBezTo>
                    <a:pt x="350" y="980"/>
                    <a:pt x="350" y="980"/>
                    <a:pt x="350" y="980"/>
                  </a:cubicBezTo>
                  <a:cubicBezTo>
                    <a:pt x="2050" y="980"/>
                    <a:pt x="2050" y="980"/>
                    <a:pt x="2050" y="980"/>
                  </a:cubicBezTo>
                  <a:cubicBezTo>
                    <a:pt x="2050" y="80"/>
                    <a:pt x="2050" y="80"/>
                    <a:pt x="2050" y="80"/>
                  </a:cubicBezTo>
                  <a:lnTo>
                    <a:pt x="350" y="80"/>
                  </a:lnTo>
                  <a:close/>
                  <a:moveTo>
                    <a:pt x="480" y="830"/>
                  </a:moveTo>
                  <a:cubicBezTo>
                    <a:pt x="480" y="870"/>
                    <a:pt x="480" y="870"/>
                    <a:pt x="480" y="870"/>
                  </a:cubicBezTo>
                  <a:cubicBezTo>
                    <a:pt x="600" y="870"/>
                    <a:pt x="600" y="870"/>
                    <a:pt x="600" y="870"/>
                  </a:cubicBezTo>
                  <a:cubicBezTo>
                    <a:pt x="600" y="830"/>
                    <a:pt x="600" y="830"/>
                    <a:pt x="600" y="830"/>
                  </a:cubicBezTo>
                  <a:lnTo>
                    <a:pt x="480" y="830"/>
                  </a:lnTo>
                  <a:close/>
                  <a:moveTo>
                    <a:pt x="480" y="510"/>
                  </a:moveTo>
                  <a:cubicBezTo>
                    <a:pt x="480" y="550"/>
                    <a:pt x="480" y="550"/>
                    <a:pt x="480" y="550"/>
                  </a:cubicBezTo>
                  <a:cubicBezTo>
                    <a:pt x="600" y="550"/>
                    <a:pt x="600" y="550"/>
                    <a:pt x="600" y="550"/>
                  </a:cubicBezTo>
                  <a:cubicBezTo>
                    <a:pt x="600" y="510"/>
                    <a:pt x="600" y="510"/>
                    <a:pt x="600" y="510"/>
                  </a:cubicBezTo>
                  <a:lnTo>
                    <a:pt x="480" y="510"/>
                  </a:lnTo>
                  <a:close/>
                  <a:moveTo>
                    <a:pt x="480" y="590"/>
                  </a:moveTo>
                  <a:cubicBezTo>
                    <a:pt x="480" y="630"/>
                    <a:pt x="480" y="630"/>
                    <a:pt x="480" y="630"/>
                  </a:cubicBezTo>
                  <a:cubicBezTo>
                    <a:pt x="720" y="630"/>
                    <a:pt x="720" y="630"/>
                    <a:pt x="720" y="630"/>
                  </a:cubicBezTo>
                  <a:cubicBezTo>
                    <a:pt x="720" y="590"/>
                    <a:pt x="720" y="590"/>
                    <a:pt x="720" y="590"/>
                  </a:cubicBezTo>
                  <a:lnTo>
                    <a:pt x="480" y="590"/>
                  </a:lnTo>
                  <a:close/>
                  <a:moveTo>
                    <a:pt x="480" y="670"/>
                  </a:moveTo>
                  <a:cubicBezTo>
                    <a:pt x="480" y="710"/>
                    <a:pt x="480" y="710"/>
                    <a:pt x="480" y="710"/>
                  </a:cubicBezTo>
                  <a:cubicBezTo>
                    <a:pt x="600" y="710"/>
                    <a:pt x="600" y="710"/>
                    <a:pt x="600" y="710"/>
                  </a:cubicBezTo>
                  <a:cubicBezTo>
                    <a:pt x="600" y="670"/>
                    <a:pt x="600" y="670"/>
                    <a:pt x="600" y="670"/>
                  </a:cubicBezTo>
                  <a:lnTo>
                    <a:pt x="480" y="670"/>
                  </a:lnTo>
                  <a:close/>
                  <a:moveTo>
                    <a:pt x="380" y="110"/>
                  </a:moveTo>
                  <a:cubicBezTo>
                    <a:pt x="2020" y="110"/>
                    <a:pt x="2020" y="110"/>
                    <a:pt x="2020" y="110"/>
                  </a:cubicBezTo>
                  <a:cubicBezTo>
                    <a:pt x="2020" y="250"/>
                    <a:pt x="2020" y="250"/>
                    <a:pt x="2020" y="250"/>
                  </a:cubicBezTo>
                  <a:cubicBezTo>
                    <a:pt x="380" y="250"/>
                    <a:pt x="380" y="250"/>
                    <a:pt x="380" y="250"/>
                  </a:cubicBezTo>
                  <a:lnTo>
                    <a:pt x="380" y="110"/>
                  </a:lnTo>
                  <a:close/>
                  <a:moveTo>
                    <a:pt x="380" y="270"/>
                  </a:moveTo>
                  <a:cubicBezTo>
                    <a:pt x="780" y="270"/>
                    <a:pt x="780" y="270"/>
                    <a:pt x="780" y="270"/>
                  </a:cubicBezTo>
                  <a:cubicBezTo>
                    <a:pt x="780" y="950"/>
                    <a:pt x="780" y="950"/>
                    <a:pt x="780" y="950"/>
                  </a:cubicBezTo>
                  <a:cubicBezTo>
                    <a:pt x="380" y="950"/>
                    <a:pt x="380" y="950"/>
                    <a:pt x="380" y="950"/>
                  </a:cubicBezTo>
                  <a:lnTo>
                    <a:pt x="380" y="270"/>
                  </a:lnTo>
                  <a:close/>
                  <a:moveTo>
                    <a:pt x="1340" y="790"/>
                  </a:moveTo>
                  <a:cubicBezTo>
                    <a:pt x="1340" y="370"/>
                    <a:pt x="1340" y="370"/>
                    <a:pt x="1340" y="370"/>
                  </a:cubicBezTo>
                  <a:cubicBezTo>
                    <a:pt x="1440" y="370"/>
                    <a:pt x="1440" y="370"/>
                    <a:pt x="1440" y="370"/>
                  </a:cubicBezTo>
                  <a:cubicBezTo>
                    <a:pt x="1440" y="790"/>
                    <a:pt x="1440" y="790"/>
                    <a:pt x="1440" y="790"/>
                  </a:cubicBezTo>
                  <a:lnTo>
                    <a:pt x="1340" y="790"/>
                  </a:lnTo>
                  <a:close/>
                  <a:moveTo>
                    <a:pt x="1220" y="790"/>
                  </a:moveTo>
                  <a:cubicBezTo>
                    <a:pt x="1220" y="370"/>
                    <a:pt x="1220" y="370"/>
                    <a:pt x="1220" y="370"/>
                  </a:cubicBezTo>
                  <a:cubicBezTo>
                    <a:pt x="1320" y="370"/>
                    <a:pt x="1320" y="370"/>
                    <a:pt x="1320" y="370"/>
                  </a:cubicBezTo>
                  <a:cubicBezTo>
                    <a:pt x="1320" y="790"/>
                    <a:pt x="1320" y="790"/>
                    <a:pt x="1320" y="790"/>
                  </a:cubicBezTo>
                  <a:lnTo>
                    <a:pt x="1220" y="790"/>
                  </a:lnTo>
                  <a:close/>
                  <a:moveTo>
                    <a:pt x="1031" y="850"/>
                  </a:moveTo>
                  <a:cubicBezTo>
                    <a:pt x="1024" y="850"/>
                    <a:pt x="1024" y="850"/>
                    <a:pt x="1024" y="850"/>
                  </a:cubicBezTo>
                  <a:cubicBezTo>
                    <a:pt x="960" y="850"/>
                    <a:pt x="960" y="850"/>
                    <a:pt x="960" y="850"/>
                  </a:cubicBezTo>
                  <a:cubicBezTo>
                    <a:pt x="960" y="370"/>
                    <a:pt x="960" y="370"/>
                    <a:pt x="960" y="370"/>
                  </a:cubicBezTo>
                  <a:cubicBezTo>
                    <a:pt x="1200" y="370"/>
                    <a:pt x="1200" y="370"/>
                    <a:pt x="1200" y="370"/>
                  </a:cubicBezTo>
                  <a:cubicBezTo>
                    <a:pt x="1200" y="790"/>
                    <a:pt x="1200" y="790"/>
                    <a:pt x="1200" y="790"/>
                  </a:cubicBezTo>
                  <a:cubicBezTo>
                    <a:pt x="1117" y="790"/>
                    <a:pt x="1117" y="790"/>
                    <a:pt x="1117" y="790"/>
                  </a:cubicBezTo>
                  <a:lnTo>
                    <a:pt x="1031" y="850"/>
                  </a:lnTo>
                  <a:close/>
                  <a:moveTo>
                    <a:pt x="1100" y="650"/>
                  </a:moveTo>
                  <a:cubicBezTo>
                    <a:pt x="1060" y="650"/>
                    <a:pt x="1060" y="650"/>
                    <a:pt x="1060" y="650"/>
                  </a:cubicBezTo>
                  <a:cubicBezTo>
                    <a:pt x="1060" y="690"/>
                    <a:pt x="1060" y="690"/>
                    <a:pt x="1060" y="690"/>
                  </a:cubicBezTo>
                  <a:lnTo>
                    <a:pt x="1100" y="650"/>
                  </a:lnTo>
                  <a:close/>
                  <a:moveTo>
                    <a:pt x="1620" y="270"/>
                  </a:moveTo>
                  <a:cubicBezTo>
                    <a:pt x="2020" y="270"/>
                    <a:pt x="2020" y="270"/>
                    <a:pt x="2020" y="270"/>
                  </a:cubicBezTo>
                  <a:cubicBezTo>
                    <a:pt x="2020" y="650"/>
                    <a:pt x="2020" y="650"/>
                    <a:pt x="2020" y="650"/>
                  </a:cubicBezTo>
                  <a:cubicBezTo>
                    <a:pt x="1620" y="650"/>
                    <a:pt x="1620" y="650"/>
                    <a:pt x="1620" y="650"/>
                  </a:cubicBezTo>
                  <a:lnTo>
                    <a:pt x="1620" y="270"/>
                  </a:lnTo>
                  <a:close/>
                  <a:moveTo>
                    <a:pt x="2020" y="670"/>
                  </a:moveTo>
                  <a:cubicBezTo>
                    <a:pt x="2020" y="950"/>
                    <a:pt x="2020" y="950"/>
                    <a:pt x="2020" y="950"/>
                  </a:cubicBezTo>
                  <a:cubicBezTo>
                    <a:pt x="1620" y="950"/>
                    <a:pt x="1620" y="950"/>
                    <a:pt x="1620" y="950"/>
                  </a:cubicBezTo>
                  <a:cubicBezTo>
                    <a:pt x="1620" y="670"/>
                    <a:pt x="1620" y="670"/>
                    <a:pt x="1620" y="670"/>
                  </a:cubicBezTo>
                  <a:lnTo>
                    <a:pt x="2020" y="670"/>
                  </a:lnTo>
                  <a:close/>
                  <a:moveTo>
                    <a:pt x="1680" y="730"/>
                  </a:moveTo>
                  <a:cubicBezTo>
                    <a:pt x="1880" y="730"/>
                    <a:pt x="1880" y="730"/>
                    <a:pt x="1880" y="730"/>
                  </a:cubicBezTo>
                  <a:cubicBezTo>
                    <a:pt x="1880" y="750"/>
                    <a:pt x="1880" y="750"/>
                    <a:pt x="1880" y="750"/>
                  </a:cubicBezTo>
                  <a:cubicBezTo>
                    <a:pt x="1700" y="750"/>
                    <a:pt x="1700" y="750"/>
                    <a:pt x="1700" y="750"/>
                  </a:cubicBezTo>
                  <a:cubicBezTo>
                    <a:pt x="1700" y="870"/>
                    <a:pt x="1700" y="870"/>
                    <a:pt x="1700" y="870"/>
                  </a:cubicBezTo>
                  <a:cubicBezTo>
                    <a:pt x="1680" y="870"/>
                    <a:pt x="1680" y="870"/>
                    <a:pt x="1680" y="870"/>
                  </a:cubicBezTo>
                  <a:lnTo>
                    <a:pt x="1680" y="730"/>
                  </a:lnTo>
                  <a:close/>
                  <a:moveTo>
                    <a:pt x="1720" y="770"/>
                  </a:moveTo>
                  <a:cubicBezTo>
                    <a:pt x="1720" y="790"/>
                    <a:pt x="1720" y="790"/>
                    <a:pt x="1720" y="790"/>
                  </a:cubicBezTo>
                  <a:cubicBezTo>
                    <a:pt x="1960" y="790"/>
                    <a:pt x="1960" y="790"/>
                    <a:pt x="1960" y="790"/>
                  </a:cubicBezTo>
                  <a:cubicBezTo>
                    <a:pt x="1960" y="770"/>
                    <a:pt x="1960" y="770"/>
                    <a:pt x="1960" y="770"/>
                  </a:cubicBezTo>
                  <a:lnTo>
                    <a:pt x="1720" y="770"/>
                  </a:lnTo>
                  <a:close/>
                  <a:moveTo>
                    <a:pt x="1720" y="850"/>
                  </a:moveTo>
                  <a:cubicBezTo>
                    <a:pt x="1720" y="870"/>
                    <a:pt x="1720" y="870"/>
                    <a:pt x="1720" y="870"/>
                  </a:cubicBezTo>
                  <a:cubicBezTo>
                    <a:pt x="1960" y="870"/>
                    <a:pt x="1960" y="870"/>
                    <a:pt x="1960" y="870"/>
                  </a:cubicBezTo>
                  <a:cubicBezTo>
                    <a:pt x="1960" y="850"/>
                    <a:pt x="1960" y="850"/>
                    <a:pt x="1960" y="850"/>
                  </a:cubicBezTo>
                  <a:lnTo>
                    <a:pt x="1720" y="850"/>
                  </a:lnTo>
                  <a:close/>
                  <a:moveTo>
                    <a:pt x="1720" y="810"/>
                  </a:moveTo>
                  <a:cubicBezTo>
                    <a:pt x="1720" y="830"/>
                    <a:pt x="1720" y="830"/>
                    <a:pt x="1720" y="830"/>
                  </a:cubicBezTo>
                  <a:cubicBezTo>
                    <a:pt x="1840" y="830"/>
                    <a:pt x="1840" y="830"/>
                    <a:pt x="1840" y="830"/>
                  </a:cubicBezTo>
                  <a:cubicBezTo>
                    <a:pt x="1840" y="810"/>
                    <a:pt x="1840" y="810"/>
                    <a:pt x="1840" y="810"/>
                  </a:cubicBezTo>
                  <a:lnTo>
                    <a:pt x="1720" y="810"/>
                  </a:lnTo>
                  <a:close/>
                  <a:moveTo>
                    <a:pt x="1720" y="530"/>
                  </a:moveTo>
                  <a:cubicBezTo>
                    <a:pt x="1720" y="550"/>
                    <a:pt x="1720" y="550"/>
                    <a:pt x="1720" y="550"/>
                  </a:cubicBezTo>
                  <a:cubicBezTo>
                    <a:pt x="1960" y="550"/>
                    <a:pt x="1960" y="550"/>
                    <a:pt x="1960" y="550"/>
                  </a:cubicBezTo>
                  <a:cubicBezTo>
                    <a:pt x="1960" y="530"/>
                    <a:pt x="1960" y="530"/>
                    <a:pt x="1960" y="530"/>
                  </a:cubicBezTo>
                  <a:lnTo>
                    <a:pt x="1720" y="530"/>
                  </a:lnTo>
                  <a:close/>
                  <a:moveTo>
                    <a:pt x="1680" y="330"/>
                  </a:moveTo>
                  <a:cubicBezTo>
                    <a:pt x="1880" y="330"/>
                    <a:pt x="1880" y="330"/>
                    <a:pt x="1880" y="330"/>
                  </a:cubicBezTo>
                  <a:cubicBezTo>
                    <a:pt x="1880" y="350"/>
                    <a:pt x="1880" y="350"/>
                    <a:pt x="1880" y="350"/>
                  </a:cubicBezTo>
                  <a:cubicBezTo>
                    <a:pt x="1700" y="350"/>
                    <a:pt x="1700" y="350"/>
                    <a:pt x="1700" y="350"/>
                  </a:cubicBezTo>
                  <a:cubicBezTo>
                    <a:pt x="1700" y="590"/>
                    <a:pt x="1700" y="590"/>
                    <a:pt x="1700" y="590"/>
                  </a:cubicBezTo>
                  <a:cubicBezTo>
                    <a:pt x="1680" y="590"/>
                    <a:pt x="1680" y="590"/>
                    <a:pt x="1680" y="590"/>
                  </a:cubicBezTo>
                  <a:lnTo>
                    <a:pt x="1680" y="330"/>
                  </a:lnTo>
                  <a:close/>
                  <a:moveTo>
                    <a:pt x="1720" y="370"/>
                  </a:moveTo>
                  <a:cubicBezTo>
                    <a:pt x="1720" y="390"/>
                    <a:pt x="1720" y="390"/>
                    <a:pt x="1720" y="390"/>
                  </a:cubicBezTo>
                  <a:cubicBezTo>
                    <a:pt x="1960" y="390"/>
                    <a:pt x="1960" y="390"/>
                    <a:pt x="1960" y="390"/>
                  </a:cubicBezTo>
                  <a:cubicBezTo>
                    <a:pt x="1960" y="370"/>
                    <a:pt x="1960" y="370"/>
                    <a:pt x="1960" y="370"/>
                  </a:cubicBezTo>
                  <a:lnTo>
                    <a:pt x="1720" y="370"/>
                  </a:lnTo>
                  <a:close/>
                  <a:moveTo>
                    <a:pt x="1720" y="490"/>
                  </a:moveTo>
                  <a:cubicBezTo>
                    <a:pt x="1720" y="510"/>
                    <a:pt x="1720" y="510"/>
                    <a:pt x="1720" y="510"/>
                  </a:cubicBezTo>
                  <a:cubicBezTo>
                    <a:pt x="1840" y="510"/>
                    <a:pt x="1840" y="510"/>
                    <a:pt x="1840" y="510"/>
                  </a:cubicBezTo>
                  <a:cubicBezTo>
                    <a:pt x="1840" y="490"/>
                    <a:pt x="1840" y="490"/>
                    <a:pt x="1840" y="490"/>
                  </a:cubicBezTo>
                  <a:lnTo>
                    <a:pt x="1720" y="490"/>
                  </a:lnTo>
                  <a:close/>
                  <a:moveTo>
                    <a:pt x="1720" y="450"/>
                  </a:moveTo>
                  <a:cubicBezTo>
                    <a:pt x="1720" y="470"/>
                    <a:pt x="1720" y="470"/>
                    <a:pt x="1720" y="470"/>
                  </a:cubicBezTo>
                  <a:cubicBezTo>
                    <a:pt x="1960" y="470"/>
                    <a:pt x="1960" y="470"/>
                    <a:pt x="1960" y="470"/>
                  </a:cubicBezTo>
                  <a:cubicBezTo>
                    <a:pt x="1960" y="450"/>
                    <a:pt x="1960" y="450"/>
                    <a:pt x="1960" y="450"/>
                  </a:cubicBezTo>
                  <a:lnTo>
                    <a:pt x="1720" y="450"/>
                  </a:lnTo>
                  <a:close/>
                  <a:moveTo>
                    <a:pt x="1720" y="410"/>
                  </a:moveTo>
                  <a:cubicBezTo>
                    <a:pt x="1720" y="430"/>
                    <a:pt x="1720" y="430"/>
                    <a:pt x="1720" y="430"/>
                  </a:cubicBezTo>
                  <a:cubicBezTo>
                    <a:pt x="1840" y="430"/>
                    <a:pt x="1840" y="430"/>
                    <a:pt x="1840" y="430"/>
                  </a:cubicBezTo>
                  <a:cubicBezTo>
                    <a:pt x="1840" y="410"/>
                    <a:pt x="1840" y="410"/>
                    <a:pt x="1840" y="410"/>
                  </a:cubicBezTo>
                  <a:lnTo>
                    <a:pt x="1720" y="410"/>
                  </a:lnTo>
                  <a:close/>
                  <a:moveTo>
                    <a:pt x="1720" y="570"/>
                  </a:moveTo>
                  <a:cubicBezTo>
                    <a:pt x="1720" y="590"/>
                    <a:pt x="1720" y="590"/>
                    <a:pt x="1720" y="590"/>
                  </a:cubicBezTo>
                  <a:cubicBezTo>
                    <a:pt x="1840" y="590"/>
                    <a:pt x="1840" y="590"/>
                    <a:pt x="1840" y="590"/>
                  </a:cubicBezTo>
                  <a:cubicBezTo>
                    <a:pt x="1840" y="570"/>
                    <a:pt x="1840" y="570"/>
                    <a:pt x="1840" y="570"/>
                  </a:cubicBezTo>
                  <a:lnTo>
                    <a:pt x="1720" y="570"/>
                  </a:lnTo>
                  <a:close/>
                  <a:moveTo>
                    <a:pt x="1100" y="750"/>
                  </a:moveTo>
                  <a:cubicBezTo>
                    <a:pt x="1060" y="750"/>
                    <a:pt x="1060" y="750"/>
                    <a:pt x="1060" y="750"/>
                  </a:cubicBezTo>
                  <a:cubicBezTo>
                    <a:pt x="1060" y="790"/>
                    <a:pt x="1060" y="790"/>
                    <a:pt x="1060" y="790"/>
                  </a:cubicBezTo>
                  <a:lnTo>
                    <a:pt x="1100" y="750"/>
                  </a:lnTo>
                  <a:close/>
                  <a:moveTo>
                    <a:pt x="1150" y="700"/>
                  </a:moveTo>
                  <a:cubicBezTo>
                    <a:pt x="1110" y="700"/>
                    <a:pt x="1110" y="700"/>
                    <a:pt x="1110" y="700"/>
                  </a:cubicBezTo>
                  <a:cubicBezTo>
                    <a:pt x="1110" y="740"/>
                    <a:pt x="1110" y="740"/>
                    <a:pt x="1110" y="740"/>
                  </a:cubicBezTo>
                  <a:lnTo>
                    <a:pt x="1150" y="700"/>
                  </a:lnTo>
                  <a:close/>
                  <a:moveTo>
                    <a:pt x="1000" y="410"/>
                  </a:moveTo>
                  <a:cubicBezTo>
                    <a:pt x="1000" y="610"/>
                    <a:pt x="1000" y="610"/>
                    <a:pt x="1000" y="610"/>
                  </a:cubicBezTo>
                  <a:cubicBezTo>
                    <a:pt x="1160" y="610"/>
                    <a:pt x="1160" y="610"/>
                    <a:pt x="1160" y="610"/>
                  </a:cubicBezTo>
                  <a:cubicBezTo>
                    <a:pt x="1160" y="410"/>
                    <a:pt x="1160" y="410"/>
                    <a:pt x="1160" y="410"/>
                  </a:cubicBezTo>
                  <a:lnTo>
                    <a:pt x="1000" y="410"/>
                  </a:lnTo>
                  <a:close/>
                  <a:moveTo>
                    <a:pt x="1050" y="700"/>
                  </a:moveTo>
                  <a:cubicBezTo>
                    <a:pt x="1010" y="700"/>
                    <a:pt x="1010" y="700"/>
                    <a:pt x="1010" y="700"/>
                  </a:cubicBezTo>
                  <a:cubicBezTo>
                    <a:pt x="1010" y="740"/>
                    <a:pt x="1010" y="740"/>
                    <a:pt x="1010" y="740"/>
                  </a:cubicBezTo>
                  <a:lnTo>
                    <a:pt x="1050" y="700"/>
                  </a:lnTo>
                  <a:close/>
                  <a:moveTo>
                    <a:pt x="1440" y="850"/>
                  </a:moveTo>
                  <a:cubicBezTo>
                    <a:pt x="1066" y="850"/>
                    <a:pt x="1066" y="850"/>
                    <a:pt x="1066" y="850"/>
                  </a:cubicBezTo>
                  <a:cubicBezTo>
                    <a:pt x="1123" y="810"/>
                    <a:pt x="1123" y="810"/>
                    <a:pt x="1123" y="810"/>
                  </a:cubicBezTo>
                  <a:cubicBezTo>
                    <a:pt x="1200" y="810"/>
                    <a:pt x="1200" y="810"/>
                    <a:pt x="1200" y="810"/>
                  </a:cubicBezTo>
                  <a:cubicBezTo>
                    <a:pt x="1220" y="810"/>
                    <a:pt x="1220" y="810"/>
                    <a:pt x="1220" y="810"/>
                  </a:cubicBezTo>
                  <a:cubicBezTo>
                    <a:pt x="1320" y="810"/>
                    <a:pt x="1320" y="810"/>
                    <a:pt x="1320" y="810"/>
                  </a:cubicBezTo>
                  <a:cubicBezTo>
                    <a:pt x="1340" y="810"/>
                    <a:pt x="1340" y="810"/>
                    <a:pt x="1340" y="810"/>
                  </a:cubicBezTo>
                  <a:cubicBezTo>
                    <a:pt x="1440" y="810"/>
                    <a:pt x="1440" y="810"/>
                    <a:pt x="1440" y="810"/>
                  </a:cubicBezTo>
                  <a:lnTo>
                    <a:pt x="1440" y="850"/>
                  </a:lnTo>
                  <a:close/>
                  <a:moveTo>
                    <a:pt x="480" y="430"/>
                  </a:moveTo>
                  <a:cubicBezTo>
                    <a:pt x="480" y="470"/>
                    <a:pt x="480" y="470"/>
                    <a:pt x="480" y="470"/>
                  </a:cubicBezTo>
                  <a:cubicBezTo>
                    <a:pt x="720" y="470"/>
                    <a:pt x="720" y="470"/>
                    <a:pt x="720" y="470"/>
                  </a:cubicBezTo>
                  <a:cubicBezTo>
                    <a:pt x="720" y="430"/>
                    <a:pt x="720" y="430"/>
                    <a:pt x="720" y="430"/>
                  </a:cubicBezTo>
                  <a:lnTo>
                    <a:pt x="480" y="430"/>
                  </a:lnTo>
                  <a:close/>
                  <a:moveTo>
                    <a:pt x="440" y="350"/>
                  </a:moveTo>
                  <a:cubicBezTo>
                    <a:pt x="640" y="350"/>
                    <a:pt x="640" y="350"/>
                    <a:pt x="640" y="350"/>
                  </a:cubicBezTo>
                  <a:cubicBezTo>
                    <a:pt x="640" y="390"/>
                    <a:pt x="640" y="390"/>
                    <a:pt x="640" y="390"/>
                  </a:cubicBezTo>
                  <a:cubicBezTo>
                    <a:pt x="460" y="390"/>
                    <a:pt x="460" y="390"/>
                    <a:pt x="460" y="390"/>
                  </a:cubicBezTo>
                  <a:cubicBezTo>
                    <a:pt x="460" y="870"/>
                    <a:pt x="460" y="870"/>
                    <a:pt x="460" y="870"/>
                  </a:cubicBezTo>
                  <a:cubicBezTo>
                    <a:pt x="440" y="870"/>
                    <a:pt x="440" y="870"/>
                    <a:pt x="440" y="870"/>
                  </a:cubicBezTo>
                  <a:lnTo>
                    <a:pt x="440" y="350"/>
                  </a:lnTo>
                  <a:close/>
                  <a:moveTo>
                    <a:pt x="480" y="750"/>
                  </a:moveTo>
                  <a:cubicBezTo>
                    <a:pt x="480" y="790"/>
                    <a:pt x="480" y="790"/>
                    <a:pt x="480" y="790"/>
                  </a:cubicBezTo>
                  <a:cubicBezTo>
                    <a:pt x="720" y="790"/>
                    <a:pt x="720" y="790"/>
                    <a:pt x="720" y="790"/>
                  </a:cubicBezTo>
                  <a:cubicBezTo>
                    <a:pt x="720" y="750"/>
                    <a:pt x="720" y="750"/>
                    <a:pt x="720" y="750"/>
                  </a:cubicBezTo>
                  <a:lnTo>
                    <a:pt x="480" y="750"/>
                  </a:ln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32" name="Textfeld 31"/>
            <p:cNvSpPr txBox="1">
              <a:spLocks/>
            </p:cNvSpPr>
            <p:nvPr/>
          </p:nvSpPr>
          <p:spPr bwMode="gray">
            <a:xfrm>
              <a:off x="5445250" y="5735418"/>
              <a:ext cx="99386" cy="344710"/>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11</a:t>
              </a:r>
            </a:p>
          </p:txBody>
        </p:sp>
        <p:grpSp>
          <p:nvGrpSpPr>
            <p:cNvPr id="45" name="Group 54"/>
            <p:cNvGrpSpPr>
              <a:grpSpLocks noChangeAspect="1"/>
            </p:cNvGrpSpPr>
            <p:nvPr>
              <p:custDataLst>
                <p:tags r:id="rId2"/>
              </p:custDataLst>
            </p:nvPr>
          </p:nvGrpSpPr>
          <p:grpSpPr bwMode="gray">
            <a:xfrm>
              <a:off x="5416246" y="6076469"/>
              <a:ext cx="142421" cy="184117"/>
              <a:chOff x="146" y="4104"/>
              <a:chExt cx="804" cy="1039"/>
            </a:xfrm>
            <a:solidFill>
              <a:schemeClr val="accent5"/>
            </a:solidFill>
          </p:grpSpPr>
          <p:sp>
            <p:nvSpPr>
              <p:cNvPr id="37" name="Freeform 55"/>
              <p:cNvSpPr>
                <a:spLocks/>
              </p:cNvSpPr>
              <p:nvPr/>
            </p:nvSpPr>
            <p:spPr bwMode="gray">
              <a:xfrm>
                <a:off x="149" y="4952"/>
                <a:ext cx="798" cy="191"/>
              </a:xfrm>
              <a:custGeom>
                <a:avLst/>
                <a:gdLst>
                  <a:gd name="T0" fmla="*/ 798 w 798"/>
                  <a:gd name="T1" fmla="*/ 191 h 191"/>
                  <a:gd name="T2" fmla="*/ 607 w 798"/>
                  <a:gd name="T3" fmla="*/ 0 h 191"/>
                  <a:gd name="T4" fmla="*/ 508 w 798"/>
                  <a:gd name="T5" fmla="*/ 0 h 191"/>
                  <a:gd name="T6" fmla="*/ 569 w 798"/>
                  <a:gd name="T7" fmla="*/ 61 h 191"/>
                  <a:gd name="T8" fmla="*/ 229 w 798"/>
                  <a:gd name="T9" fmla="*/ 61 h 191"/>
                  <a:gd name="T10" fmla="*/ 290 w 798"/>
                  <a:gd name="T11" fmla="*/ 0 h 191"/>
                  <a:gd name="T12" fmla="*/ 191 w 798"/>
                  <a:gd name="T13" fmla="*/ 0 h 191"/>
                  <a:gd name="T14" fmla="*/ 0 w 798"/>
                  <a:gd name="T15" fmla="*/ 191 h 191"/>
                  <a:gd name="T16" fmla="*/ 99 w 798"/>
                  <a:gd name="T17" fmla="*/ 191 h 191"/>
                  <a:gd name="T18" fmla="*/ 160 w 798"/>
                  <a:gd name="T19" fmla="*/ 130 h 191"/>
                  <a:gd name="T20" fmla="*/ 637 w 798"/>
                  <a:gd name="T21" fmla="*/ 130 h 191"/>
                  <a:gd name="T22" fmla="*/ 637 w 798"/>
                  <a:gd name="T23" fmla="*/ 129 h 191"/>
                  <a:gd name="T24" fmla="*/ 699 w 798"/>
                  <a:gd name="T25" fmla="*/ 191 h 191"/>
                  <a:gd name="T26" fmla="*/ 798 w 798"/>
                  <a:gd name="T27"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8" h="191">
                    <a:moveTo>
                      <a:pt x="798" y="191"/>
                    </a:moveTo>
                    <a:lnTo>
                      <a:pt x="607" y="0"/>
                    </a:lnTo>
                    <a:lnTo>
                      <a:pt x="508" y="0"/>
                    </a:lnTo>
                    <a:lnTo>
                      <a:pt x="569" y="61"/>
                    </a:lnTo>
                    <a:lnTo>
                      <a:pt x="229" y="61"/>
                    </a:lnTo>
                    <a:lnTo>
                      <a:pt x="290" y="0"/>
                    </a:lnTo>
                    <a:lnTo>
                      <a:pt x="191" y="0"/>
                    </a:lnTo>
                    <a:lnTo>
                      <a:pt x="0" y="191"/>
                    </a:lnTo>
                    <a:lnTo>
                      <a:pt x="99" y="191"/>
                    </a:lnTo>
                    <a:lnTo>
                      <a:pt x="160" y="130"/>
                    </a:lnTo>
                    <a:lnTo>
                      <a:pt x="637" y="130"/>
                    </a:lnTo>
                    <a:lnTo>
                      <a:pt x="637" y="129"/>
                    </a:lnTo>
                    <a:lnTo>
                      <a:pt x="699" y="191"/>
                    </a:lnTo>
                    <a:lnTo>
                      <a:pt x="798" y="1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lnSpc>
                    <a:spcPct val="110000"/>
                  </a:lnSpc>
                  <a:spcBef>
                    <a:spcPct val="0"/>
                  </a:spcBef>
                  <a:spcAft>
                    <a:spcPct val="0"/>
                  </a:spcAft>
                </a:pPr>
                <a:endParaRPr lang="en-US" sz="1299" kern="1400" dirty="0">
                  <a:solidFill>
                    <a:srgbClr val="000000"/>
                  </a:solidFill>
                  <a:latin typeface="Arial" charset="0"/>
                  <a:ea typeface="ＭＳ Ｐゴシック" pitchFamily="34" charset="-128"/>
                </a:endParaRPr>
              </a:p>
            </p:txBody>
          </p:sp>
          <p:sp>
            <p:nvSpPr>
              <p:cNvPr id="38" name="Freeform 56"/>
              <p:cNvSpPr>
                <a:spLocks noEditPoints="1"/>
              </p:cNvSpPr>
              <p:nvPr/>
            </p:nvSpPr>
            <p:spPr bwMode="gray">
              <a:xfrm>
                <a:off x="146" y="4104"/>
                <a:ext cx="804" cy="814"/>
              </a:xfrm>
              <a:custGeom>
                <a:avLst/>
                <a:gdLst>
                  <a:gd name="T0" fmla="*/ 616 w 618"/>
                  <a:gd name="T1" fmla="*/ 533 h 627"/>
                  <a:gd name="T2" fmla="*/ 597 w 618"/>
                  <a:gd name="T3" fmla="*/ 93 h 627"/>
                  <a:gd name="T4" fmla="*/ 498 w 618"/>
                  <a:gd name="T5" fmla="*/ 0 h 627"/>
                  <a:gd name="T6" fmla="*/ 120 w 618"/>
                  <a:gd name="T7" fmla="*/ 0 h 627"/>
                  <a:gd name="T8" fmla="*/ 21 w 618"/>
                  <a:gd name="T9" fmla="*/ 93 h 627"/>
                  <a:gd name="T10" fmla="*/ 2 w 618"/>
                  <a:gd name="T11" fmla="*/ 533 h 627"/>
                  <a:gd name="T12" fmla="*/ 93 w 618"/>
                  <a:gd name="T13" fmla="*/ 627 h 627"/>
                  <a:gd name="T14" fmla="*/ 525 w 618"/>
                  <a:gd name="T15" fmla="*/ 627 h 627"/>
                  <a:gd name="T16" fmla="*/ 616 w 618"/>
                  <a:gd name="T17" fmla="*/ 533 h 627"/>
                  <a:gd name="T18" fmla="*/ 109 w 618"/>
                  <a:gd name="T19" fmla="*/ 553 h 627"/>
                  <a:gd name="T20" fmla="*/ 69 w 618"/>
                  <a:gd name="T21" fmla="*/ 513 h 627"/>
                  <a:gd name="T22" fmla="*/ 109 w 618"/>
                  <a:gd name="T23" fmla="*/ 473 h 627"/>
                  <a:gd name="T24" fmla="*/ 149 w 618"/>
                  <a:gd name="T25" fmla="*/ 513 h 627"/>
                  <a:gd name="T26" fmla="*/ 109 w 618"/>
                  <a:gd name="T27" fmla="*/ 553 h 627"/>
                  <a:gd name="T28" fmla="*/ 509 w 618"/>
                  <a:gd name="T29" fmla="*/ 553 h 627"/>
                  <a:gd name="T30" fmla="*/ 469 w 618"/>
                  <a:gd name="T31" fmla="*/ 513 h 627"/>
                  <a:gd name="T32" fmla="*/ 509 w 618"/>
                  <a:gd name="T33" fmla="*/ 473 h 627"/>
                  <a:gd name="T34" fmla="*/ 549 w 618"/>
                  <a:gd name="T35" fmla="*/ 513 h 627"/>
                  <a:gd name="T36" fmla="*/ 509 w 618"/>
                  <a:gd name="T37" fmla="*/ 553 h 627"/>
                  <a:gd name="T38" fmla="*/ 526 w 618"/>
                  <a:gd name="T39" fmla="*/ 301 h 627"/>
                  <a:gd name="T40" fmla="*/ 92 w 618"/>
                  <a:gd name="T41" fmla="*/ 301 h 627"/>
                  <a:gd name="T42" fmla="*/ 67 w 618"/>
                  <a:gd name="T43" fmla="*/ 274 h 627"/>
                  <a:gd name="T44" fmla="*/ 73 w 618"/>
                  <a:gd name="T45" fmla="*/ 127 h 627"/>
                  <a:gd name="T46" fmla="*/ 101 w 618"/>
                  <a:gd name="T47" fmla="*/ 101 h 627"/>
                  <a:gd name="T48" fmla="*/ 517 w 618"/>
                  <a:gd name="T49" fmla="*/ 101 h 627"/>
                  <a:gd name="T50" fmla="*/ 545 w 618"/>
                  <a:gd name="T51" fmla="*/ 127 h 627"/>
                  <a:gd name="T52" fmla="*/ 551 w 618"/>
                  <a:gd name="T53" fmla="*/ 274 h 627"/>
                  <a:gd name="T54" fmla="*/ 526 w 618"/>
                  <a:gd name="T55" fmla="*/ 301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8" h="627">
                    <a:moveTo>
                      <a:pt x="616" y="533"/>
                    </a:moveTo>
                    <a:cubicBezTo>
                      <a:pt x="597" y="93"/>
                      <a:pt x="597" y="93"/>
                      <a:pt x="597" y="93"/>
                    </a:cubicBezTo>
                    <a:cubicBezTo>
                      <a:pt x="594" y="42"/>
                      <a:pt x="550" y="0"/>
                      <a:pt x="498" y="0"/>
                    </a:cubicBezTo>
                    <a:cubicBezTo>
                      <a:pt x="120" y="0"/>
                      <a:pt x="120" y="0"/>
                      <a:pt x="120" y="0"/>
                    </a:cubicBezTo>
                    <a:cubicBezTo>
                      <a:pt x="68" y="0"/>
                      <a:pt x="24" y="42"/>
                      <a:pt x="21" y="93"/>
                    </a:cubicBezTo>
                    <a:cubicBezTo>
                      <a:pt x="2" y="533"/>
                      <a:pt x="2" y="533"/>
                      <a:pt x="2" y="533"/>
                    </a:cubicBezTo>
                    <a:cubicBezTo>
                      <a:pt x="0" y="585"/>
                      <a:pt x="41" y="627"/>
                      <a:pt x="93" y="627"/>
                    </a:cubicBezTo>
                    <a:cubicBezTo>
                      <a:pt x="525" y="627"/>
                      <a:pt x="525" y="627"/>
                      <a:pt x="525" y="627"/>
                    </a:cubicBezTo>
                    <a:cubicBezTo>
                      <a:pt x="577" y="627"/>
                      <a:pt x="618" y="585"/>
                      <a:pt x="616" y="533"/>
                    </a:cubicBezTo>
                    <a:close/>
                    <a:moveTo>
                      <a:pt x="109" y="553"/>
                    </a:moveTo>
                    <a:cubicBezTo>
                      <a:pt x="87" y="553"/>
                      <a:pt x="69" y="535"/>
                      <a:pt x="69" y="513"/>
                    </a:cubicBezTo>
                    <a:cubicBezTo>
                      <a:pt x="69" y="491"/>
                      <a:pt x="87" y="473"/>
                      <a:pt x="109" y="473"/>
                    </a:cubicBezTo>
                    <a:cubicBezTo>
                      <a:pt x="131" y="473"/>
                      <a:pt x="149" y="491"/>
                      <a:pt x="149" y="513"/>
                    </a:cubicBezTo>
                    <a:cubicBezTo>
                      <a:pt x="149" y="535"/>
                      <a:pt x="131" y="553"/>
                      <a:pt x="109" y="553"/>
                    </a:cubicBezTo>
                    <a:close/>
                    <a:moveTo>
                      <a:pt x="509" y="553"/>
                    </a:moveTo>
                    <a:cubicBezTo>
                      <a:pt x="487" y="553"/>
                      <a:pt x="469" y="535"/>
                      <a:pt x="469" y="513"/>
                    </a:cubicBezTo>
                    <a:cubicBezTo>
                      <a:pt x="469" y="491"/>
                      <a:pt x="487" y="473"/>
                      <a:pt x="509" y="473"/>
                    </a:cubicBezTo>
                    <a:cubicBezTo>
                      <a:pt x="531" y="473"/>
                      <a:pt x="549" y="491"/>
                      <a:pt x="549" y="513"/>
                    </a:cubicBezTo>
                    <a:cubicBezTo>
                      <a:pt x="549" y="535"/>
                      <a:pt x="531" y="553"/>
                      <a:pt x="509" y="553"/>
                    </a:cubicBezTo>
                    <a:close/>
                    <a:moveTo>
                      <a:pt x="526" y="301"/>
                    </a:moveTo>
                    <a:cubicBezTo>
                      <a:pt x="92" y="301"/>
                      <a:pt x="92" y="301"/>
                      <a:pt x="92" y="301"/>
                    </a:cubicBezTo>
                    <a:cubicBezTo>
                      <a:pt x="78" y="301"/>
                      <a:pt x="66" y="289"/>
                      <a:pt x="67" y="274"/>
                    </a:cubicBezTo>
                    <a:cubicBezTo>
                      <a:pt x="73" y="127"/>
                      <a:pt x="73" y="127"/>
                      <a:pt x="73" y="127"/>
                    </a:cubicBezTo>
                    <a:cubicBezTo>
                      <a:pt x="74" y="113"/>
                      <a:pt x="86" y="101"/>
                      <a:pt x="101" y="101"/>
                    </a:cubicBezTo>
                    <a:cubicBezTo>
                      <a:pt x="517" y="101"/>
                      <a:pt x="517" y="101"/>
                      <a:pt x="517" y="101"/>
                    </a:cubicBezTo>
                    <a:cubicBezTo>
                      <a:pt x="532" y="101"/>
                      <a:pt x="544" y="113"/>
                      <a:pt x="545" y="127"/>
                    </a:cubicBezTo>
                    <a:cubicBezTo>
                      <a:pt x="551" y="274"/>
                      <a:pt x="551" y="274"/>
                      <a:pt x="551" y="274"/>
                    </a:cubicBezTo>
                    <a:cubicBezTo>
                      <a:pt x="552" y="289"/>
                      <a:pt x="540" y="301"/>
                      <a:pt x="526" y="3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lnSpc>
                    <a:spcPct val="110000"/>
                  </a:lnSpc>
                  <a:spcBef>
                    <a:spcPct val="0"/>
                  </a:spcBef>
                  <a:spcAft>
                    <a:spcPct val="0"/>
                  </a:spcAft>
                </a:pPr>
                <a:endParaRPr lang="en-US" sz="1299" kern="1400" dirty="0">
                  <a:solidFill>
                    <a:srgbClr val="000000"/>
                  </a:solidFill>
                  <a:latin typeface="Arial" charset="0"/>
                  <a:ea typeface="ＭＳ Ｐゴシック" pitchFamily="34" charset="-128"/>
                </a:endParaRPr>
              </a:p>
            </p:txBody>
          </p:sp>
        </p:grpSp>
        <p:sp>
          <p:nvSpPr>
            <p:cNvPr id="39" name="Textfeld 38"/>
            <p:cNvSpPr txBox="1">
              <a:spLocks/>
            </p:cNvSpPr>
            <p:nvPr/>
          </p:nvSpPr>
          <p:spPr bwMode="gray">
            <a:xfrm>
              <a:off x="6278679" y="5735418"/>
              <a:ext cx="99386" cy="344710"/>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11</a:t>
              </a:r>
            </a:p>
          </p:txBody>
        </p:sp>
        <p:sp>
          <p:nvSpPr>
            <p:cNvPr id="43" name="Freeform 158"/>
            <p:cNvSpPr>
              <a:spLocks noChangeAspect="1" noEditPoints="1"/>
            </p:cNvSpPr>
            <p:nvPr/>
          </p:nvSpPr>
          <p:spPr bwMode="gray">
            <a:xfrm>
              <a:off x="6238607" y="6077014"/>
              <a:ext cx="183610" cy="183678"/>
            </a:xfrm>
            <a:custGeom>
              <a:avLst/>
              <a:gdLst>
                <a:gd name="T0" fmla="*/ 1562 w 2320"/>
                <a:gd name="T1" fmla="*/ 39 h 2320"/>
                <a:gd name="T2" fmla="*/ 1787 w 2320"/>
                <a:gd name="T3" fmla="*/ 73 h 2320"/>
                <a:gd name="T4" fmla="*/ 1903 w 2320"/>
                <a:gd name="T5" fmla="*/ 92 h 2320"/>
                <a:gd name="T6" fmla="*/ 2127 w 2320"/>
                <a:gd name="T7" fmla="*/ 130 h 2320"/>
                <a:gd name="T8" fmla="*/ 2186 w 2320"/>
                <a:gd name="T9" fmla="*/ 424 h 2320"/>
                <a:gd name="T10" fmla="*/ 2247 w 2320"/>
                <a:gd name="T11" fmla="*/ 533 h 2320"/>
                <a:gd name="T12" fmla="*/ 2219 w 2320"/>
                <a:gd name="T13" fmla="*/ 711 h 2320"/>
                <a:gd name="T14" fmla="*/ 2127 w 2320"/>
                <a:gd name="T15" fmla="*/ 796 h 2320"/>
                <a:gd name="T16" fmla="*/ 1981 w 2320"/>
                <a:gd name="T17" fmla="*/ 1059 h 2320"/>
                <a:gd name="T18" fmla="*/ 1756 w 2320"/>
                <a:gd name="T19" fmla="*/ 1025 h 2320"/>
                <a:gd name="T20" fmla="*/ 1641 w 2320"/>
                <a:gd name="T21" fmla="*/ 1085 h 2320"/>
                <a:gd name="T22" fmla="*/ 1479 w 2320"/>
                <a:gd name="T23" fmla="*/ 925 h 2320"/>
                <a:gd name="T24" fmla="*/ 1351 w 2320"/>
                <a:gd name="T25" fmla="*/ 907 h 2320"/>
                <a:gd name="T26" fmla="*/ 1314 w 2320"/>
                <a:gd name="T27" fmla="*/ 681 h 2320"/>
                <a:gd name="T28" fmla="*/ 1221 w 2320"/>
                <a:gd name="T29" fmla="*/ 591 h 2320"/>
                <a:gd name="T30" fmla="*/ 1362 w 2320"/>
                <a:gd name="T31" fmla="*/ 407 h 2320"/>
                <a:gd name="T32" fmla="*/ 1293 w 2320"/>
                <a:gd name="T33" fmla="*/ 274 h 2320"/>
                <a:gd name="T34" fmla="*/ 1524 w 2320"/>
                <a:gd name="T35" fmla="*/ 194 h 2320"/>
                <a:gd name="T36" fmla="*/ 1728 w 2320"/>
                <a:gd name="T37" fmla="*/ 821 h 2320"/>
                <a:gd name="T38" fmla="*/ 356 w 2320"/>
                <a:gd name="T39" fmla="*/ 1535 h 2320"/>
                <a:gd name="T40" fmla="*/ 356 w 2320"/>
                <a:gd name="T41" fmla="*/ 1535 h 2320"/>
                <a:gd name="T42" fmla="*/ 10 w 2320"/>
                <a:gd name="T43" fmla="*/ 1362 h 2320"/>
                <a:gd name="T44" fmla="*/ 98 w 2320"/>
                <a:gd name="T45" fmla="*/ 1241 h 2320"/>
                <a:gd name="T46" fmla="*/ 105 w 2320"/>
                <a:gd name="T47" fmla="*/ 1091 h 2320"/>
                <a:gd name="T48" fmla="*/ 228 w 2320"/>
                <a:gd name="T49" fmla="*/ 1007 h 2320"/>
                <a:gd name="T50" fmla="*/ 286 w 2320"/>
                <a:gd name="T51" fmla="*/ 868 h 2320"/>
                <a:gd name="T52" fmla="*/ 431 w 2320"/>
                <a:gd name="T53" fmla="*/ 831 h 2320"/>
                <a:gd name="T54" fmla="*/ 532 w 2320"/>
                <a:gd name="T55" fmla="*/ 721 h 2320"/>
                <a:gd name="T56" fmla="*/ 681 w 2320"/>
                <a:gd name="T57" fmla="*/ 736 h 2320"/>
                <a:gd name="T58" fmla="*/ 814 w 2320"/>
                <a:gd name="T59" fmla="*/ 667 h 2320"/>
                <a:gd name="T60" fmla="*/ 949 w 2320"/>
                <a:gd name="T61" fmla="*/ 732 h 2320"/>
                <a:gd name="T62" fmla="*/ 1098 w 2320"/>
                <a:gd name="T63" fmla="*/ 713 h 2320"/>
                <a:gd name="T64" fmla="*/ 1202 w 2320"/>
                <a:gd name="T65" fmla="*/ 820 h 2320"/>
                <a:gd name="T66" fmla="*/ 1348 w 2320"/>
                <a:gd name="T67" fmla="*/ 853 h 2320"/>
                <a:gd name="T68" fmla="*/ 1410 w 2320"/>
                <a:gd name="T69" fmla="*/ 989 h 2320"/>
                <a:gd name="T70" fmla="*/ 1536 w 2320"/>
                <a:gd name="T71" fmla="*/ 1069 h 2320"/>
                <a:gd name="T72" fmla="*/ 1548 w 2320"/>
                <a:gd name="T73" fmla="*/ 1219 h 2320"/>
                <a:gd name="T74" fmla="*/ 1638 w 2320"/>
                <a:gd name="T75" fmla="*/ 1338 h 2320"/>
                <a:gd name="T76" fmla="*/ 1535 w 2320"/>
                <a:gd name="T77" fmla="*/ 1477 h 2320"/>
                <a:gd name="T78" fmla="*/ 1649 w 2320"/>
                <a:gd name="T79" fmla="*/ 1581 h 2320"/>
                <a:gd name="T80" fmla="*/ 1498 w 2320"/>
                <a:gd name="T81" fmla="*/ 1720 h 2320"/>
                <a:gd name="T82" fmla="*/ 1571 w 2320"/>
                <a:gd name="T83" fmla="*/ 1854 h 2320"/>
                <a:gd name="T84" fmla="*/ 1380 w 2320"/>
                <a:gd name="T85" fmla="*/ 1936 h 2320"/>
                <a:gd name="T86" fmla="*/ 1314 w 2320"/>
                <a:gd name="T87" fmla="*/ 2092 h 2320"/>
                <a:gd name="T88" fmla="*/ 1229 w 2320"/>
                <a:gd name="T89" fmla="*/ 2216 h 2320"/>
                <a:gd name="T90" fmla="*/ 1080 w 2320"/>
                <a:gd name="T91" fmla="*/ 2222 h 2320"/>
                <a:gd name="T92" fmla="*/ 958 w 2320"/>
                <a:gd name="T93" fmla="*/ 2310 h 2320"/>
                <a:gd name="T94" fmla="*/ 810 w 2320"/>
                <a:gd name="T95" fmla="*/ 2202 h 2320"/>
                <a:gd name="T96" fmla="*/ 626 w 2320"/>
                <a:gd name="T97" fmla="*/ 2296 h 2320"/>
                <a:gd name="T98" fmla="*/ 568 w 2320"/>
                <a:gd name="T99" fmla="*/ 2153 h 2320"/>
                <a:gd name="T100" fmla="*/ 305 w 2320"/>
                <a:gd name="T101" fmla="*/ 2135 h 2320"/>
                <a:gd name="T102" fmla="*/ 243 w 2320"/>
                <a:gd name="T103" fmla="*/ 1998 h 2320"/>
                <a:gd name="T104" fmla="*/ 117 w 2320"/>
                <a:gd name="T105" fmla="*/ 1918 h 2320"/>
                <a:gd name="T106" fmla="*/ 105 w 2320"/>
                <a:gd name="T107" fmla="*/ 1768 h 2320"/>
                <a:gd name="T108" fmla="*/ 15 w 2320"/>
                <a:gd name="T109" fmla="*/ 1649 h 2320"/>
                <a:gd name="T110" fmla="*/ 118 w 2320"/>
                <a:gd name="T111" fmla="*/ 1511 h 2320"/>
                <a:gd name="T112" fmla="*/ 875 w 2320"/>
                <a:gd name="T113" fmla="*/ 2043 h 2320"/>
                <a:gd name="T114" fmla="*/ 689 w 2320"/>
                <a:gd name="T115" fmla="*/ 1494 h 2320"/>
                <a:gd name="T116" fmla="*/ 689 w 2320"/>
                <a:gd name="T117" fmla="*/ 1494 h 2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20" h="2320">
                  <a:moveTo>
                    <a:pt x="1482" y="80"/>
                  </a:moveTo>
                  <a:cubicBezTo>
                    <a:pt x="1492" y="74"/>
                    <a:pt x="1502" y="68"/>
                    <a:pt x="1512" y="63"/>
                  </a:cubicBezTo>
                  <a:cubicBezTo>
                    <a:pt x="1530" y="54"/>
                    <a:pt x="1530" y="54"/>
                    <a:pt x="1530" y="54"/>
                  </a:cubicBezTo>
                  <a:cubicBezTo>
                    <a:pt x="1540" y="49"/>
                    <a:pt x="1551" y="44"/>
                    <a:pt x="1562" y="39"/>
                  </a:cubicBezTo>
                  <a:cubicBezTo>
                    <a:pt x="1609" y="101"/>
                    <a:pt x="1609" y="101"/>
                    <a:pt x="1609" y="101"/>
                  </a:cubicBezTo>
                  <a:cubicBezTo>
                    <a:pt x="1629" y="140"/>
                    <a:pt x="1629" y="140"/>
                    <a:pt x="1629" y="140"/>
                  </a:cubicBezTo>
                  <a:cubicBezTo>
                    <a:pt x="1677" y="123"/>
                    <a:pt x="1728" y="115"/>
                    <a:pt x="1780" y="116"/>
                  </a:cubicBezTo>
                  <a:cubicBezTo>
                    <a:pt x="1787" y="73"/>
                    <a:pt x="1787" y="73"/>
                    <a:pt x="1787" y="73"/>
                  </a:cubicBezTo>
                  <a:cubicBezTo>
                    <a:pt x="1813" y="0"/>
                    <a:pt x="1813" y="0"/>
                    <a:pt x="1813" y="0"/>
                  </a:cubicBezTo>
                  <a:cubicBezTo>
                    <a:pt x="1827" y="1"/>
                    <a:pt x="1842" y="3"/>
                    <a:pt x="1857" y="5"/>
                  </a:cubicBezTo>
                  <a:cubicBezTo>
                    <a:pt x="1872" y="8"/>
                    <a:pt x="1887" y="11"/>
                    <a:pt x="1901" y="14"/>
                  </a:cubicBezTo>
                  <a:cubicBezTo>
                    <a:pt x="1903" y="92"/>
                    <a:pt x="1903" y="92"/>
                    <a:pt x="1903" y="92"/>
                  </a:cubicBezTo>
                  <a:cubicBezTo>
                    <a:pt x="1897" y="135"/>
                    <a:pt x="1897" y="135"/>
                    <a:pt x="1897" y="135"/>
                  </a:cubicBezTo>
                  <a:cubicBezTo>
                    <a:pt x="1947" y="150"/>
                    <a:pt x="1993" y="173"/>
                    <a:pt x="2033" y="204"/>
                  </a:cubicBezTo>
                  <a:cubicBezTo>
                    <a:pt x="2064" y="173"/>
                    <a:pt x="2064" y="173"/>
                    <a:pt x="2064" y="173"/>
                  </a:cubicBezTo>
                  <a:cubicBezTo>
                    <a:pt x="2127" y="130"/>
                    <a:pt x="2127" y="130"/>
                    <a:pt x="2127" y="130"/>
                  </a:cubicBezTo>
                  <a:cubicBezTo>
                    <a:pt x="2150" y="149"/>
                    <a:pt x="2171" y="170"/>
                    <a:pt x="2191" y="193"/>
                  </a:cubicBezTo>
                  <a:cubicBezTo>
                    <a:pt x="2147" y="257"/>
                    <a:pt x="2147" y="257"/>
                    <a:pt x="2147" y="257"/>
                  </a:cubicBezTo>
                  <a:cubicBezTo>
                    <a:pt x="2116" y="288"/>
                    <a:pt x="2116" y="288"/>
                    <a:pt x="2116" y="288"/>
                  </a:cubicBezTo>
                  <a:cubicBezTo>
                    <a:pt x="2147" y="328"/>
                    <a:pt x="2171" y="374"/>
                    <a:pt x="2186" y="424"/>
                  </a:cubicBezTo>
                  <a:cubicBezTo>
                    <a:pt x="2229" y="417"/>
                    <a:pt x="2229" y="417"/>
                    <a:pt x="2229" y="417"/>
                  </a:cubicBezTo>
                  <a:cubicBezTo>
                    <a:pt x="2306" y="419"/>
                    <a:pt x="2306" y="419"/>
                    <a:pt x="2306" y="419"/>
                  </a:cubicBezTo>
                  <a:cubicBezTo>
                    <a:pt x="2313" y="448"/>
                    <a:pt x="2318" y="477"/>
                    <a:pt x="2320" y="507"/>
                  </a:cubicBezTo>
                  <a:cubicBezTo>
                    <a:pt x="2247" y="533"/>
                    <a:pt x="2247" y="533"/>
                    <a:pt x="2247" y="533"/>
                  </a:cubicBezTo>
                  <a:cubicBezTo>
                    <a:pt x="2204" y="540"/>
                    <a:pt x="2204" y="540"/>
                    <a:pt x="2204" y="540"/>
                  </a:cubicBezTo>
                  <a:cubicBezTo>
                    <a:pt x="2205" y="565"/>
                    <a:pt x="2203" y="591"/>
                    <a:pt x="2199" y="617"/>
                  </a:cubicBezTo>
                  <a:cubicBezTo>
                    <a:pt x="2195" y="643"/>
                    <a:pt x="2189" y="667"/>
                    <a:pt x="2180" y="691"/>
                  </a:cubicBezTo>
                  <a:cubicBezTo>
                    <a:pt x="2219" y="711"/>
                    <a:pt x="2219" y="711"/>
                    <a:pt x="2219" y="711"/>
                  </a:cubicBezTo>
                  <a:cubicBezTo>
                    <a:pt x="2280" y="758"/>
                    <a:pt x="2280" y="758"/>
                    <a:pt x="2280" y="758"/>
                  </a:cubicBezTo>
                  <a:cubicBezTo>
                    <a:pt x="2269" y="786"/>
                    <a:pt x="2256" y="813"/>
                    <a:pt x="2240" y="838"/>
                  </a:cubicBezTo>
                  <a:cubicBezTo>
                    <a:pt x="2165" y="816"/>
                    <a:pt x="2165" y="816"/>
                    <a:pt x="2165" y="816"/>
                  </a:cubicBezTo>
                  <a:cubicBezTo>
                    <a:pt x="2127" y="796"/>
                    <a:pt x="2127" y="796"/>
                    <a:pt x="2127" y="796"/>
                  </a:cubicBezTo>
                  <a:cubicBezTo>
                    <a:pt x="2097" y="839"/>
                    <a:pt x="2060" y="875"/>
                    <a:pt x="2019" y="904"/>
                  </a:cubicBezTo>
                  <a:cubicBezTo>
                    <a:pt x="2038" y="943"/>
                    <a:pt x="2038" y="943"/>
                    <a:pt x="2038" y="943"/>
                  </a:cubicBezTo>
                  <a:cubicBezTo>
                    <a:pt x="2060" y="1018"/>
                    <a:pt x="2060" y="1018"/>
                    <a:pt x="2060" y="1018"/>
                  </a:cubicBezTo>
                  <a:cubicBezTo>
                    <a:pt x="2035" y="1034"/>
                    <a:pt x="2008" y="1047"/>
                    <a:pt x="1981" y="1059"/>
                  </a:cubicBezTo>
                  <a:cubicBezTo>
                    <a:pt x="1933" y="997"/>
                    <a:pt x="1933" y="997"/>
                    <a:pt x="1933" y="997"/>
                  </a:cubicBezTo>
                  <a:cubicBezTo>
                    <a:pt x="1913" y="958"/>
                    <a:pt x="1913" y="958"/>
                    <a:pt x="1913" y="958"/>
                  </a:cubicBezTo>
                  <a:cubicBezTo>
                    <a:pt x="1866" y="975"/>
                    <a:pt x="1815" y="983"/>
                    <a:pt x="1762" y="982"/>
                  </a:cubicBezTo>
                  <a:cubicBezTo>
                    <a:pt x="1756" y="1025"/>
                    <a:pt x="1756" y="1025"/>
                    <a:pt x="1756" y="1025"/>
                  </a:cubicBezTo>
                  <a:cubicBezTo>
                    <a:pt x="1729" y="1099"/>
                    <a:pt x="1729" y="1099"/>
                    <a:pt x="1729" y="1099"/>
                  </a:cubicBezTo>
                  <a:cubicBezTo>
                    <a:pt x="1722" y="1098"/>
                    <a:pt x="1714" y="1098"/>
                    <a:pt x="1707" y="1097"/>
                  </a:cubicBezTo>
                  <a:cubicBezTo>
                    <a:pt x="1662" y="1090"/>
                    <a:pt x="1662" y="1090"/>
                    <a:pt x="1662" y="1090"/>
                  </a:cubicBezTo>
                  <a:cubicBezTo>
                    <a:pt x="1655" y="1088"/>
                    <a:pt x="1648" y="1087"/>
                    <a:pt x="1641" y="1085"/>
                  </a:cubicBezTo>
                  <a:cubicBezTo>
                    <a:pt x="1639" y="1006"/>
                    <a:pt x="1639" y="1006"/>
                    <a:pt x="1639" y="1006"/>
                  </a:cubicBezTo>
                  <a:cubicBezTo>
                    <a:pt x="1646" y="963"/>
                    <a:pt x="1646" y="963"/>
                    <a:pt x="1646" y="963"/>
                  </a:cubicBezTo>
                  <a:cubicBezTo>
                    <a:pt x="1596" y="948"/>
                    <a:pt x="1550" y="925"/>
                    <a:pt x="1510" y="894"/>
                  </a:cubicBezTo>
                  <a:cubicBezTo>
                    <a:pt x="1479" y="925"/>
                    <a:pt x="1479" y="925"/>
                    <a:pt x="1479" y="925"/>
                  </a:cubicBezTo>
                  <a:cubicBezTo>
                    <a:pt x="1414" y="969"/>
                    <a:pt x="1414" y="969"/>
                    <a:pt x="1414" y="969"/>
                  </a:cubicBezTo>
                  <a:cubicBezTo>
                    <a:pt x="1410" y="966"/>
                    <a:pt x="1407" y="963"/>
                    <a:pt x="1403" y="960"/>
                  </a:cubicBezTo>
                  <a:cubicBezTo>
                    <a:pt x="1360" y="917"/>
                    <a:pt x="1360" y="917"/>
                    <a:pt x="1360" y="917"/>
                  </a:cubicBezTo>
                  <a:cubicBezTo>
                    <a:pt x="1357" y="914"/>
                    <a:pt x="1354" y="910"/>
                    <a:pt x="1351" y="907"/>
                  </a:cubicBezTo>
                  <a:cubicBezTo>
                    <a:pt x="1395" y="841"/>
                    <a:pt x="1395" y="841"/>
                    <a:pt x="1395" y="841"/>
                  </a:cubicBezTo>
                  <a:cubicBezTo>
                    <a:pt x="1426" y="811"/>
                    <a:pt x="1426" y="811"/>
                    <a:pt x="1426" y="811"/>
                  </a:cubicBezTo>
                  <a:cubicBezTo>
                    <a:pt x="1395" y="770"/>
                    <a:pt x="1372" y="724"/>
                    <a:pt x="1357" y="674"/>
                  </a:cubicBezTo>
                  <a:cubicBezTo>
                    <a:pt x="1314" y="681"/>
                    <a:pt x="1314" y="681"/>
                    <a:pt x="1314" y="681"/>
                  </a:cubicBezTo>
                  <a:cubicBezTo>
                    <a:pt x="1235" y="679"/>
                    <a:pt x="1235" y="679"/>
                    <a:pt x="1235" y="679"/>
                  </a:cubicBezTo>
                  <a:cubicBezTo>
                    <a:pt x="1232" y="668"/>
                    <a:pt x="1232" y="668"/>
                    <a:pt x="1232" y="668"/>
                  </a:cubicBezTo>
                  <a:cubicBezTo>
                    <a:pt x="1222" y="603"/>
                    <a:pt x="1222" y="603"/>
                    <a:pt x="1222" y="603"/>
                  </a:cubicBezTo>
                  <a:cubicBezTo>
                    <a:pt x="1221" y="599"/>
                    <a:pt x="1221" y="595"/>
                    <a:pt x="1221" y="591"/>
                  </a:cubicBezTo>
                  <a:cubicBezTo>
                    <a:pt x="1295" y="565"/>
                    <a:pt x="1295" y="565"/>
                    <a:pt x="1295" y="565"/>
                  </a:cubicBezTo>
                  <a:cubicBezTo>
                    <a:pt x="1338" y="558"/>
                    <a:pt x="1338" y="558"/>
                    <a:pt x="1338" y="558"/>
                  </a:cubicBezTo>
                  <a:cubicBezTo>
                    <a:pt x="1338" y="533"/>
                    <a:pt x="1340" y="507"/>
                    <a:pt x="1344" y="481"/>
                  </a:cubicBezTo>
                  <a:cubicBezTo>
                    <a:pt x="1348" y="456"/>
                    <a:pt x="1354" y="431"/>
                    <a:pt x="1362" y="407"/>
                  </a:cubicBezTo>
                  <a:cubicBezTo>
                    <a:pt x="1324" y="387"/>
                    <a:pt x="1324" y="387"/>
                    <a:pt x="1324" y="387"/>
                  </a:cubicBezTo>
                  <a:cubicBezTo>
                    <a:pt x="1261" y="339"/>
                    <a:pt x="1261" y="339"/>
                    <a:pt x="1261" y="339"/>
                  </a:cubicBezTo>
                  <a:cubicBezTo>
                    <a:pt x="1263" y="334"/>
                    <a:pt x="1265" y="329"/>
                    <a:pt x="1267" y="324"/>
                  </a:cubicBezTo>
                  <a:cubicBezTo>
                    <a:pt x="1293" y="274"/>
                    <a:pt x="1293" y="274"/>
                    <a:pt x="1293" y="274"/>
                  </a:cubicBezTo>
                  <a:cubicBezTo>
                    <a:pt x="1296" y="269"/>
                    <a:pt x="1298" y="265"/>
                    <a:pt x="1301" y="260"/>
                  </a:cubicBezTo>
                  <a:cubicBezTo>
                    <a:pt x="1377" y="282"/>
                    <a:pt x="1377" y="282"/>
                    <a:pt x="1377" y="282"/>
                  </a:cubicBezTo>
                  <a:cubicBezTo>
                    <a:pt x="1416" y="302"/>
                    <a:pt x="1416" y="302"/>
                    <a:pt x="1416" y="302"/>
                  </a:cubicBezTo>
                  <a:cubicBezTo>
                    <a:pt x="1445" y="259"/>
                    <a:pt x="1482" y="223"/>
                    <a:pt x="1524" y="194"/>
                  </a:cubicBezTo>
                  <a:cubicBezTo>
                    <a:pt x="1504" y="155"/>
                    <a:pt x="1504" y="155"/>
                    <a:pt x="1504" y="155"/>
                  </a:cubicBezTo>
                  <a:lnTo>
                    <a:pt x="1482" y="80"/>
                  </a:lnTo>
                  <a:close/>
                  <a:moveTo>
                    <a:pt x="1499" y="506"/>
                  </a:moveTo>
                  <a:cubicBezTo>
                    <a:pt x="1475" y="656"/>
                    <a:pt x="1578" y="797"/>
                    <a:pt x="1728" y="821"/>
                  </a:cubicBezTo>
                  <a:cubicBezTo>
                    <a:pt x="1878" y="845"/>
                    <a:pt x="2020" y="742"/>
                    <a:pt x="2043" y="592"/>
                  </a:cubicBezTo>
                  <a:cubicBezTo>
                    <a:pt x="2067" y="442"/>
                    <a:pt x="1965" y="301"/>
                    <a:pt x="1814" y="277"/>
                  </a:cubicBezTo>
                  <a:cubicBezTo>
                    <a:pt x="1664" y="253"/>
                    <a:pt x="1523" y="356"/>
                    <a:pt x="1499" y="506"/>
                  </a:cubicBezTo>
                  <a:close/>
                  <a:moveTo>
                    <a:pt x="356" y="1535"/>
                  </a:moveTo>
                  <a:cubicBezTo>
                    <a:pt x="333" y="1275"/>
                    <a:pt x="525" y="1046"/>
                    <a:pt x="785" y="1023"/>
                  </a:cubicBezTo>
                  <a:cubicBezTo>
                    <a:pt x="1045" y="1000"/>
                    <a:pt x="1274" y="1193"/>
                    <a:pt x="1297" y="1452"/>
                  </a:cubicBezTo>
                  <a:cubicBezTo>
                    <a:pt x="1320" y="1712"/>
                    <a:pt x="1128" y="1941"/>
                    <a:pt x="868" y="1964"/>
                  </a:cubicBezTo>
                  <a:cubicBezTo>
                    <a:pt x="608" y="1987"/>
                    <a:pt x="379" y="1795"/>
                    <a:pt x="356" y="1535"/>
                  </a:cubicBezTo>
                  <a:close/>
                  <a:moveTo>
                    <a:pt x="0" y="1481"/>
                  </a:moveTo>
                  <a:cubicBezTo>
                    <a:pt x="0" y="1464"/>
                    <a:pt x="1" y="1448"/>
                    <a:pt x="2" y="1431"/>
                  </a:cubicBezTo>
                  <a:cubicBezTo>
                    <a:pt x="4" y="1410"/>
                    <a:pt x="4" y="1410"/>
                    <a:pt x="4" y="1410"/>
                  </a:cubicBezTo>
                  <a:cubicBezTo>
                    <a:pt x="6" y="1394"/>
                    <a:pt x="8" y="1378"/>
                    <a:pt x="10" y="1362"/>
                  </a:cubicBezTo>
                  <a:cubicBezTo>
                    <a:pt x="69" y="1348"/>
                    <a:pt x="69" y="1348"/>
                    <a:pt x="69" y="1348"/>
                  </a:cubicBezTo>
                  <a:cubicBezTo>
                    <a:pt x="132" y="1354"/>
                    <a:pt x="132" y="1354"/>
                    <a:pt x="132" y="1354"/>
                  </a:cubicBezTo>
                  <a:cubicBezTo>
                    <a:pt x="138" y="1324"/>
                    <a:pt x="145" y="1295"/>
                    <a:pt x="155" y="1267"/>
                  </a:cubicBezTo>
                  <a:cubicBezTo>
                    <a:pt x="98" y="1241"/>
                    <a:pt x="98" y="1241"/>
                    <a:pt x="98" y="1241"/>
                  </a:cubicBezTo>
                  <a:cubicBezTo>
                    <a:pt x="54" y="1199"/>
                    <a:pt x="54" y="1199"/>
                    <a:pt x="54" y="1199"/>
                  </a:cubicBezTo>
                  <a:cubicBezTo>
                    <a:pt x="59" y="1185"/>
                    <a:pt x="65" y="1170"/>
                    <a:pt x="72" y="1156"/>
                  </a:cubicBezTo>
                  <a:cubicBezTo>
                    <a:pt x="82" y="1133"/>
                    <a:pt x="82" y="1133"/>
                    <a:pt x="82" y="1133"/>
                  </a:cubicBezTo>
                  <a:cubicBezTo>
                    <a:pt x="89" y="1119"/>
                    <a:pt x="97" y="1105"/>
                    <a:pt x="105" y="1091"/>
                  </a:cubicBezTo>
                  <a:cubicBezTo>
                    <a:pt x="164" y="1098"/>
                    <a:pt x="164" y="1098"/>
                    <a:pt x="164" y="1098"/>
                  </a:cubicBezTo>
                  <a:cubicBezTo>
                    <a:pt x="222" y="1125"/>
                    <a:pt x="222" y="1125"/>
                    <a:pt x="222" y="1125"/>
                  </a:cubicBezTo>
                  <a:cubicBezTo>
                    <a:pt x="237" y="1099"/>
                    <a:pt x="254" y="1075"/>
                    <a:pt x="273" y="1051"/>
                  </a:cubicBezTo>
                  <a:cubicBezTo>
                    <a:pt x="228" y="1007"/>
                    <a:pt x="228" y="1007"/>
                    <a:pt x="228" y="1007"/>
                  </a:cubicBezTo>
                  <a:cubicBezTo>
                    <a:pt x="201" y="953"/>
                    <a:pt x="201" y="953"/>
                    <a:pt x="201" y="953"/>
                  </a:cubicBezTo>
                  <a:cubicBezTo>
                    <a:pt x="214" y="939"/>
                    <a:pt x="226" y="925"/>
                    <a:pt x="239" y="912"/>
                  </a:cubicBezTo>
                  <a:cubicBezTo>
                    <a:pt x="245" y="906"/>
                    <a:pt x="245" y="906"/>
                    <a:pt x="245" y="906"/>
                  </a:cubicBezTo>
                  <a:cubicBezTo>
                    <a:pt x="258" y="893"/>
                    <a:pt x="272" y="880"/>
                    <a:pt x="286" y="868"/>
                  </a:cubicBezTo>
                  <a:cubicBezTo>
                    <a:pt x="339" y="895"/>
                    <a:pt x="339" y="895"/>
                    <a:pt x="339" y="895"/>
                  </a:cubicBezTo>
                  <a:cubicBezTo>
                    <a:pt x="384" y="940"/>
                    <a:pt x="384" y="940"/>
                    <a:pt x="384" y="940"/>
                  </a:cubicBezTo>
                  <a:cubicBezTo>
                    <a:pt x="407" y="921"/>
                    <a:pt x="432" y="904"/>
                    <a:pt x="458" y="889"/>
                  </a:cubicBezTo>
                  <a:cubicBezTo>
                    <a:pt x="431" y="831"/>
                    <a:pt x="431" y="831"/>
                    <a:pt x="431" y="831"/>
                  </a:cubicBezTo>
                  <a:cubicBezTo>
                    <a:pt x="424" y="771"/>
                    <a:pt x="424" y="771"/>
                    <a:pt x="424" y="771"/>
                  </a:cubicBezTo>
                  <a:cubicBezTo>
                    <a:pt x="435" y="765"/>
                    <a:pt x="447" y="759"/>
                    <a:pt x="459" y="753"/>
                  </a:cubicBezTo>
                  <a:cubicBezTo>
                    <a:pt x="496" y="736"/>
                    <a:pt x="496" y="736"/>
                    <a:pt x="496" y="736"/>
                  </a:cubicBezTo>
                  <a:cubicBezTo>
                    <a:pt x="508" y="731"/>
                    <a:pt x="520" y="726"/>
                    <a:pt x="532" y="721"/>
                  </a:cubicBezTo>
                  <a:cubicBezTo>
                    <a:pt x="573" y="765"/>
                    <a:pt x="573" y="765"/>
                    <a:pt x="573" y="765"/>
                  </a:cubicBezTo>
                  <a:cubicBezTo>
                    <a:pt x="600" y="822"/>
                    <a:pt x="600" y="822"/>
                    <a:pt x="600" y="822"/>
                  </a:cubicBezTo>
                  <a:cubicBezTo>
                    <a:pt x="628" y="813"/>
                    <a:pt x="657" y="805"/>
                    <a:pt x="687" y="799"/>
                  </a:cubicBezTo>
                  <a:cubicBezTo>
                    <a:pt x="681" y="736"/>
                    <a:pt x="681" y="736"/>
                    <a:pt x="681" y="736"/>
                  </a:cubicBezTo>
                  <a:cubicBezTo>
                    <a:pt x="695" y="678"/>
                    <a:pt x="695" y="678"/>
                    <a:pt x="695" y="678"/>
                  </a:cubicBezTo>
                  <a:cubicBezTo>
                    <a:pt x="712" y="675"/>
                    <a:pt x="728" y="673"/>
                    <a:pt x="745" y="671"/>
                  </a:cubicBezTo>
                  <a:cubicBezTo>
                    <a:pt x="764" y="669"/>
                    <a:pt x="764" y="669"/>
                    <a:pt x="764" y="669"/>
                  </a:cubicBezTo>
                  <a:cubicBezTo>
                    <a:pt x="781" y="668"/>
                    <a:pt x="797" y="667"/>
                    <a:pt x="814" y="667"/>
                  </a:cubicBezTo>
                  <a:cubicBezTo>
                    <a:pt x="838" y="722"/>
                    <a:pt x="838" y="722"/>
                    <a:pt x="838" y="722"/>
                  </a:cubicBezTo>
                  <a:cubicBezTo>
                    <a:pt x="844" y="785"/>
                    <a:pt x="844" y="785"/>
                    <a:pt x="844" y="785"/>
                  </a:cubicBezTo>
                  <a:cubicBezTo>
                    <a:pt x="874" y="786"/>
                    <a:pt x="903" y="789"/>
                    <a:pt x="933" y="793"/>
                  </a:cubicBezTo>
                  <a:cubicBezTo>
                    <a:pt x="949" y="732"/>
                    <a:pt x="949" y="732"/>
                    <a:pt x="949" y="732"/>
                  </a:cubicBezTo>
                  <a:cubicBezTo>
                    <a:pt x="982" y="682"/>
                    <a:pt x="982" y="682"/>
                    <a:pt x="982" y="682"/>
                  </a:cubicBezTo>
                  <a:cubicBezTo>
                    <a:pt x="996" y="684"/>
                    <a:pt x="1009" y="687"/>
                    <a:pt x="1023" y="690"/>
                  </a:cubicBezTo>
                  <a:cubicBezTo>
                    <a:pt x="1058" y="700"/>
                    <a:pt x="1058" y="700"/>
                    <a:pt x="1058" y="700"/>
                  </a:cubicBezTo>
                  <a:cubicBezTo>
                    <a:pt x="1071" y="704"/>
                    <a:pt x="1085" y="708"/>
                    <a:pt x="1098" y="713"/>
                  </a:cubicBezTo>
                  <a:cubicBezTo>
                    <a:pt x="1101" y="773"/>
                    <a:pt x="1101" y="773"/>
                    <a:pt x="1101" y="773"/>
                  </a:cubicBezTo>
                  <a:cubicBezTo>
                    <a:pt x="1085" y="834"/>
                    <a:pt x="1085" y="834"/>
                    <a:pt x="1085" y="834"/>
                  </a:cubicBezTo>
                  <a:cubicBezTo>
                    <a:pt x="1113" y="845"/>
                    <a:pt x="1140" y="857"/>
                    <a:pt x="1166" y="872"/>
                  </a:cubicBezTo>
                  <a:cubicBezTo>
                    <a:pt x="1202" y="820"/>
                    <a:pt x="1202" y="820"/>
                    <a:pt x="1202" y="820"/>
                  </a:cubicBezTo>
                  <a:cubicBezTo>
                    <a:pt x="1251" y="784"/>
                    <a:pt x="1251" y="784"/>
                    <a:pt x="1251" y="784"/>
                  </a:cubicBezTo>
                  <a:cubicBezTo>
                    <a:pt x="1266" y="793"/>
                    <a:pt x="1281" y="803"/>
                    <a:pt x="1296" y="813"/>
                  </a:cubicBezTo>
                  <a:cubicBezTo>
                    <a:pt x="1305" y="819"/>
                    <a:pt x="1305" y="819"/>
                    <a:pt x="1305" y="819"/>
                  </a:cubicBezTo>
                  <a:cubicBezTo>
                    <a:pt x="1320" y="830"/>
                    <a:pt x="1334" y="841"/>
                    <a:pt x="1348" y="853"/>
                  </a:cubicBezTo>
                  <a:cubicBezTo>
                    <a:pt x="1331" y="910"/>
                    <a:pt x="1331" y="910"/>
                    <a:pt x="1331" y="910"/>
                  </a:cubicBezTo>
                  <a:cubicBezTo>
                    <a:pt x="1295" y="962"/>
                    <a:pt x="1295" y="962"/>
                    <a:pt x="1295" y="962"/>
                  </a:cubicBezTo>
                  <a:cubicBezTo>
                    <a:pt x="1317" y="982"/>
                    <a:pt x="1338" y="1003"/>
                    <a:pt x="1358" y="1025"/>
                  </a:cubicBezTo>
                  <a:cubicBezTo>
                    <a:pt x="1410" y="989"/>
                    <a:pt x="1410" y="989"/>
                    <a:pt x="1410" y="989"/>
                  </a:cubicBezTo>
                  <a:cubicBezTo>
                    <a:pt x="1468" y="972"/>
                    <a:pt x="1468" y="972"/>
                    <a:pt x="1468" y="972"/>
                  </a:cubicBezTo>
                  <a:cubicBezTo>
                    <a:pt x="1477" y="983"/>
                    <a:pt x="1486" y="995"/>
                    <a:pt x="1495" y="1008"/>
                  </a:cubicBezTo>
                  <a:cubicBezTo>
                    <a:pt x="1513" y="1033"/>
                    <a:pt x="1513" y="1033"/>
                    <a:pt x="1513" y="1033"/>
                  </a:cubicBezTo>
                  <a:cubicBezTo>
                    <a:pt x="1521" y="1045"/>
                    <a:pt x="1529" y="1057"/>
                    <a:pt x="1536" y="1069"/>
                  </a:cubicBezTo>
                  <a:cubicBezTo>
                    <a:pt x="1500" y="1118"/>
                    <a:pt x="1500" y="1118"/>
                    <a:pt x="1500" y="1118"/>
                  </a:cubicBezTo>
                  <a:cubicBezTo>
                    <a:pt x="1449" y="1154"/>
                    <a:pt x="1449" y="1154"/>
                    <a:pt x="1449" y="1154"/>
                  </a:cubicBezTo>
                  <a:cubicBezTo>
                    <a:pt x="1463" y="1180"/>
                    <a:pt x="1476" y="1207"/>
                    <a:pt x="1486" y="1235"/>
                  </a:cubicBezTo>
                  <a:cubicBezTo>
                    <a:pt x="1548" y="1219"/>
                    <a:pt x="1548" y="1219"/>
                    <a:pt x="1548" y="1219"/>
                  </a:cubicBezTo>
                  <a:cubicBezTo>
                    <a:pt x="1608" y="1222"/>
                    <a:pt x="1608" y="1222"/>
                    <a:pt x="1608" y="1222"/>
                  </a:cubicBezTo>
                  <a:cubicBezTo>
                    <a:pt x="1612" y="1236"/>
                    <a:pt x="1617" y="1250"/>
                    <a:pt x="1621" y="1264"/>
                  </a:cubicBezTo>
                  <a:cubicBezTo>
                    <a:pt x="1629" y="1293"/>
                    <a:pt x="1629" y="1293"/>
                    <a:pt x="1629" y="1293"/>
                  </a:cubicBezTo>
                  <a:cubicBezTo>
                    <a:pt x="1632" y="1308"/>
                    <a:pt x="1636" y="1323"/>
                    <a:pt x="1638" y="1338"/>
                  </a:cubicBezTo>
                  <a:cubicBezTo>
                    <a:pt x="1588" y="1371"/>
                    <a:pt x="1588" y="1371"/>
                    <a:pt x="1588" y="1371"/>
                  </a:cubicBezTo>
                  <a:cubicBezTo>
                    <a:pt x="1527" y="1387"/>
                    <a:pt x="1527" y="1387"/>
                    <a:pt x="1527" y="1387"/>
                  </a:cubicBezTo>
                  <a:cubicBezTo>
                    <a:pt x="1529" y="1402"/>
                    <a:pt x="1531" y="1417"/>
                    <a:pt x="1532" y="1432"/>
                  </a:cubicBezTo>
                  <a:cubicBezTo>
                    <a:pt x="1534" y="1447"/>
                    <a:pt x="1535" y="1462"/>
                    <a:pt x="1535" y="1477"/>
                  </a:cubicBezTo>
                  <a:cubicBezTo>
                    <a:pt x="1598" y="1482"/>
                    <a:pt x="1598" y="1482"/>
                    <a:pt x="1598" y="1482"/>
                  </a:cubicBezTo>
                  <a:cubicBezTo>
                    <a:pt x="1653" y="1506"/>
                    <a:pt x="1653" y="1506"/>
                    <a:pt x="1653" y="1506"/>
                  </a:cubicBezTo>
                  <a:cubicBezTo>
                    <a:pt x="1653" y="1521"/>
                    <a:pt x="1652" y="1537"/>
                    <a:pt x="1651" y="1552"/>
                  </a:cubicBezTo>
                  <a:cubicBezTo>
                    <a:pt x="1649" y="1581"/>
                    <a:pt x="1649" y="1581"/>
                    <a:pt x="1649" y="1581"/>
                  </a:cubicBezTo>
                  <a:cubicBezTo>
                    <a:pt x="1647" y="1596"/>
                    <a:pt x="1645" y="1610"/>
                    <a:pt x="1643" y="1625"/>
                  </a:cubicBezTo>
                  <a:cubicBezTo>
                    <a:pt x="1584" y="1639"/>
                    <a:pt x="1584" y="1639"/>
                    <a:pt x="1584" y="1639"/>
                  </a:cubicBezTo>
                  <a:cubicBezTo>
                    <a:pt x="1521" y="1633"/>
                    <a:pt x="1521" y="1633"/>
                    <a:pt x="1521" y="1633"/>
                  </a:cubicBezTo>
                  <a:cubicBezTo>
                    <a:pt x="1515" y="1663"/>
                    <a:pt x="1508" y="1692"/>
                    <a:pt x="1498" y="1720"/>
                  </a:cubicBezTo>
                  <a:cubicBezTo>
                    <a:pt x="1556" y="1747"/>
                    <a:pt x="1556" y="1747"/>
                    <a:pt x="1556" y="1747"/>
                  </a:cubicBezTo>
                  <a:cubicBezTo>
                    <a:pt x="1599" y="1788"/>
                    <a:pt x="1599" y="1788"/>
                    <a:pt x="1599" y="1788"/>
                  </a:cubicBezTo>
                  <a:cubicBezTo>
                    <a:pt x="1594" y="1802"/>
                    <a:pt x="1588" y="1816"/>
                    <a:pt x="1582" y="1830"/>
                  </a:cubicBezTo>
                  <a:cubicBezTo>
                    <a:pt x="1571" y="1854"/>
                    <a:pt x="1571" y="1854"/>
                    <a:pt x="1571" y="1854"/>
                  </a:cubicBezTo>
                  <a:cubicBezTo>
                    <a:pt x="1564" y="1868"/>
                    <a:pt x="1556" y="1882"/>
                    <a:pt x="1549" y="1896"/>
                  </a:cubicBezTo>
                  <a:cubicBezTo>
                    <a:pt x="1489" y="1889"/>
                    <a:pt x="1489" y="1889"/>
                    <a:pt x="1489" y="1889"/>
                  </a:cubicBezTo>
                  <a:cubicBezTo>
                    <a:pt x="1431" y="1862"/>
                    <a:pt x="1431" y="1862"/>
                    <a:pt x="1431" y="1862"/>
                  </a:cubicBezTo>
                  <a:cubicBezTo>
                    <a:pt x="1416" y="1888"/>
                    <a:pt x="1399" y="1912"/>
                    <a:pt x="1380" y="1936"/>
                  </a:cubicBezTo>
                  <a:cubicBezTo>
                    <a:pt x="1425" y="1981"/>
                    <a:pt x="1425" y="1981"/>
                    <a:pt x="1425" y="1981"/>
                  </a:cubicBezTo>
                  <a:cubicBezTo>
                    <a:pt x="1452" y="2034"/>
                    <a:pt x="1452" y="2034"/>
                    <a:pt x="1452" y="2034"/>
                  </a:cubicBezTo>
                  <a:cubicBezTo>
                    <a:pt x="1426" y="2064"/>
                    <a:pt x="1398" y="2093"/>
                    <a:pt x="1367" y="2119"/>
                  </a:cubicBezTo>
                  <a:cubicBezTo>
                    <a:pt x="1314" y="2092"/>
                    <a:pt x="1314" y="2092"/>
                    <a:pt x="1314" y="2092"/>
                  </a:cubicBezTo>
                  <a:cubicBezTo>
                    <a:pt x="1269" y="2047"/>
                    <a:pt x="1269" y="2047"/>
                    <a:pt x="1269" y="2047"/>
                  </a:cubicBezTo>
                  <a:cubicBezTo>
                    <a:pt x="1246" y="2066"/>
                    <a:pt x="1221" y="2083"/>
                    <a:pt x="1196" y="2099"/>
                  </a:cubicBezTo>
                  <a:cubicBezTo>
                    <a:pt x="1222" y="2156"/>
                    <a:pt x="1222" y="2156"/>
                    <a:pt x="1222" y="2156"/>
                  </a:cubicBezTo>
                  <a:cubicBezTo>
                    <a:pt x="1229" y="2216"/>
                    <a:pt x="1229" y="2216"/>
                    <a:pt x="1229" y="2216"/>
                  </a:cubicBezTo>
                  <a:cubicBezTo>
                    <a:pt x="1216" y="2223"/>
                    <a:pt x="1203" y="2230"/>
                    <a:pt x="1190" y="2236"/>
                  </a:cubicBezTo>
                  <a:cubicBezTo>
                    <a:pt x="1162" y="2249"/>
                    <a:pt x="1162" y="2249"/>
                    <a:pt x="1162" y="2249"/>
                  </a:cubicBezTo>
                  <a:cubicBezTo>
                    <a:pt x="1148" y="2255"/>
                    <a:pt x="1135" y="2261"/>
                    <a:pt x="1121" y="2266"/>
                  </a:cubicBezTo>
                  <a:cubicBezTo>
                    <a:pt x="1080" y="2222"/>
                    <a:pt x="1080" y="2222"/>
                    <a:pt x="1080" y="2222"/>
                  </a:cubicBezTo>
                  <a:cubicBezTo>
                    <a:pt x="1053" y="2165"/>
                    <a:pt x="1053" y="2165"/>
                    <a:pt x="1053" y="2165"/>
                  </a:cubicBezTo>
                  <a:cubicBezTo>
                    <a:pt x="1025" y="2175"/>
                    <a:pt x="996" y="2182"/>
                    <a:pt x="966" y="2188"/>
                  </a:cubicBezTo>
                  <a:cubicBezTo>
                    <a:pt x="972" y="2251"/>
                    <a:pt x="972" y="2251"/>
                    <a:pt x="972" y="2251"/>
                  </a:cubicBezTo>
                  <a:cubicBezTo>
                    <a:pt x="958" y="2310"/>
                    <a:pt x="958" y="2310"/>
                    <a:pt x="958" y="2310"/>
                  </a:cubicBezTo>
                  <a:cubicBezTo>
                    <a:pt x="938" y="2313"/>
                    <a:pt x="919" y="2315"/>
                    <a:pt x="899" y="2317"/>
                  </a:cubicBezTo>
                  <a:cubicBezTo>
                    <a:pt x="879" y="2319"/>
                    <a:pt x="859" y="2320"/>
                    <a:pt x="839" y="2320"/>
                  </a:cubicBezTo>
                  <a:cubicBezTo>
                    <a:pt x="815" y="2265"/>
                    <a:pt x="815" y="2265"/>
                    <a:pt x="815" y="2265"/>
                  </a:cubicBezTo>
                  <a:cubicBezTo>
                    <a:pt x="810" y="2202"/>
                    <a:pt x="810" y="2202"/>
                    <a:pt x="810" y="2202"/>
                  </a:cubicBezTo>
                  <a:cubicBezTo>
                    <a:pt x="779" y="2201"/>
                    <a:pt x="750" y="2199"/>
                    <a:pt x="720" y="2194"/>
                  </a:cubicBezTo>
                  <a:cubicBezTo>
                    <a:pt x="704" y="2255"/>
                    <a:pt x="704" y="2255"/>
                    <a:pt x="704" y="2255"/>
                  </a:cubicBezTo>
                  <a:cubicBezTo>
                    <a:pt x="671" y="2305"/>
                    <a:pt x="671" y="2305"/>
                    <a:pt x="671" y="2305"/>
                  </a:cubicBezTo>
                  <a:cubicBezTo>
                    <a:pt x="656" y="2303"/>
                    <a:pt x="641" y="2299"/>
                    <a:pt x="626" y="2296"/>
                  </a:cubicBezTo>
                  <a:cubicBezTo>
                    <a:pt x="599" y="2288"/>
                    <a:pt x="599" y="2288"/>
                    <a:pt x="599" y="2288"/>
                  </a:cubicBezTo>
                  <a:cubicBezTo>
                    <a:pt x="585" y="2284"/>
                    <a:pt x="570" y="2280"/>
                    <a:pt x="555" y="2275"/>
                  </a:cubicBezTo>
                  <a:cubicBezTo>
                    <a:pt x="552" y="2215"/>
                    <a:pt x="552" y="2215"/>
                    <a:pt x="552" y="2215"/>
                  </a:cubicBezTo>
                  <a:cubicBezTo>
                    <a:pt x="568" y="2153"/>
                    <a:pt x="568" y="2153"/>
                    <a:pt x="568" y="2153"/>
                  </a:cubicBezTo>
                  <a:cubicBezTo>
                    <a:pt x="540" y="2143"/>
                    <a:pt x="513" y="2130"/>
                    <a:pt x="487" y="2116"/>
                  </a:cubicBezTo>
                  <a:cubicBezTo>
                    <a:pt x="451" y="2167"/>
                    <a:pt x="451" y="2167"/>
                    <a:pt x="451" y="2167"/>
                  </a:cubicBezTo>
                  <a:cubicBezTo>
                    <a:pt x="403" y="2203"/>
                    <a:pt x="403" y="2203"/>
                    <a:pt x="403" y="2203"/>
                  </a:cubicBezTo>
                  <a:cubicBezTo>
                    <a:pt x="368" y="2183"/>
                    <a:pt x="336" y="2160"/>
                    <a:pt x="305" y="2135"/>
                  </a:cubicBezTo>
                  <a:cubicBezTo>
                    <a:pt x="322" y="2077"/>
                    <a:pt x="322" y="2077"/>
                    <a:pt x="322" y="2077"/>
                  </a:cubicBezTo>
                  <a:cubicBezTo>
                    <a:pt x="358" y="2025"/>
                    <a:pt x="358" y="2025"/>
                    <a:pt x="358" y="2025"/>
                  </a:cubicBezTo>
                  <a:cubicBezTo>
                    <a:pt x="336" y="2005"/>
                    <a:pt x="315" y="1984"/>
                    <a:pt x="295" y="1962"/>
                  </a:cubicBezTo>
                  <a:cubicBezTo>
                    <a:pt x="243" y="1998"/>
                    <a:pt x="243" y="1998"/>
                    <a:pt x="243" y="1998"/>
                  </a:cubicBezTo>
                  <a:cubicBezTo>
                    <a:pt x="185" y="2015"/>
                    <a:pt x="185" y="2015"/>
                    <a:pt x="185" y="2015"/>
                  </a:cubicBezTo>
                  <a:cubicBezTo>
                    <a:pt x="174" y="2002"/>
                    <a:pt x="163" y="1987"/>
                    <a:pt x="153" y="1973"/>
                  </a:cubicBezTo>
                  <a:cubicBezTo>
                    <a:pt x="145" y="1961"/>
                    <a:pt x="145" y="1961"/>
                    <a:pt x="145" y="1961"/>
                  </a:cubicBezTo>
                  <a:cubicBezTo>
                    <a:pt x="135" y="1947"/>
                    <a:pt x="126" y="1932"/>
                    <a:pt x="117" y="1918"/>
                  </a:cubicBezTo>
                  <a:cubicBezTo>
                    <a:pt x="153" y="1869"/>
                    <a:pt x="153" y="1869"/>
                    <a:pt x="153" y="1869"/>
                  </a:cubicBezTo>
                  <a:cubicBezTo>
                    <a:pt x="204" y="1833"/>
                    <a:pt x="204" y="1833"/>
                    <a:pt x="204" y="1833"/>
                  </a:cubicBezTo>
                  <a:cubicBezTo>
                    <a:pt x="190" y="1807"/>
                    <a:pt x="178" y="1780"/>
                    <a:pt x="167" y="1752"/>
                  </a:cubicBezTo>
                  <a:cubicBezTo>
                    <a:pt x="105" y="1768"/>
                    <a:pt x="105" y="1768"/>
                    <a:pt x="105" y="1768"/>
                  </a:cubicBezTo>
                  <a:cubicBezTo>
                    <a:pt x="46" y="1765"/>
                    <a:pt x="46" y="1765"/>
                    <a:pt x="46" y="1765"/>
                  </a:cubicBezTo>
                  <a:cubicBezTo>
                    <a:pt x="40" y="1749"/>
                    <a:pt x="35" y="1733"/>
                    <a:pt x="30" y="1717"/>
                  </a:cubicBezTo>
                  <a:cubicBezTo>
                    <a:pt x="26" y="1700"/>
                    <a:pt x="26" y="1700"/>
                    <a:pt x="26" y="1700"/>
                  </a:cubicBezTo>
                  <a:cubicBezTo>
                    <a:pt x="22" y="1683"/>
                    <a:pt x="18" y="1666"/>
                    <a:pt x="15" y="1649"/>
                  </a:cubicBezTo>
                  <a:cubicBezTo>
                    <a:pt x="65" y="1616"/>
                    <a:pt x="65" y="1616"/>
                    <a:pt x="65" y="1616"/>
                  </a:cubicBezTo>
                  <a:cubicBezTo>
                    <a:pt x="126" y="1600"/>
                    <a:pt x="126" y="1600"/>
                    <a:pt x="126" y="1600"/>
                  </a:cubicBezTo>
                  <a:cubicBezTo>
                    <a:pt x="124" y="1585"/>
                    <a:pt x="122" y="1570"/>
                    <a:pt x="121" y="1555"/>
                  </a:cubicBezTo>
                  <a:cubicBezTo>
                    <a:pt x="119" y="1540"/>
                    <a:pt x="119" y="1525"/>
                    <a:pt x="118" y="1511"/>
                  </a:cubicBezTo>
                  <a:cubicBezTo>
                    <a:pt x="55" y="1505"/>
                    <a:pt x="55" y="1505"/>
                    <a:pt x="55" y="1505"/>
                  </a:cubicBezTo>
                  <a:lnTo>
                    <a:pt x="0" y="1481"/>
                  </a:lnTo>
                  <a:close/>
                  <a:moveTo>
                    <a:pt x="278" y="1542"/>
                  </a:moveTo>
                  <a:cubicBezTo>
                    <a:pt x="304" y="1845"/>
                    <a:pt x="571" y="2069"/>
                    <a:pt x="875" y="2043"/>
                  </a:cubicBezTo>
                  <a:cubicBezTo>
                    <a:pt x="1178" y="2016"/>
                    <a:pt x="1402" y="1749"/>
                    <a:pt x="1376" y="1446"/>
                  </a:cubicBezTo>
                  <a:cubicBezTo>
                    <a:pt x="1349" y="1142"/>
                    <a:pt x="1082" y="918"/>
                    <a:pt x="779" y="945"/>
                  </a:cubicBezTo>
                  <a:cubicBezTo>
                    <a:pt x="475" y="971"/>
                    <a:pt x="251" y="1238"/>
                    <a:pt x="278" y="1542"/>
                  </a:cubicBezTo>
                  <a:close/>
                  <a:moveTo>
                    <a:pt x="689" y="1494"/>
                  </a:moveTo>
                  <a:cubicBezTo>
                    <a:pt x="689" y="1418"/>
                    <a:pt x="750" y="1356"/>
                    <a:pt x="827" y="1356"/>
                  </a:cubicBezTo>
                  <a:cubicBezTo>
                    <a:pt x="903" y="1356"/>
                    <a:pt x="964" y="1418"/>
                    <a:pt x="964" y="1494"/>
                  </a:cubicBezTo>
                  <a:cubicBezTo>
                    <a:pt x="964" y="1570"/>
                    <a:pt x="903" y="1631"/>
                    <a:pt x="827" y="1631"/>
                  </a:cubicBezTo>
                  <a:cubicBezTo>
                    <a:pt x="750" y="1631"/>
                    <a:pt x="689" y="1570"/>
                    <a:pt x="689" y="1494"/>
                  </a:cubicBez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44" name="Textfeld 43"/>
            <p:cNvSpPr txBox="1">
              <a:spLocks/>
            </p:cNvSpPr>
            <p:nvPr/>
          </p:nvSpPr>
          <p:spPr bwMode="gray">
            <a:xfrm>
              <a:off x="7114763" y="5735418"/>
              <a:ext cx="99386" cy="344710"/>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00</a:t>
              </a:r>
            </a:p>
          </p:txBody>
        </p:sp>
        <p:sp>
          <p:nvSpPr>
            <p:cNvPr id="48" name="Freeform 40"/>
            <p:cNvSpPr>
              <a:spLocks noEditPoints="1"/>
            </p:cNvSpPr>
            <p:nvPr/>
          </p:nvSpPr>
          <p:spPr bwMode="gray">
            <a:xfrm>
              <a:off x="7058475" y="6078617"/>
              <a:ext cx="209690" cy="182393"/>
            </a:xfrm>
            <a:custGeom>
              <a:avLst/>
              <a:gdLst>
                <a:gd name="T0" fmla="*/ 1453 w 2667"/>
                <a:gd name="T1" fmla="*/ 536 h 2279"/>
                <a:gd name="T2" fmla="*/ 1453 w 2667"/>
                <a:gd name="T3" fmla="*/ 227 h 2279"/>
                <a:gd name="T4" fmla="*/ 1824 w 2667"/>
                <a:gd name="T5" fmla="*/ 1227 h 2279"/>
                <a:gd name="T6" fmla="*/ 1731 w 2667"/>
                <a:gd name="T7" fmla="*/ 645 h 2279"/>
                <a:gd name="T8" fmla="*/ 1267 w 2667"/>
                <a:gd name="T9" fmla="*/ 567 h 2279"/>
                <a:gd name="T10" fmla="*/ 1176 w 2667"/>
                <a:gd name="T11" fmla="*/ 645 h 2279"/>
                <a:gd name="T12" fmla="*/ 1081 w 2667"/>
                <a:gd name="T13" fmla="*/ 1233 h 2279"/>
                <a:gd name="T14" fmla="*/ 1173 w 2667"/>
                <a:gd name="T15" fmla="*/ 1243 h 2279"/>
                <a:gd name="T16" fmla="*/ 1267 w 2667"/>
                <a:gd name="T17" fmla="*/ 805 h 2279"/>
                <a:gd name="T18" fmla="*/ 1314 w 2667"/>
                <a:gd name="T19" fmla="*/ 2085 h 2279"/>
                <a:gd name="T20" fmla="*/ 1444 w 2667"/>
                <a:gd name="T21" fmla="*/ 1287 h 2279"/>
                <a:gd name="T22" fmla="*/ 1547 w 2667"/>
                <a:gd name="T23" fmla="*/ 2045 h 2279"/>
                <a:gd name="T24" fmla="*/ 1639 w 2667"/>
                <a:gd name="T25" fmla="*/ 2039 h 2279"/>
                <a:gd name="T26" fmla="*/ 1733 w 2667"/>
                <a:gd name="T27" fmla="*/ 1243 h 2279"/>
                <a:gd name="T28" fmla="*/ 1778 w 2667"/>
                <a:gd name="T29" fmla="*/ 1280 h 2279"/>
                <a:gd name="T30" fmla="*/ 1824 w 2667"/>
                <a:gd name="T31" fmla="*/ 1227 h 2279"/>
                <a:gd name="T32" fmla="*/ 615 w 2667"/>
                <a:gd name="T33" fmla="*/ 536 h 2279"/>
                <a:gd name="T34" fmla="*/ 615 w 2667"/>
                <a:gd name="T35" fmla="*/ 227 h 2279"/>
                <a:gd name="T36" fmla="*/ 986 w 2667"/>
                <a:gd name="T37" fmla="*/ 1227 h 2279"/>
                <a:gd name="T38" fmla="*/ 892 w 2667"/>
                <a:gd name="T39" fmla="*/ 645 h 2279"/>
                <a:gd name="T40" fmla="*/ 429 w 2667"/>
                <a:gd name="T41" fmla="*/ 567 h 2279"/>
                <a:gd name="T42" fmla="*/ 337 w 2667"/>
                <a:gd name="T43" fmla="*/ 645 h 2279"/>
                <a:gd name="T44" fmla="*/ 243 w 2667"/>
                <a:gd name="T45" fmla="*/ 1233 h 2279"/>
                <a:gd name="T46" fmla="*/ 335 w 2667"/>
                <a:gd name="T47" fmla="*/ 1243 h 2279"/>
                <a:gd name="T48" fmla="*/ 429 w 2667"/>
                <a:gd name="T49" fmla="*/ 805 h 2279"/>
                <a:gd name="T50" fmla="*/ 475 w 2667"/>
                <a:gd name="T51" fmla="*/ 2085 h 2279"/>
                <a:gd name="T52" fmla="*/ 605 w 2667"/>
                <a:gd name="T53" fmla="*/ 1287 h 2279"/>
                <a:gd name="T54" fmla="*/ 708 w 2667"/>
                <a:gd name="T55" fmla="*/ 2045 h 2279"/>
                <a:gd name="T56" fmla="*/ 801 w 2667"/>
                <a:gd name="T57" fmla="*/ 2039 h 2279"/>
                <a:gd name="T58" fmla="*/ 895 w 2667"/>
                <a:gd name="T59" fmla="*/ 1243 h 2279"/>
                <a:gd name="T60" fmla="*/ 940 w 2667"/>
                <a:gd name="T61" fmla="*/ 1280 h 2279"/>
                <a:gd name="T62" fmla="*/ 986 w 2667"/>
                <a:gd name="T63" fmla="*/ 1227 h 2279"/>
                <a:gd name="T64" fmla="*/ 2420 w 2667"/>
                <a:gd name="T65" fmla="*/ 0 h 2279"/>
                <a:gd name="T66" fmla="*/ 2292 w 2667"/>
                <a:gd name="T67" fmla="*/ 428 h 2279"/>
                <a:gd name="T68" fmla="*/ 2540 w 2667"/>
                <a:gd name="T69" fmla="*/ 1082 h 2279"/>
                <a:gd name="T70" fmla="*/ 2667 w 2667"/>
                <a:gd name="T71" fmla="*/ 428 h 2279"/>
                <a:gd name="T72" fmla="*/ 2420 w 2667"/>
                <a:gd name="T73" fmla="*/ 2278 h 2279"/>
                <a:gd name="T74" fmla="*/ 2540 w 2667"/>
                <a:gd name="T75" fmla="*/ 1850 h 2279"/>
                <a:gd name="T76" fmla="*/ 2292 w 2667"/>
                <a:gd name="T77" fmla="*/ 1196 h 2279"/>
                <a:gd name="T78" fmla="*/ 2172 w 2667"/>
                <a:gd name="T79" fmla="*/ 1850 h 2279"/>
                <a:gd name="T80" fmla="*/ 0 w 2667"/>
                <a:gd name="T81" fmla="*/ 2279 h 2279"/>
                <a:gd name="T82" fmla="*/ 2104 w 2667"/>
                <a:gd name="T83" fmla="*/ 1 h 2279"/>
                <a:gd name="T84" fmla="*/ 93 w 2667"/>
                <a:gd name="T85" fmla="*/ 2186 h 2279"/>
                <a:gd name="T86" fmla="*/ 2011 w 2667"/>
                <a:gd name="T87" fmla="*/ 94 h 2279"/>
                <a:gd name="T88" fmla="*/ 93 w 2667"/>
                <a:gd name="T89" fmla="*/ 2186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67" h="2279">
                  <a:moveTo>
                    <a:pt x="1608" y="381"/>
                  </a:moveTo>
                  <a:cubicBezTo>
                    <a:pt x="1608" y="467"/>
                    <a:pt x="1539" y="536"/>
                    <a:pt x="1453" y="536"/>
                  </a:cubicBezTo>
                  <a:cubicBezTo>
                    <a:pt x="1368" y="536"/>
                    <a:pt x="1298" y="467"/>
                    <a:pt x="1298" y="381"/>
                  </a:cubicBezTo>
                  <a:cubicBezTo>
                    <a:pt x="1298" y="296"/>
                    <a:pt x="1368" y="227"/>
                    <a:pt x="1453" y="227"/>
                  </a:cubicBezTo>
                  <a:cubicBezTo>
                    <a:pt x="1539" y="227"/>
                    <a:pt x="1608" y="296"/>
                    <a:pt x="1608" y="381"/>
                  </a:cubicBezTo>
                  <a:close/>
                  <a:moveTo>
                    <a:pt x="1824" y="1227"/>
                  </a:moveTo>
                  <a:cubicBezTo>
                    <a:pt x="1731" y="645"/>
                    <a:pt x="1731" y="645"/>
                    <a:pt x="1731" y="645"/>
                  </a:cubicBezTo>
                  <a:cubicBezTo>
                    <a:pt x="1731" y="645"/>
                    <a:pt x="1731" y="645"/>
                    <a:pt x="1731" y="645"/>
                  </a:cubicBezTo>
                  <a:cubicBezTo>
                    <a:pt x="1723" y="601"/>
                    <a:pt x="1685" y="567"/>
                    <a:pt x="1639" y="567"/>
                  </a:cubicBezTo>
                  <a:cubicBezTo>
                    <a:pt x="1267" y="567"/>
                    <a:pt x="1267" y="567"/>
                    <a:pt x="1267" y="567"/>
                  </a:cubicBezTo>
                  <a:cubicBezTo>
                    <a:pt x="1221" y="567"/>
                    <a:pt x="1183" y="601"/>
                    <a:pt x="1176" y="645"/>
                  </a:cubicBezTo>
                  <a:cubicBezTo>
                    <a:pt x="1176" y="645"/>
                    <a:pt x="1176" y="645"/>
                    <a:pt x="1176" y="645"/>
                  </a:cubicBezTo>
                  <a:cubicBezTo>
                    <a:pt x="1082" y="1227"/>
                    <a:pt x="1082" y="1227"/>
                    <a:pt x="1082" y="1227"/>
                  </a:cubicBezTo>
                  <a:cubicBezTo>
                    <a:pt x="1082" y="1229"/>
                    <a:pt x="1081" y="1231"/>
                    <a:pt x="1081" y="1233"/>
                  </a:cubicBezTo>
                  <a:cubicBezTo>
                    <a:pt x="1081" y="1259"/>
                    <a:pt x="1102" y="1280"/>
                    <a:pt x="1128" y="1280"/>
                  </a:cubicBezTo>
                  <a:cubicBezTo>
                    <a:pt x="1150" y="1280"/>
                    <a:pt x="1169" y="1264"/>
                    <a:pt x="1173" y="1243"/>
                  </a:cubicBezTo>
                  <a:cubicBezTo>
                    <a:pt x="1173" y="1243"/>
                    <a:pt x="1173" y="1243"/>
                    <a:pt x="1173" y="1243"/>
                  </a:cubicBezTo>
                  <a:cubicBezTo>
                    <a:pt x="1267" y="805"/>
                    <a:pt x="1267" y="805"/>
                    <a:pt x="1267" y="805"/>
                  </a:cubicBezTo>
                  <a:cubicBezTo>
                    <a:pt x="1267" y="2039"/>
                    <a:pt x="1267" y="2039"/>
                    <a:pt x="1267" y="2039"/>
                  </a:cubicBezTo>
                  <a:cubicBezTo>
                    <a:pt x="1267" y="2064"/>
                    <a:pt x="1288" y="2085"/>
                    <a:pt x="1314" y="2085"/>
                  </a:cubicBezTo>
                  <a:cubicBezTo>
                    <a:pt x="1337" y="2085"/>
                    <a:pt x="1357" y="2068"/>
                    <a:pt x="1360" y="2045"/>
                  </a:cubicBezTo>
                  <a:cubicBezTo>
                    <a:pt x="1444" y="1287"/>
                    <a:pt x="1444" y="1287"/>
                    <a:pt x="1444" y="1287"/>
                  </a:cubicBezTo>
                  <a:cubicBezTo>
                    <a:pt x="1445" y="1276"/>
                    <a:pt x="1461" y="1276"/>
                    <a:pt x="1462" y="1287"/>
                  </a:cubicBezTo>
                  <a:cubicBezTo>
                    <a:pt x="1547" y="2045"/>
                    <a:pt x="1547" y="2045"/>
                    <a:pt x="1547" y="2045"/>
                  </a:cubicBezTo>
                  <a:cubicBezTo>
                    <a:pt x="1550" y="2068"/>
                    <a:pt x="1569" y="2085"/>
                    <a:pt x="1593" y="2085"/>
                  </a:cubicBezTo>
                  <a:cubicBezTo>
                    <a:pt x="1618" y="2085"/>
                    <a:pt x="1639" y="2064"/>
                    <a:pt x="1639" y="2039"/>
                  </a:cubicBezTo>
                  <a:cubicBezTo>
                    <a:pt x="1639" y="805"/>
                    <a:pt x="1639" y="805"/>
                    <a:pt x="1639" y="805"/>
                  </a:cubicBezTo>
                  <a:cubicBezTo>
                    <a:pt x="1733" y="1243"/>
                    <a:pt x="1733" y="1243"/>
                    <a:pt x="1733" y="1243"/>
                  </a:cubicBezTo>
                  <a:cubicBezTo>
                    <a:pt x="1733" y="1243"/>
                    <a:pt x="1733" y="1243"/>
                    <a:pt x="1733" y="1243"/>
                  </a:cubicBezTo>
                  <a:cubicBezTo>
                    <a:pt x="1738" y="1264"/>
                    <a:pt x="1756" y="1280"/>
                    <a:pt x="1778" y="1280"/>
                  </a:cubicBezTo>
                  <a:cubicBezTo>
                    <a:pt x="1804" y="1280"/>
                    <a:pt x="1825" y="1259"/>
                    <a:pt x="1825" y="1233"/>
                  </a:cubicBezTo>
                  <a:cubicBezTo>
                    <a:pt x="1825" y="1231"/>
                    <a:pt x="1825" y="1229"/>
                    <a:pt x="1824" y="1227"/>
                  </a:cubicBezTo>
                  <a:close/>
                  <a:moveTo>
                    <a:pt x="770" y="381"/>
                  </a:moveTo>
                  <a:cubicBezTo>
                    <a:pt x="770" y="467"/>
                    <a:pt x="700" y="536"/>
                    <a:pt x="615" y="536"/>
                  </a:cubicBezTo>
                  <a:cubicBezTo>
                    <a:pt x="529" y="536"/>
                    <a:pt x="460" y="467"/>
                    <a:pt x="460" y="381"/>
                  </a:cubicBezTo>
                  <a:cubicBezTo>
                    <a:pt x="460" y="296"/>
                    <a:pt x="529" y="227"/>
                    <a:pt x="615" y="227"/>
                  </a:cubicBezTo>
                  <a:cubicBezTo>
                    <a:pt x="700" y="227"/>
                    <a:pt x="770" y="296"/>
                    <a:pt x="770" y="381"/>
                  </a:cubicBezTo>
                  <a:close/>
                  <a:moveTo>
                    <a:pt x="986" y="1227"/>
                  </a:moveTo>
                  <a:cubicBezTo>
                    <a:pt x="892" y="645"/>
                    <a:pt x="892" y="645"/>
                    <a:pt x="892" y="645"/>
                  </a:cubicBezTo>
                  <a:cubicBezTo>
                    <a:pt x="892" y="645"/>
                    <a:pt x="892" y="645"/>
                    <a:pt x="892" y="645"/>
                  </a:cubicBezTo>
                  <a:cubicBezTo>
                    <a:pt x="885" y="601"/>
                    <a:pt x="847" y="567"/>
                    <a:pt x="801" y="567"/>
                  </a:cubicBezTo>
                  <a:cubicBezTo>
                    <a:pt x="429" y="567"/>
                    <a:pt x="429" y="567"/>
                    <a:pt x="429" y="567"/>
                  </a:cubicBezTo>
                  <a:cubicBezTo>
                    <a:pt x="383" y="567"/>
                    <a:pt x="345" y="601"/>
                    <a:pt x="337" y="645"/>
                  </a:cubicBezTo>
                  <a:cubicBezTo>
                    <a:pt x="337" y="645"/>
                    <a:pt x="337" y="645"/>
                    <a:pt x="337" y="645"/>
                  </a:cubicBezTo>
                  <a:cubicBezTo>
                    <a:pt x="244" y="1227"/>
                    <a:pt x="244" y="1227"/>
                    <a:pt x="244" y="1227"/>
                  </a:cubicBezTo>
                  <a:cubicBezTo>
                    <a:pt x="243" y="1229"/>
                    <a:pt x="243" y="1231"/>
                    <a:pt x="243" y="1233"/>
                  </a:cubicBezTo>
                  <a:cubicBezTo>
                    <a:pt x="243" y="1259"/>
                    <a:pt x="264" y="1280"/>
                    <a:pt x="289" y="1280"/>
                  </a:cubicBezTo>
                  <a:cubicBezTo>
                    <a:pt x="312" y="1280"/>
                    <a:pt x="330" y="1264"/>
                    <a:pt x="335" y="1243"/>
                  </a:cubicBezTo>
                  <a:cubicBezTo>
                    <a:pt x="335" y="1243"/>
                    <a:pt x="335" y="1243"/>
                    <a:pt x="335" y="1243"/>
                  </a:cubicBezTo>
                  <a:cubicBezTo>
                    <a:pt x="429" y="805"/>
                    <a:pt x="429" y="805"/>
                    <a:pt x="429" y="805"/>
                  </a:cubicBezTo>
                  <a:cubicBezTo>
                    <a:pt x="429" y="2039"/>
                    <a:pt x="429" y="2039"/>
                    <a:pt x="429" y="2039"/>
                  </a:cubicBezTo>
                  <a:cubicBezTo>
                    <a:pt x="429" y="2064"/>
                    <a:pt x="450" y="2085"/>
                    <a:pt x="475" y="2085"/>
                  </a:cubicBezTo>
                  <a:cubicBezTo>
                    <a:pt x="499" y="2085"/>
                    <a:pt x="518" y="2068"/>
                    <a:pt x="521" y="2045"/>
                  </a:cubicBezTo>
                  <a:cubicBezTo>
                    <a:pt x="605" y="1287"/>
                    <a:pt x="605" y="1287"/>
                    <a:pt x="605" y="1287"/>
                  </a:cubicBezTo>
                  <a:cubicBezTo>
                    <a:pt x="607" y="1276"/>
                    <a:pt x="622" y="1276"/>
                    <a:pt x="624" y="1287"/>
                  </a:cubicBezTo>
                  <a:cubicBezTo>
                    <a:pt x="708" y="2045"/>
                    <a:pt x="708" y="2045"/>
                    <a:pt x="708" y="2045"/>
                  </a:cubicBezTo>
                  <a:cubicBezTo>
                    <a:pt x="711" y="2068"/>
                    <a:pt x="731" y="2085"/>
                    <a:pt x="754" y="2085"/>
                  </a:cubicBezTo>
                  <a:cubicBezTo>
                    <a:pt x="780" y="2085"/>
                    <a:pt x="801" y="2064"/>
                    <a:pt x="801" y="2039"/>
                  </a:cubicBezTo>
                  <a:cubicBezTo>
                    <a:pt x="801" y="805"/>
                    <a:pt x="801" y="805"/>
                    <a:pt x="801" y="805"/>
                  </a:cubicBezTo>
                  <a:cubicBezTo>
                    <a:pt x="895" y="1243"/>
                    <a:pt x="895" y="1243"/>
                    <a:pt x="895" y="1243"/>
                  </a:cubicBezTo>
                  <a:cubicBezTo>
                    <a:pt x="895" y="1243"/>
                    <a:pt x="895" y="1243"/>
                    <a:pt x="895" y="1243"/>
                  </a:cubicBezTo>
                  <a:cubicBezTo>
                    <a:pt x="899" y="1264"/>
                    <a:pt x="918" y="1280"/>
                    <a:pt x="940" y="1280"/>
                  </a:cubicBezTo>
                  <a:cubicBezTo>
                    <a:pt x="966" y="1280"/>
                    <a:pt x="986" y="1259"/>
                    <a:pt x="986" y="1233"/>
                  </a:cubicBezTo>
                  <a:cubicBezTo>
                    <a:pt x="986" y="1231"/>
                    <a:pt x="986" y="1229"/>
                    <a:pt x="986" y="1227"/>
                  </a:cubicBezTo>
                  <a:close/>
                  <a:moveTo>
                    <a:pt x="2667" y="428"/>
                  </a:moveTo>
                  <a:cubicBezTo>
                    <a:pt x="2420" y="0"/>
                    <a:pt x="2420" y="0"/>
                    <a:pt x="2420" y="0"/>
                  </a:cubicBezTo>
                  <a:cubicBezTo>
                    <a:pt x="2172" y="428"/>
                    <a:pt x="2172" y="428"/>
                    <a:pt x="2172" y="428"/>
                  </a:cubicBezTo>
                  <a:cubicBezTo>
                    <a:pt x="2292" y="428"/>
                    <a:pt x="2292" y="428"/>
                    <a:pt x="2292" y="428"/>
                  </a:cubicBezTo>
                  <a:cubicBezTo>
                    <a:pt x="2292" y="1082"/>
                    <a:pt x="2292" y="1082"/>
                    <a:pt x="2292" y="1082"/>
                  </a:cubicBezTo>
                  <a:cubicBezTo>
                    <a:pt x="2540" y="1082"/>
                    <a:pt x="2540" y="1082"/>
                    <a:pt x="2540" y="1082"/>
                  </a:cubicBezTo>
                  <a:cubicBezTo>
                    <a:pt x="2540" y="428"/>
                    <a:pt x="2540" y="428"/>
                    <a:pt x="2540" y="428"/>
                  </a:cubicBezTo>
                  <a:lnTo>
                    <a:pt x="2667" y="428"/>
                  </a:lnTo>
                  <a:close/>
                  <a:moveTo>
                    <a:pt x="2172" y="1850"/>
                  </a:moveTo>
                  <a:cubicBezTo>
                    <a:pt x="2420" y="2278"/>
                    <a:pt x="2420" y="2278"/>
                    <a:pt x="2420" y="2278"/>
                  </a:cubicBezTo>
                  <a:cubicBezTo>
                    <a:pt x="2667" y="1850"/>
                    <a:pt x="2667" y="1850"/>
                    <a:pt x="2667" y="1850"/>
                  </a:cubicBezTo>
                  <a:cubicBezTo>
                    <a:pt x="2540" y="1850"/>
                    <a:pt x="2540" y="1850"/>
                    <a:pt x="2540" y="1850"/>
                  </a:cubicBezTo>
                  <a:cubicBezTo>
                    <a:pt x="2540" y="1196"/>
                    <a:pt x="2540" y="1196"/>
                    <a:pt x="2540" y="1196"/>
                  </a:cubicBezTo>
                  <a:cubicBezTo>
                    <a:pt x="2292" y="1196"/>
                    <a:pt x="2292" y="1196"/>
                    <a:pt x="2292" y="1196"/>
                  </a:cubicBezTo>
                  <a:cubicBezTo>
                    <a:pt x="2292" y="1850"/>
                    <a:pt x="2292" y="1850"/>
                    <a:pt x="2292" y="1850"/>
                  </a:cubicBezTo>
                  <a:lnTo>
                    <a:pt x="2172" y="1850"/>
                  </a:lnTo>
                  <a:close/>
                  <a:moveTo>
                    <a:pt x="2104" y="2279"/>
                  </a:moveTo>
                  <a:cubicBezTo>
                    <a:pt x="0" y="2279"/>
                    <a:pt x="0" y="2279"/>
                    <a:pt x="0" y="2279"/>
                  </a:cubicBezTo>
                  <a:cubicBezTo>
                    <a:pt x="0" y="1"/>
                    <a:pt x="0" y="1"/>
                    <a:pt x="0" y="1"/>
                  </a:cubicBezTo>
                  <a:cubicBezTo>
                    <a:pt x="2104" y="1"/>
                    <a:pt x="2104" y="1"/>
                    <a:pt x="2104" y="1"/>
                  </a:cubicBezTo>
                  <a:lnTo>
                    <a:pt x="2104" y="2279"/>
                  </a:lnTo>
                  <a:close/>
                  <a:moveTo>
                    <a:pt x="93" y="2186"/>
                  </a:moveTo>
                  <a:cubicBezTo>
                    <a:pt x="2011" y="2186"/>
                    <a:pt x="2011" y="2186"/>
                    <a:pt x="2011" y="2186"/>
                  </a:cubicBezTo>
                  <a:cubicBezTo>
                    <a:pt x="2011" y="94"/>
                    <a:pt x="2011" y="94"/>
                    <a:pt x="2011" y="94"/>
                  </a:cubicBezTo>
                  <a:cubicBezTo>
                    <a:pt x="93" y="94"/>
                    <a:pt x="93" y="94"/>
                    <a:pt x="93" y="94"/>
                  </a:cubicBezTo>
                  <a:lnTo>
                    <a:pt x="93" y="2186"/>
                  </a:ln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49" name="Textfeld 48"/>
            <p:cNvSpPr txBox="1">
              <a:spLocks/>
            </p:cNvSpPr>
            <p:nvPr/>
          </p:nvSpPr>
          <p:spPr bwMode="gray">
            <a:xfrm>
              <a:off x="7539436" y="5735418"/>
              <a:ext cx="99386" cy="344710"/>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p:txBody>
        </p:sp>
        <p:sp>
          <p:nvSpPr>
            <p:cNvPr id="53" name="Freeform 81"/>
            <p:cNvSpPr>
              <a:spLocks noChangeAspect="1" noEditPoints="1"/>
            </p:cNvSpPr>
            <p:nvPr/>
          </p:nvSpPr>
          <p:spPr bwMode="gray">
            <a:xfrm>
              <a:off x="7492334" y="6080468"/>
              <a:ext cx="195580" cy="178575"/>
            </a:xfrm>
            <a:custGeom>
              <a:avLst/>
              <a:gdLst>
                <a:gd name="T0" fmla="*/ 586 w 586"/>
                <a:gd name="T1" fmla="*/ 46 h 535"/>
                <a:gd name="T2" fmla="*/ 586 w 586"/>
                <a:gd name="T3" fmla="*/ 86 h 535"/>
                <a:gd name="T4" fmla="*/ 442 w 586"/>
                <a:gd name="T5" fmla="*/ 86 h 535"/>
                <a:gd name="T6" fmla="*/ 405 w 586"/>
                <a:gd name="T7" fmla="*/ 102 h 535"/>
                <a:gd name="T8" fmla="*/ 183 w 586"/>
                <a:gd name="T9" fmla="*/ 324 h 535"/>
                <a:gd name="T10" fmla="*/ 146 w 586"/>
                <a:gd name="T11" fmla="*/ 339 h 535"/>
                <a:gd name="T12" fmla="*/ 0 w 586"/>
                <a:gd name="T13" fmla="*/ 339 h 535"/>
                <a:gd name="T14" fmla="*/ 0 w 586"/>
                <a:gd name="T15" fmla="*/ 299 h 535"/>
                <a:gd name="T16" fmla="*/ 125 w 586"/>
                <a:gd name="T17" fmla="*/ 299 h 535"/>
                <a:gd name="T18" fmla="*/ 163 w 586"/>
                <a:gd name="T19" fmla="*/ 284 h 535"/>
                <a:gd name="T20" fmla="*/ 384 w 586"/>
                <a:gd name="T21" fmla="*/ 62 h 535"/>
                <a:gd name="T22" fmla="*/ 422 w 586"/>
                <a:gd name="T23" fmla="*/ 46 h 535"/>
                <a:gd name="T24" fmla="*/ 586 w 586"/>
                <a:gd name="T25" fmla="*/ 46 h 535"/>
                <a:gd name="T26" fmla="*/ 586 w 586"/>
                <a:gd name="T27" fmla="*/ 282 h 535"/>
                <a:gd name="T28" fmla="*/ 586 w 586"/>
                <a:gd name="T29" fmla="*/ 95 h 535"/>
                <a:gd name="T30" fmla="*/ 446 w 586"/>
                <a:gd name="T31" fmla="*/ 95 h 535"/>
                <a:gd name="T32" fmla="*/ 408 w 586"/>
                <a:gd name="T33" fmla="*/ 111 h 535"/>
                <a:gd name="T34" fmla="*/ 187 w 586"/>
                <a:gd name="T35" fmla="*/ 333 h 535"/>
                <a:gd name="T36" fmla="*/ 149 w 586"/>
                <a:gd name="T37" fmla="*/ 349 h 535"/>
                <a:gd name="T38" fmla="*/ 0 w 586"/>
                <a:gd name="T39" fmla="*/ 349 h 535"/>
                <a:gd name="T40" fmla="*/ 0 w 586"/>
                <a:gd name="T41" fmla="*/ 535 h 535"/>
                <a:gd name="T42" fmla="*/ 210 w 586"/>
                <a:gd name="T43" fmla="*/ 535 h 535"/>
                <a:gd name="T44" fmla="*/ 210 w 586"/>
                <a:gd name="T45" fmla="*/ 534 h 535"/>
                <a:gd name="T46" fmla="*/ 447 w 586"/>
                <a:gd name="T47" fmla="*/ 298 h 535"/>
                <a:gd name="T48" fmla="*/ 485 w 586"/>
                <a:gd name="T49" fmla="*/ 282 h 535"/>
                <a:gd name="T50" fmla="*/ 586 w 586"/>
                <a:gd name="T51" fmla="*/ 282 h 535"/>
                <a:gd name="T52" fmla="*/ 182 w 586"/>
                <a:gd name="T53" fmla="*/ 194 h 535"/>
                <a:gd name="T54" fmla="*/ 191 w 586"/>
                <a:gd name="T55" fmla="*/ 188 h 535"/>
                <a:gd name="T56" fmla="*/ 191 w 586"/>
                <a:gd name="T57" fmla="*/ 188 h 535"/>
                <a:gd name="T58" fmla="*/ 208 w 586"/>
                <a:gd name="T59" fmla="*/ 107 h 535"/>
                <a:gd name="T60" fmla="*/ 208 w 586"/>
                <a:gd name="T61" fmla="*/ 225 h 535"/>
                <a:gd name="T62" fmla="*/ 277 w 586"/>
                <a:gd name="T63" fmla="*/ 156 h 535"/>
                <a:gd name="T64" fmla="*/ 277 w 586"/>
                <a:gd name="T65" fmla="*/ 107 h 535"/>
                <a:gd name="T66" fmla="*/ 285 w 586"/>
                <a:gd name="T67" fmla="*/ 148 h 535"/>
                <a:gd name="T68" fmla="*/ 302 w 586"/>
                <a:gd name="T69" fmla="*/ 131 h 535"/>
                <a:gd name="T70" fmla="*/ 294 w 586"/>
                <a:gd name="T71" fmla="*/ 77 h 535"/>
                <a:gd name="T72" fmla="*/ 294 w 586"/>
                <a:gd name="T73" fmla="*/ 77 h 535"/>
                <a:gd name="T74" fmla="*/ 277 w 586"/>
                <a:gd name="T75" fmla="*/ 63 h 535"/>
                <a:gd name="T76" fmla="*/ 208 w 586"/>
                <a:gd name="T77" fmla="*/ 63 h 535"/>
                <a:gd name="T78" fmla="*/ 191 w 586"/>
                <a:gd name="T79" fmla="*/ 77 h 535"/>
                <a:gd name="T80" fmla="*/ 191 w 586"/>
                <a:gd name="T81" fmla="*/ 77 h 535"/>
                <a:gd name="T82" fmla="*/ 174 w 586"/>
                <a:gd name="T83" fmla="*/ 185 h 535"/>
                <a:gd name="T84" fmla="*/ 174 w 586"/>
                <a:gd name="T85" fmla="*/ 186 h 535"/>
                <a:gd name="T86" fmla="*/ 182 w 586"/>
                <a:gd name="T87" fmla="*/ 194 h 535"/>
                <a:gd name="T88" fmla="*/ 242 w 586"/>
                <a:gd name="T89" fmla="*/ 57 h 535"/>
                <a:gd name="T90" fmla="*/ 271 w 586"/>
                <a:gd name="T91" fmla="*/ 29 h 535"/>
                <a:gd name="T92" fmla="*/ 242 w 586"/>
                <a:gd name="T93" fmla="*/ 0 h 535"/>
                <a:gd name="T94" fmla="*/ 214 w 586"/>
                <a:gd name="T95" fmla="*/ 29 h 535"/>
                <a:gd name="T96" fmla="*/ 242 w 586"/>
                <a:gd name="T97" fmla="*/ 5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86" h="535">
                  <a:moveTo>
                    <a:pt x="586" y="46"/>
                  </a:moveTo>
                  <a:cubicBezTo>
                    <a:pt x="586" y="86"/>
                    <a:pt x="586" y="86"/>
                    <a:pt x="586" y="86"/>
                  </a:cubicBezTo>
                  <a:cubicBezTo>
                    <a:pt x="442" y="86"/>
                    <a:pt x="442" y="86"/>
                    <a:pt x="442" y="86"/>
                  </a:cubicBezTo>
                  <a:cubicBezTo>
                    <a:pt x="428" y="86"/>
                    <a:pt x="415" y="92"/>
                    <a:pt x="405" y="102"/>
                  </a:cubicBezTo>
                  <a:cubicBezTo>
                    <a:pt x="183" y="324"/>
                    <a:pt x="183" y="324"/>
                    <a:pt x="183" y="324"/>
                  </a:cubicBezTo>
                  <a:cubicBezTo>
                    <a:pt x="173" y="334"/>
                    <a:pt x="160" y="339"/>
                    <a:pt x="146" y="339"/>
                  </a:cubicBezTo>
                  <a:cubicBezTo>
                    <a:pt x="0" y="339"/>
                    <a:pt x="0" y="339"/>
                    <a:pt x="0" y="339"/>
                  </a:cubicBezTo>
                  <a:cubicBezTo>
                    <a:pt x="0" y="299"/>
                    <a:pt x="0" y="299"/>
                    <a:pt x="0" y="299"/>
                  </a:cubicBezTo>
                  <a:cubicBezTo>
                    <a:pt x="125" y="299"/>
                    <a:pt x="125" y="299"/>
                    <a:pt x="125" y="299"/>
                  </a:cubicBezTo>
                  <a:cubicBezTo>
                    <a:pt x="139" y="299"/>
                    <a:pt x="153" y="294"/>
                    <a:pt x="163" y="284"/>
                  </a:cubicBezTo>
                  <a:cubicBezTo>
                    <a:pt x="384" y="62"/>
                    <a:pt x="384" y="62"/>
                    <a:pt x="384" y="62"/>
                  </a:cubicBezTo>
                  <a:cubicBezTo>
                    <a:pt x="394" y="52"/>
                    <a:pt x="408" y="46"/>
                    <a:pt x="422" y="46"/>
                  </a:cubicBezTo>
                  <a:lnTo>
                    <a:pt x="586" y="46"/>
                  </a:lnTo>
                  <a:close/>
                  <a:moveTo>
                    <a:pt x="586" y="282"/>
                  </a:moveTo>
                  <a:cubicBezTo>
                    <a:pt x="586" y="95"/>
                    <a:pt x="586" y="95"/>
                    <a:pt x="586" y="95"/>
                  </a:cubicBezTo>
                  <a:cubicBezTo>
                    <a:pt x="446" y="95"/>
                    <a:pt x="446" y="95"/>
                    <a:pt x="446" y="95"/>
                  </a:cubicBezTo>
                  <a:cubicBezTo>
                    <a:pt x="432" y="95"/>
                    <a:pt x="418" y="101"/>
                    <a:pt x="408" y="111"/>
                  </a:cubicBezTo>
                  <a:cubicBezTo>
                    <a:pt x="187" y="333"/>
                    <a:pt x="187" y="333"/>
                    <a:pt x="187" y="333"/>
                  </a:cubicBezTo>
                  <a:cubicBezTo>
                    <a:pt x="177" y="343"/>
                    <a:pt x="163" y="349"/>
                    <a:pt x="149" y="349"/>
                  </a:cubicBezTo>
                  <a:cubicBezTo>
                    <a:pt x="0" y="349"/>
                    <a:pt x="0" y="349"/>
                    <a:pt x="0" y="349"/>
                  </a:cubicBezTo>
                  <a:cubicBezTo>
                    <a:pt x="0" y="535"/>
                    <a:pt x="0" y="535"/>
                    <a:pt x="0" y="535"/>
                  </a:cubicBezTo>
                  <a:cubicBezTo>
                    <a:pt x="210" y="535"/>
                    <a:pt x="210" y="535"/>
                    <a:pt x="210" y="535"/>
                  </a:cubicBezTo>
                  <a:cubicBezTo>
                    <a:pt x="210" y="534"/>
                    <a:pt x="210" y="534"/>
                    <a:pt x="210" y="534"/>
                  </a:cubicBezTo>
                  <a:cubicBezTo>
                    <a:pt x="447" y="298"/>
                    <a:pt x="447" y="298"/>
                    <a:pt x="447" y="298"/>
                  </a:cubicBezTo>
                  <a:cubicBezTo>
                    <a:pt x="457" y="288"/>
                    <a:pt x="470" y="282"/>
                    <a:pt x="485" y="282"/>
                  </a:cubicBezTo>
                  <a:lnTo>
                    <a:pt x="586" y="282"/>
                  </a:lnTo>
                  <a:close/>
                  <a:moveTo>
                    <a:pt x="182" y="194"/>
                  </a:moveTo>
                  <a:cubicBezTo>
                    <a:pt x="186" y="194"/>
                    <a:pt x="190" y="192"/>
                    <a:pt x="191" y="188"/>
                  </a:cubicBezTo>
                  <a:cubicBezTo>
                    <a:pt x="191" y="188"/>
                    <a:pt x="191" y="188"/>
                    <a:pt x="191" y="188"/>
                  </a:cubicBezTo>
                  <a:cubicBezTo>
                    <a:pt x="208" y="107"/>
                    <a:pt x="208" y="107"/>
                    <a:pt x="208" y="107"/>
                  </a:cubicBezTo>
                  <a:cubicBezTo>
                    <a:pt x="208" y="225"/>
                    <a:pt x="208" y="225"/>
                    <a:pt x="208" y="225"/>
                  </a:cubicBezTo>
                  <a:cubicBezTo>
                    <a:pt x="277" y="156"/>
                    <a:pt x="277" y="156"/>
                    <a:pt x="277" y="156"/>
                  </a:cubicBezTo>
                  <a:cubicBezTo>
                    <a:pt x="277" y="107"/>
                    <a:pt x="277" y="107"/>
                    <a:pt x="277" y="107"/>
                  </a:cubicBezTo>
                  <a:cubicBezTo>
                    <a:pt x="285" y="148"/>
                    <a:pt x="285" y="148"/>
                    <a:pt x="285" y="148"/>
                  </a:cubicBezTo>
                  <a:cubicBezTo>
                    <a:pt x="302" y="131"/>
                    <a:pt x="302" y="131"/>
                    <a:pt x="302" y="131"/>
                  </a:cubicBezTo>
                  <a:cubicBezTo>
                    <a:pt x="294" y="77"/>
                    <a:pt x="294" y="77"/>
                    <a:pt x="294" y="77"/>
                  </a:cubicBezTo>
                  <a:cubicBezTo>
                    <a:pt x="294" y="77"/>
                    <a:pt x="294" y="77"/>
                    <a:pt x="294" y="77"/>
                  </a:cubicBezTo>
                  <a:cubicBezTo>
                    <a:pt x="292" y="69"/>
                    <a:pt x="285" y="63"/>
                    <a:pt x="277" y="63"/>
                  </a:cubicBezTo>
                  <a:cubicBezTo>
                    <a:pt x="208" y="63"/>
                    <a:pt x="208" y="63"/>
                    <a:pt x="208" y="63"/>
                  </a:cubicBezTo>
                  <a:cubicBezTo>
                    <a:pt x="200" y="63"/>
                    <a:pt x="193" y="69"/>
                    <a:pt x="191" y="77"/>
                  </a:cubicBezTo>
                  <a:cubicBezTo>
                    <a:pt x="191" y="77"/>
                    <a:pt x="191" y="77"/>
                    <a:pt x="191" y="77"/>
                  </a:cubicBezTo>
                  <a:cubicBezTo>
                    <a:pt x="174" y="185"/>
                    <a:pt x="174" y="185"/>
                    <a:pt x="174" y="185"/>
                  </a:cubicBezTo>
                  <a:cubicBezTo>
                    <a:pt x="174" y="185"/>
                    <a:pt x="174" y="185"/>
                    <a:pt x="174" y="186"/>
                  </a:cubicBezTo>
                  <a:cubicBezTo>
                    <a:pt x="174" y="191"/>
                    <a:pt x="178" y="194"/>
                    <a:pt x="182" y="194"/>
                  </a:cubicBezTo>
                  <a:close/>
                  <a:moveTo>
                    <a:pt x="242" y="57"/>
                  </a:moveTo>
                  <a:cubicBezTo>
                    <a:pt x="258" y="57"/>
                    <a:pt x="271" y="44"/>
                    <a:pt x="271" y="29"/>
                  </a:cubicBezTo>
                  <a:cubicBezTo>
                    <a:pt x="271" y="13"/>
                    <a:pt x="258" y="0"/>
                    <a:pt x="242" y="0"/>
                  </a:cubicBezTo>
                  <a:cubicBezTo>
                    <a:pt x="227" y="0"/>
                    <a:pt x="214" y="13"/>
                    <a:pt x="214" y="29"/>
                  </a:cubicBezTo>
                  <a:cubicBezTo>
                    <a:pt x="214" y="44"/>
                    <a:pt x="227" y="57"/>
                    <a:pt x="242" y="57"/>
                  </a:cubicBez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54" name="Textfeld 53"/>
            <p:cNvSpPr txBox="1">
              <a:spLocks/>
            </p:cNvSpPr>
            <p:nvPr/>
          </p:nvSpPr>
          <p:spPr bwMode="gray">
            <a:xfrm>
              <a:off x="5015271" y="5735418"/>
              <a:ext cx="99386" cy="344710"/>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11</a:t>
              </a:r>
            </a:p>
          </p:txBody>
        </p:sp>
        <p:sp>
          <p:nvSpPr>
            <p:cNvPr id="55" name="Freeform 31"/>
            <p:cNvSpPr>
              <a:spLocks noChangeAspect="1" noEditPoints="1"/>
            </p:cNvSpPr>
            <p:nvPr/>
          </p:nvSpPr>
          <p:spPr bwMode="gray">
            <a:xfrm>
              <a:off x="4972544" y="6077016"/>
              <a:ext cx="183611" cy="183678"/>
            </a:xfrm>
            <a:custGeom>
              <a:avLst/>
              <a:gdLst>
                <a:gd name="T0" fmla="*/ 1200 w 2400"/>
                <a:gd name="T1" fmla="*/ 0 h 2400"/>
                <a:gd name="T2" fmla="*/ 840 w 2400"/>
                <a:gd name="T3" fmla="*/ 2220 h 2400"/>
                <a:gd name="T4" fmla="*/ 455 w 2400"/>
                <a:gd name="T5" fmla="*/ 2400 h 2400"/>
                <a:gd name="T6" fmla="*/ 0 w 2400"/>
                <a:gd name="T7" fmla="*/ 0 h 2400"/>
                <a:gd name="T8" fmla="*/ 2400 w 2400"/>
                <a:gd name="T9" fmla="*/ 2400 h 2400"/>
                <a:gd name="T10" fmla="*/ 631 w 2400"/>
                <a:gd name="T11" fmla="*/ 2329 h 2400"/>
                <a:gd name="T12" fmla="*/ 2400 w 2400"/>
                <a:gd name="T13" fmla="*/ 2260 h 2400"/>
                <a:gd name="T14" fmla="*/ 1800 w 2400"/>
                <a:gd name="T15" fmla="*/ 0 h 2400"/>
                <a:gd name="T16" fmla="*/ 1240 w 2400"/>
                <a:gd name="T17" fmla="*/ 2220 h 2400"/>
                <a:gd name="T18" fmla="*/ 1840 w 2400"/>
                <a:gd name="T19" fmla="*/ 0 h 2400"/>
                <a:gd name="T20" fmla="*/ 2400 w 2400"/>
                <a:gd name="T21" fmla="*/ 2220 h 2400"/>
                <a:gd name="T22" fmla="*/ 1840 w 2400"/>
                <a:gd name="T23" fmla="*/ 0 h 2400"/>
                <a:gd name="T24" fmla="*/ 700 w 2400"/>
                <a:gd name="T25" fmla="*/ 1400 h 2400"/>
                <a:gd name="T26" fmla="*/ 500 w 2400"/>
                <a:gd name="T27" fmla="*/ 1600 h 2400"/>
                <a:gd name="T28" fmla="*/ 532 w 2400"/>
                <a:gd name="T29" fmla="*/ 1568 h 2400"/>
                <a:gd name="T30" fmla="*/ 668 w 2400"/>
                <a:gd name="T31" fmla="*/ 1432 h 2400"/>
                <a:gd name="T32" fmla="*/ 1000 w 2400"/>
                <a:gd name="T33" fmla="*/ 1200 h 2400"/>
                <a:gd name="T34" fmla="*/ 200 w 2400"/>
                <a:gd name="T35" fmla="*/ 200 h 2400"/>
                <a:gd name="T36" fmla="*/ 1000 w 2400"/>
                <a:gd name="T37" fmla="*/ 1200 h 2400"/>
                <a:gd name="T38" fmla="*/ 460 w 2400"/>
                <a:gd name="T39" fmla="*/ 1640 h 2400"/>
                <a:gd name="T40" fmla="*/ 260 w 2400"/>
                <a:gd name="T41" fmla="*/ 1840 h 2400"/>
                <a:gd name="T42" fmla="*/ 292 w 2400"/>
                <a:gd name="T43" fmla="*/ 1808 h 2400"/>
                <a:gd name="T44" fmla="*/ 428 w 2400"/>
                <a:gd name="T45" fmla="*/ 1672 h 2400"/>
                <a:gd name="T46" fmla="*/ 676 w 2400"/>
                <a:gd name="T47" fmla="*/ 1904 h 2400"/>
                <a:gd name="T48" fmla="*/ 500 w 2400"/>
                <a:gd name="T49" fmla="*/ 1880 h 2400"/>
                <a:gd name="T50" fmla="*/ 524 w 2400"/>
                <a:gd name="T51" fmla="*/ 2056 h 2400"/>
                <a:gd name="T52" fmla="*/ 532 w 2400"/>
                <a:gd name="T53" fmla="*/ 1912 h 2400"/>
                <a:gd name="T54" fmla="*/ 676 w 2400"/>
                <a:gd name="T55" fmla="*/ 1904 h 2400"/>
                <a:gd name="T56" fmla="*/ 940 w 2400"/>
                <a:gd name="T57" fmla="*/ 1640 h 2400"/>
                <a:gd name="T58" fmla="*/ 740 w 2400"/>
                <a:gd name="T59" fmla="*/ 1840 h 2400"/>
                <a:gd name="T60" fmla="*/ 772 w 2400"/>
                <a:gd name="T61" fmla="*/ 1808 h 2400"/>
                <a:gd name="T62" fmla="*/ 908 w 2400"/>
                <a:gd name="T63" fmla="*/ 1672 h 2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0" h="2400">
                  <a:moveTo>
                    <a:pt x="0" y="0"/>
                  </a:moveTo>
                  <a:cubicBezTo>
                    <a:pt x="1200" y="0"/>
                    <a:pt x="1200" y="0"/>
                    <a:pt x="1200" y="0"/>
                  </a:cubicBezTo>
                  <a:cubicBezTo>
                    <a:pt x="1200" y="2220"/>
                    <a:pt x="1200" y="2220"/>
                    <a:pt x="1200" y="2220"/>
                  </a:cubicBezTo>
                  <a:cubicBezTo>
                    <a:pt x="840" y="2220"/>
                    <a:pt x="840" y="2220"/>
                    <a:pt x="840" y="2220"/>
                  </a:cubicBezTo>
                  <a:cubicBezTo>
                    <a:pt x="726" y="2221"/>
                    <a:pt x="698" y="2242"/>
                    <a:pt x="609" y="2295"/>
                  </a:cubicBezTo>
                  <a:cubicBezTo>
                    <a:pt x="582" y="2313"/>
                    <a:pt x="516" y="2359"/>
                    <a:pt x="455" y="2400"/>
                  </a:cubicBezTo>
                  <a:cubicBezTo>
                    <a:pt x="0" y="2400"/>
                    <a:pt x="0" y="2400"/>
                    <a:pt x="0" y="2400"/>
                  </a:cubicBezTo>
                  <a:cubicBezTo>
                    <a:pt x="0" y="0"/>
                    <a:pt x="0" y="0"/>
                    <a:pt x="0" y="0"/>
                  </a:cubicBezTo>
                  <a:close/>
                  <a:moveTo>
                    <a:pt x="2400" y="2260"/>
                  </a:moveTo>
                  <a:cubicBezTo>
                    <a:pt x="2400" y="2400"/>
                    <a:pt x="2400" y="2400"/>
                    <a:pt x="2400" y="2400"/>
                  </a:cubicBezTo>
                  <a:cubicBezTo>
                    <a:pt x="526" y="2400"/>
                    <a:pt x="526" y="2400"/>
                    <a:pt x="526" y="2400"/>
                  </a:cubicBezTo>
                  <a:cubicBezTo>
                    <a:pt x="570" y="2370"/>
                    <a:pt x="611" y="2342"/>
                    <a:pt x="631" y="2329"/>
                  </a:cubicBezTo>
                  <a:cubicBezTo>
                    <a:pt x="715" y="2278"/>
                    <a:pt x="735" y="2260"/>
                    <a:pt x="848" y="2260"/>
                  </a:cubicBezTo>
                  <a:cubicBezTo>
                    <a:pt x="2400" y="2260"/>
                    <a:pt x="2400" y="2260"/>
                    <a:pt x="2400" y="2260"/>
                  </a:cubicBezTo>
                  <a:close/>
                  <a:moveTo>
                    <a:pt x="1240" y="0"/>
                  </a:moveTo>
                  <a:cubicBezTo>
                    <a:pt x="1800" y="0"/>
                    <a:pt x="1800" y="0"/>
                    <a:pt x="1800" y="0"/>
                  </a:cubicBezTo>
                  <a:cubicBezTo>
                    <a:pt x="1800" y="2220"/>
                    <a:pt x="1800" y="2220"/>
                    <a:pt x="1800" y="2220"/>
                  </a:cubicBezTo>
                  <a:cubicBezTo>
                    <a:pt x="1240" y="2220"/>
                    <a:pt x="1240" y="2220"/>
                    <a:pt x="1240" y="2220"/>
                  </a:cubicBezTo>
                  <a:cubicBezTo>
                    <a:pt x="1240" y="0"/>
                    <a:pt x="1240" y="0"/>
                    <a:pt x="1240" y="0"/>
                  </a:cubicBezTo>
                  <a:close/>
                  <a:moveTo>
                    <a:pt x="1840" y="0"/>
                  </a:moveTo>
                  <a:cubicBezTo>
                    <a:pt x="2400" y="0"/>
                    <a:pt x="2400" y="0"/>
                    <a:pt x="2400" y="0"/>
                  </a:cubicBezTo>
                  <a:cubicBezTo>
                    <a:pt x="2400" y="2220"/>
                    <a:pt x="2400" y="2220"/>
                    <a:pt x="2400" y="2220"/>
                  </a:cubicBezTo>
                  <a:cubicBezTo>
                    <a:pt x="1840" y="2220"/>
                    <a:pt x="1840" y="2220"/>
                    <a:pt x="1840" y="2220"/>
                  </a:cubicBezTo>
                  <a:cubicBezTo>
                    <a:pt x="1840" y="0"/>
                    <a:pt x="1840" y="0"/>
                    <a:pt x="1840" y="0"/>
                  </a:cubicBezTo>
                  <a:close/>
                  <a:moveTo>
                    <a:pt x="676" y="1424"/>
                  </a:moveTo>
                  <a:cubicBezTo>
                    <a:pt x="700" y="1400"/>
                    <a:pt x="700" y="1400"/>
                    <a:pt x="700" y="1400"/>
                  </a:cubicBezTo>
                  <a:cubicBezTo>
                    <a:pt x="500" y="1400"/>
                    <a:pt x="500" y="1400"/>
                    <a:pt x="500" y="1400"/>
                  </a:cubicBezTo>
                  <a:cubicBezTo>
                    <a:pt x="500" y="1600"/>
                    <a:pt x="500" y="1600"/>
                    <a:pt x="500" y="1600"/>
                  </a:cubicBezTo>
                  <a:cubicBezTo>
                    <a:pt x="524" y="1576"/>
                    <a:pt x="524" y="1576"/>
                    <a:pt x="524" y="1576"/>
                  </a:cubicBezTo>
                  <a:cubicBezTo>
                    <a:pt x="532" y="1568"/>
                    <a:pt x="532" y="1568"/>
                    <a:pt x="532" y="1568"/>
                  </a:cubicBezTo>
                  <a:cubicBezTo>
                    <a:pt x="532" y="1432"/>
                    <a:pt x="532" y="1432"/>
                    <a:pt x="532" y="1432"/>
                  </a:cubicBezTo>
                  <a:cubicBezTo>
                    <a:pt x="668" y="1432"/>
                    <a:pt x="668" y="1432"/>
                    <a:pt x="668" y="1432"/>
                  </a:cubicBezTo>
                  <a:cubicBezTo>
                    <a:pt x="676" y="1424"/>
                    <a:pt x="676" y="1424"/>
                    <a:pt x="676" y="1424"/>
                  </a:cubicBezTo>
                  <a:close/>
                  <a:moveTo>
                    <a:pt x="1000" y="1200"/>
                  </a:moveTo>
                  <a:cubicBezTo>
                    <a:pt x="1000" y="200"/>
                    <a:pt x="1000" y="200"/>
                    <a:pt x="1000" y="200"/>
                  </a:cubicBezTo>
                  <a:cubicBezTo>
                    <a:pt x="200" y="200"/>
                    <a:pt x="200" y="200"/>
                    <a:pt x="200" y="200"/>
                  </a:cubicBezTo>
                  <a:cubicBezTo>
                    <a:pt x="200" y="1200"/>
                    <a:pt x="200" y="1200"/>
                    <a:pt x="200" y="1200"/>
                  </a:cubicBezTo>
                  <a:cubicBezTo>
                    <a:pt x="1000" y="1200"/>
                    <a:pt x="1000" y="1200"/>
                    <a:pt x="1000" y="1200"/>
                  </a:cubicBezTo>
                  <a:close/>
                  <a:moveTo>
                    <a:pt x="436" y="1664"/>
                  </a:moveTo>
                  <a:cubicBezTo>
                    <a:pt x="460" y="1640"/>
                    <a:pt x="460" y="1640"/>
                    <a:pt x="460" y="1640"/>
                  </a:cubicBezTo>
                  <a:cubicBezTo>
                    <a:pt x="260" y="1640"/>
                    <a:pt x="260" y="1640"/>
                    <a:pt x="260" y="1640"/>
                  </a:cubicBezTo>
                  <a:cubicBezTo>
                    <a:pt x="260" y="1840"/>
                    <a:pt x="260" y="1840"/>
                    <a:pt x="260" y="1840"/>
                  </a:cubicBezTo>
                  <a:cubicBezTo>
                    <a:pt x="284" y="1816"/>
                    <a:pt x="284" y="1816"/>
                    <a:pt x="284" y="1816"/>
                  </a:cubicBezTo>
                  <a:cubicBezTo>
                    <a:pt x="292" y="1808"/>
                    <a:pt x="292" y="1808"/>
                    <a:pt x="292" y="1808"/>
                  </a:cubicBezTo>
                  <a:cubicBezTo>
                    <a:pt x="292" y="1672"/>
                    <a:pt x="292" y="1672"/>
                    <a:pt x="292" y="1672"/>
                  </a:cubicBezTo>
                  <a:cubicBezTo>
                    <a:pt x="428" y="1672"/>
                    <a:pt x="428" y="1672"/>
                    <a:pt x="428" y="1672"/>
                  </a:cubicBezTo>
                  <a:cubicBezTo>
                    <a:pt x="436" y="1664"/>
                    <a:pt x="436" y="1664"/>
                    <a:pt x="436" y="1664"/>
                  </a:cubicBezTo>
                  <a:close/>
                  <a:moveTo>
                    <a:pt x="676" y="1904"/>
                  </a:moveTo>
                  <a:cubicBezTo>
                    <a:pt x="700" y="1880"/>
                    <a:pt x="700" y="1880"/>
                    <a:pt x="700" y="1880"/>
                  </a:cubicBezTo>
                  <a:cubicBezTo>
                    <a:pt x="500" y="1880"/>
                    <a:pt x="500" y="1880"/>
                    <a:pt x="500" y="1880"/>
                  </a:cubicBezTo>
                  <a:cubicBezTo>
                    <a:pt x="500" y="2080"/>
                    <a:pt x="500" y="2080"/>
                    <a:pt x="500" y="2080"/>
                  </a:cubicBezTo>
                  <a:cubicBezTo>
                    <a:pt x="524" y="2056"/>
                    <a:pt x="524" y="2056"/>
                    <a:pt x="524" y="2056"/>
                  </a:cubicBezTo>
                  <a:cubicBezTo>
                    <a:pt x="532" y="2048"/>
                    <a:pt x="532" y="2048"/>
                    <a:pt x="532" y="2048"/>
                  </a:cubicBezTo>
                  <a:cubicBezTo>
                    <a:pt x="532" y="1912"/>
                    <a:pt x="532" y="1912"/>
                    <a:pt x="532" y="1912"/>
                  </a:cubicBezTo>
                  <a:cubicBezTo>
                    <a:pt x="668" y="1912"/>
                    <a:pt x="668" y="1912"/>
                    <a:pt x="668" y="1912"/>
                  </a:cubicBezTo>
                  <a:cubicBezTo>
                    <a:pt x="676" y="1904"/>
                    <a:pt x="676" y="1904"/>
                    <a:pt x="676" y="1904"/>
                  </a:cubicBezTo>
                  <a:close/>
                  <a:moveTo>
                    <a:pt x="916" y="1664"/>
                  </a:moveTo>
                  <a:cubicBezTo>
                    <a:pt x="940" y="1640"/>
                    <a:pt x="940" y="1640"/>
                    <a:pt x="940" y="1640"/>
                  </a:cubicBezTo>
                  <a:cubicBezTo>
                    <a:pt x="740" y="1640"/>
                    <a:pt x="740" y="1640"/>
                    <a:pt x="740" y="1640"/>
                  </a:cubicBezTo>
                  <a:cubicBezTo>
                    <a:pt x="740" y="1840"/>
                    <a:pt x="740" y="1840"/>
                    <a:pt x="740" y="1840"/>
                  </a:cubicBezTo>
                  <a:cubicBezTo>
                    <a:pt x="764" y="1816"/>
                    <a:pt x="764" y="1816"/>
                    <a:pt x="764" y="1816"/>
                  </a:cubicBezTo>
                  <a:cubicBezTo>
                    <a:pt x="772" y="1808"/>
                    <a:pt x="772" y="1808"/>
                    <a:pt x="772" y="1808"/>
                  </a:cubicBezTo>
                  <a:cubicBezTo>
                    <a:pt x="772" y="1672"/>
                    <a:pt x="772" y="1672"/>
                    <a:pt x="772" y="1672"/>
                  </a:cubicBezTo>
                  <a:cubicBezTo>
                    <a:pt x="908" y="1672"/>
                    <a:pt x="908" y="1672"/>
                    <a:pt x="908" y="1672"/>
                  </a:cubicBezTo>
                  <a:cubicBezTo>
                    <a:pt x="916" y="1664"/>
                    <a:pt x="916" y="1664"/>
                    <a:pt x="916" y="1664"/>
                  </a:cubicBez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lnSpc>
                  <a:spcPct val="110000"/>
                </a:lnSpc>
                <a:spcBef>
                  <a:spcPct val="0"/>
                </a:spcBef>
                <a:spcAft>
                  <a:spcPct val="0"/>
                </a:spcAft>
              </a:pPr>
              <a:endParaRPr lang="en-US" sz="1299" kern="1400" dirty="0">
                <a:solidFill>
                  <a:srgbClr val="000000"/>
                </a:solidFill>
                <a:latin typeface="Arial" charset="0"/>
                <a:ea typeface="ＭＳ Ｐゴシック" pitchFamily="34" charset="-128"/>
              </a:endParaRPr>
            </a:p>
          </p:txBody>
        </p:sp>
        <p:sp>
          <p:nvSpPr>
            <p:cNvPr id="59" name="Textfeld 58"/>
            <p:cNvSpPr txBox="1">
              <a:spLocks/>
            </p:cNvSpPr>
            <p:nvPr/>
          </p:nvSpPr>
          <p:spPr bwMode="gray">
            <a:xfrm>
              <a:off x="4595022" y="5735418"/>
              <a:ext cx="99386" cy="344710"/>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11</a:t>
              </a:r>
            </a:p>
          </p:txBody>
        </p:sp>
        <p:sp>
          <p:nvSpPr>
            <p:cNvPr id="60" name="Freeform 41"/>
            <p:cNvSpPr>
              <a:spLocks noChangeAspect="1" noEditPoints="1"/>
            </p:cNvSpPr>
            <p:nvPr/>
          </p:nvSpPr>
          <p:spPr bwMode="gray">
            <a:xfrm>
              <a:off x="4568468" y="6076471"/>
              <a:ext cx="156077" cy="184116"/>
            </a:xfrm>
            <a:custGeom>
              <a:avLst/>
              <a:gdLst>
                <a:gd name="T0" fmla="*/ 45 w 385"/>
                <a:gd name="T1" fmla="*/ 333 h 454"/>
                <a:gd name="T2" fmla="*/ 340 w 385"/>
                <a:gd name="T3" fmla="*/ 333 h 454"/>
                <a:gd name="T4" fmla="*/ 340 w 385"/>
                <a:gd name="T5" fmla="*/ 356 h 454"/>
                <a:gd name="T6" fmla="*/ 45 w 385"/>
                <a:gd name="T7" fmla="*/ 356 h 454"/>
                <a:gd name="T8" fmla="*/ 45 w 385"/>
                <a:gd name="T9" fmla="*/ 333 h 454"/>
                <a:gd name="T10" fmla="*/ 45 w 385"/>
                <a:gd name="T11" fmla="*/ 288 h 454"/>
                <a:gd name="T12" fmla="*/ 340 w 385"/>
                <a:gd name="T13" fmla="*/ 288 h 454"/>
                <a:gd name="T14" fmla="*/ 340 w 385"/>
                <a:gd name="T15" fmla="*/ 310 h 454"/>
                <a:gd name="T16" fmla="*/ 45 w 385"/>
                <a:gd name="T17" fmla="*/ 310 h 454"/>
                <a:gd name="T18" fmla="*/ 45 w 385"/>
                <a:gd name="T19" fmla="*/ 288 h 454"/>
                <a:gd name="T20" fmla="*/ 340 w 385"/>
                <a:gd name="T21" fmla="*/ 0 h 454"/>
                <a:gd name="T22" fmla="*/ 340 w 385"/>
                <a:gd name="T23" fmla="*/ 235 h 454"/>
                <a:gd name="T24" fmla="*/ 226 w 385"/>
                <a:gd name="T25" fmla="*/ 166 h 454"/>
                <a:gd name="T26" fmla="*/ 226 w 385"/>
                <a:gd name="T27" fmla="*/ 235 h 454"/>
                <a:gd name="T28" fmla="*/ 113 w 385"/>
                <a:gd name="T29" fmla="*/ 166 h 454"/>
                <a:gd name="T30" fmla="*/ 113 w 385"/>
                <a:gd name="T31" fmla="*/ 235 h 454"/>
                <a:gd name="T32" fmla="*/ 0 w 385"/>
                <a:gd name="T33" fmla="*/ 166 h 454"/>
                <a:gd name="T34" fmla="*/ 0 w 385"/>
                <a:gd name="T35" fmla="*/ 454 h 454"/>
                <a:gd name="T36" fmla="*/ 385 w 385"/>
                <a:gd name="T37" fmla="*/ 454 h 454"/>
                <a:gd name="T38" fmla="*/ 385 w 385"/>
                <a:gd name="T39" fmla="*/ 0 h 454"/>
                <a:gd name="T40" fmla="*/ 340 w 385"/>
                <a:gd name="T4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5" h="454">
                  <a:moveTo>
                    <a:pt x="45" y="333"/>
                  </a:moveTo>
                  <a:lnTo>
                    <a:pt x="340" y="333"/>
                  </a:lnTo>
                  <a:lnTo>
                    <a:pt x="340" y="356"/>
                  </a:lnTo>
                  <a:lnTo>
                    <a:pt x="45" y="356"/>
                  </a:lnTo>
                  <a:lnTo>
                    <a:pt x="45" y="333"/>
                  </a:lnTo>
                  <a:close/>
                  <a:moveTo>
                    <a:pt x="45" y="288"/>
                  </a:moveTo>
                  <a:lnTo>
                    <a:pt x="340" y="288"/>
                  </a:lnTo>
                  <a:lnTo>
                    <a:pt x="340" y="310"/>
                  </a:lnTo>
                  <a:lnTo>
                    <a:pt x="45" y="310"/>
                  </a:lnTo>
                  <a:lnTo>
                    <a:pt x="45" y="288"/>
                  </a:lnTo>
                  <a:close/>
                  <a:moveTo>
                    <a:pt x="340" y="0"/>
                  </a:moveTo>
                  <a:lnTo>
                    <a:pt x="340" y="235"/>
                  </a:lnTo>
                  <a:lnTo>
                    <a:pt x="226" y="166"/>
                  </a:lnTo>
                  <a:lnTo>
                    <a:pt x="226" y="235"/>
                  </a:lnTo>
                  <a:lnTo>
                    <a:pt x="113" y="166"/>
                  </a:lnTo>
                  <a:lnTo>
                    <a:pt x="113" y="235"/>
                  </a:lnTo>
                  <a:lnTo>
                    <a:pt x="0" y="166"/>
                  </a:lnTo>
                  <a:lnTo>
                    <a:pt x="0" y="454"/>
                  </a:lnTo>
                  <a:lnTo>
                    <a:pt x="385" y="454"/>
                  </a:lnTo>
                  <a:lnTo>
                    <a:pt x="385" y="0"/>
                  </a:lnTo>
                  <a:lnTo>
                    <a:pt x="340" y="0"/>
                  </a:ln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64" name="Textfeld 63"/>
            <p:cNvSpPr txBox="1">
              <a:spLocks/>
            </p:cNvSpPr>
            <p:nvPr/>
          </p:nvSpPr>
          <p:spPr bwMode="gray">
            <a:xfrm>
              <a:off x="5854006" y="5359100"/>
              <a:ext cx="99386" cy="344710"/>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11</a:t>
              </a:r>
            </a:p>
          </p:txBody>
        </p:sp>
        <p:sp>
          <p:nvSpPr>
            <p:cNvPr id="65" name="Textfeld 64"/>
            <p:cNvSpPr txBox="1">
              <a:spLocks/>
            </p:cNvSpPr>
            <p:nvPr/>
          </p:nvSpPr>
          <p:spPr bwMode="gray">
            <a:xfrm>
              <a:off x="6698048" y="5463111"/>
              <a:ext cx="99386" cy="172355"/>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00</a:t>
              </a:r>
            </a:p>
          </p:txBody>
        </p:sp>
        <p:sp>
          <p:nvSpPr>
            <p:cNvPr id="66" name="Textfeld 65"/>
            <p:cNvSpPr txBox="1">
              <a:spLocks/>
            </p:cNvSpPr>
            <p:nvPr/>
          </p:nvSpPr>
          <p:spPr bwMode="gray">
            <a:xfrm>
              <a:off x="5445250" y="5463111"/>
              <a:ext cx="99386" cy="172355"/>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p:txBody>
        </p:sp>
        <p:sp>
          <p:nvSpPr>
            <p:cNvPr id="67" name="Textfeld 66"/>
            <p:cNvSpPr txBox="1">
              <a:spLocks/>
            </p:cNvSpPr>
            <p:nvPr/>
          </p:nvSpPr>
          <p:spPr bwMode="gray">
            <a:xfrm>
              <a:off x="6278679" y="5307094"/>
              <a:ext cx="99386" cy="430887"/>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p:txBody>
        </p:sp>
        <p:sp>
          <p:nvSpPr>
            <p:cNvPr id="68" name="Textfeld 67"/>
            <p:cNvSpPr txBox="1">
              <a:spLocks/>
            </p:cNvSpPr>
            <p:nvPr/>
          </p:nvSpPr>
          <p:spPr bwMode="gray">
            <a:xfrm>
              <a:off x="7114763" y="5359100"/>
              <a:ext cx="99386" cy="344710"/>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00</a:t>
              </a:r>
            </a:p>
          </p:txBody>
        </p:sp>
        <p:sp>
          <p:nvSpPr>
            <p:cNvPr id="69" name="Textfeld 68"/>
            <p:cNvSpPr txBox="1">
              <a:spLocks/>
            </p:cNvSpPr>
            <p:nvPr/>
          </p:nvSpPr>
          <p:spPr bwMode="gray">
            <a:xfrm>
              <a:off x="7539436" y="5203083"/>
              <a:ext cx="99386" cy="603242"/>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11</a:t>
              </a:r>
            </a:p>
          </p:txBody>
        </p:sp>
        <p:sp>
          <p:nvSpPr>
            <p:cNvPr id="70" name="Textfeld 69"/>
            <p:cNvSpPr txBox="1">
              <a:spLocks/>
            </p:cNvSpPr>
            <p:nvPr/>
          </p:nvSpPr>
          <p:spPr bwMode="gray">
            <a:xfrm>
              <a:off x="5015271" y="5359100"/>
              <a:ext cx="99386" cy="344710"/>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11</a:t>
              </a:r>
            </a:p>
          </p:txBody>
        </p:sp>
        <p:sp>
          <p:nvSpPr>
            <p:cNvPr id="71" name="Textfeld 70"/>
            <p:cNvSpPr txBox="1">
              <a:spLocks/>
            </p:cNvSpPr>
            <p:nvPr/>
          </p:nvSpPr>
          <p:spPr bwMode="gray">
            <a:xfrm>
              <a:off x="4595022" y="5255088"/>
              <a:ext cx="99386" cy="517065"/>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p:txBody>
        </p:sp>
        <p:grpSp>
          <p:nvGrpSpPr>
            <p:cNvPr id="50" name="Gruppieren 467"/>
            <p:cNvGrpSpPr/>
            <p:nvPr>
              <p:custDataLst>
                <p:tags r:id="rId3"/>
              </p:custDataLst>
            </p:nvPr>
          </p:nvGrpSpPr>
          <p:grpSpPr bwMode="gray">
            <a:xfrm>
              <a:off x="5806170" y="5591129"/>
              <a:ext cx="198886" cy="106265"/>
              <a:chOff x="4264964" y="4786123"/>
              <a:chExt cx="430382" cy="229869"/>
            </a:xfrm>
          </p:grpSpPr>
          <p:sp>
            <p:nvSpPr>
              <p:cNvPr id="24" name="Freeform 673"/>
              <p:cNvSpPr>
                <a:spLocks noEditPoints="1"/>
              </p:cNvSpPr>
              <p:nvPr/>
            </p:nvSpPr>
            <p:spPr bwMode="gray">
              <a:xfrm>
                <a:off x="4264964"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25" name="Freeform 673"/>
              <p:cNvSpPr>
                <a:spLocks noEditPoints="1"/>
              </p:cNvSpPr>
              <p:nvPr/>
            </p:nvSpPr>
            <p:spPr bwMode="gray">
              <a:xfrm>
                <a:off x="4516070"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grpSp>
          <p:nvGrpSpPr>
            <p:cNvPr id="56" name="Gruppieren 465"/>
            <p:cNvGrpSpPr/>
            <p:nvPr>
              <p:custDataLst>
                <p:tags r:id="rId4"/>
              </p:custDataLst>
            </p:nvPr>
          </p:nvGrpSpPr>
          <p:grpSpPr bwMode="gray">
            <a:xfrm>
              <a:off x="6646295" y="5591129"/>
              <a:ext cx="198886" cy="106265"/>
              <a:chOff x="6149094" y="4786123"/>
              <a:chExt cx="430383" cy="229869"/>
            </a:xfrm>
          </p:grpSpPr>
          <p:sp>
            <p:nvSpPr>
              <p:cNvPr id="29" name="Freeform 673"/>
              <p:cNvSpPr>
                <a:spLocks noEditPoints="1"/>
              </p:cNvSpPr>
              <p:nvPr/>
            </p:nvSpPr>
            <p:spPr bwMode="gray">
              <a:xfrm>
                <a:off x="6149094"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30" name="Freeform 673"/>
              <p:cNvSpPr>
                <a:spLocks noEditPoints="1"/>
              </p:cNvSpPr>
              <p:nvPr/>
            </p:nvSpPr>
            <p:spPr bwMode="gray">
              <a:xfrm>
                <a:off x="6400201"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grpSp>
          <p:nvGrpSpPr>
            <p:cNvPr id="61" name="Gruppieren 464"/>
            <p:cNvGrpSpPr/>
            <p:nvPr>
              <p:custDataLst>
                <p:tags r:id="rId5"/>
              </p:custDataLst>
            </p:nvPr>
          </p:nvGrpSpPr>
          <p:grpSpPr bwMode="gray">
            <a:xfrm>
              <a:off x="5386106" y="5591129"/>
              <a:ext cx="198886" cy="106265"/>
              <a:chOff x="7139687" y="4786124"/>
              <a:chExt cx="430382" cy="229869"/>
            </a:xfrm>
          </p:grpSpPr>
          <p:sp>
            <p:nvSpPr>
              <p:cNvPr id="34" name="Freeform 673"/>
              <p:cNvSpPr>
                <a:spLocks noEditPoints="1"/>
              </p:cNvSpPr>
              <p:nvPr/>
            </p:nvSpPr>
            <p:spPr bwMode="gray">
              <a:xfrm>
                <a:off x="7139687" y="4786124"/>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35" name="Freeform 673"/>
              <p:cNvSpPr>
                <a:spLocks noEditPoints="1"/>
              </p:cNvSpPr>
              <p:nvPr/>
            </p:nvSpPr>
            <p:spPr bwMode="gray">
              <a:xfrm>
                <a:off x="7390793" y="4786124"/>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grpSp>
          <p:nvGrpSpPr>
            <p:cNvPr id="72" name="Gruppieren 466"/>
            <p:cNvGrpSpPr/>
            <p:nvPr>
              <p:custDataLst>
                <p:tags r:id="rId6"/>
              </p:custDataLst>
            </p:nvPr>
          </p:nvGrpSpPr>
          <p:grpSpPr bwMode="gray">
            <a:xfrm>
              <a:off x="6226233" y="5591129"/>
              <a:ext cx="198885" cy="106265"/>
              <a:chOff x="5184877" y="4786123"/>
              <a:chExt cx="430382" cy="229869"/>
            </a:xfrm>
          </p:grpSpPr>
          <p:sp>
            <p:nvSpPr>
              <p:cNvPr id="41" name="Freeform 673"/>
              <p:cNvSpPr>
                <a:spLocks noEditPoints="1"/>
              </p:cNvSpPr>
              <p:nvPr/>
            </p:nvSpPr>
            <p:spPr bwMode="gray">
              <a:xfrm>
                <a:off x="5184877"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42" name="Freeform 673"/>
              <p:cNvSpPr>
                <a:spLocks noEditPoints="1"/>
              </p:cNvSpPr>
              <p:nvPr/>
            </p:nvSpPr>
            <p:spPr bwMode="gray">
              <a:xfrm>
                <a:off x="5435983"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grpSp>
          <p:nvGrpSpPr>
            <p:cNvPr id="73" name="Gruppieren 463"/>
            <p:cNvGrpSpPr/>
            <p:nvPr>
              <p:custDataLst>
                <p:tags r:id="rId7"/>
              </p:custDataLst>
            </p:nvPr>
          </p:nvGrpSpPr>
          <p:grpSpPr bwMode="gray">
            <a:xfrm>
              <a:off x="7066358" y="5591128"/>
              <a:ext cx="198887" cy="106265"/>
              <a:chOff x="8083781" y="4786123"/>
              <a:chExt cx="430384" cy="229870"/>
            </a:xfrm>
          </p:grpSpPr>
          <p:sp>
            <p:nvSpPr>
              <p:cNvPr id="46" name="Freeform 673"/>
              <p:cNvSpPr>
                <a:spLocks noEditPoints="1"/>
              </p:cNvSpPr>
              <p:nvPr/>
            </p:nvSpPr>
            <p:spPr bwMode="gray">
              <a:xfrm>
                <a:off x="8083781" y="4786124"/>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47" name="Freeform 673"/>
              <p:cNvSpPr>
                <a:spLocks noEditPoints="1"/>
              </p:cNvSpPr>
              <p:nvPr/>
            </p:nvSpPr>
            <p:spPr bwMode="gray">
              <a:xfrm>
                <a:off x="8334889"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grpSp>
          <p:nvGrpSpPr>
            <p:cNvPr id="74" name="Gruppieren 456"/>
            <p:cNvGrpSpPr/>
            <p:nvPr>
              <p:custDataLst>
                <p:tags r:id="rId8"/>
              </p:custDataLst>
            </p:nvPr>
          </p:nvGrpSpPr>
          <p:grpSpPr bwMode="gray">
            <a:xfrm>
              <a:off x="7486423" y="5591128"/>
              <a:ext cx="198887" cy="106265"/>
              <a:chOff x="9040311" y="4786123"/>
              <a:chExt cx="430384" cy="229870"/>
            </a:xfrm>
          </p:grpSpPr>
          <p:sp>
            <p:nvSpPr>
              <p:cNvPr id="51" name="Freeform 673"/>
              <p:cNvSpPr>
                <a:spLocks noEditPoints="1"/>
              </p:cNvSpPr>
              <p:nvPr/>
            </p:nvSpPr>
            <p:spPr bwMode="gray">
              <a:xfrm>
                <a:off x="9040311" y="4786124"/>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52" name="Freeform 673"/>
              <p:cNvSpPr>
                <a:spLocks noEditPoints="1"/>
              </p:cNvSpPr>
              <p:nvPr/>
            </p:nvSpPr>
            <p:spPr bwMode="gray">
              <a:xfrm>
                <a:off x="9291419"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grpSp>
          <p:nvGrpSpPr>
            <p:cNvPr id="75" name="Gruppieren 468"/>
            <p:cNvGrpSpPr/>
            <p:nvPr>
              <p:custDataLst>
                <p:tags r:id="rId9"/>
              </p:custDataLst>
            </p:nvPr>
          </p:nvGrpSpPr>
          <p:grpSpPr bwMode="gray">
            <a:xfrm>
              <a:off x="4966043" y="5591129"/>
              <a:ext cx="198886" cy="106265"/>
              <a:chOff x="4264964" y="4786123"/>
              <a:chExt cx="430382" cy="229869"/>
            </a:xfrm>
          </p:grpSpPr>
          <p:sp>
            <p:nvSpPr>
              <p:cNvPr id="57" name="Freeform 673"/>
              <p:cNvSpPr>
                <a:spLocks noEditPoints="1"/>
              </p:cNvSpPr>
              <p:nvPr/>
            </p:nvSpPr>
            <p:spPr bwMode="gray">
              <a:xfrm>
                <a:off x="4264964"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58" name="Freeform 673"/>
              <p:cNvSpPr>
                <a:spLocks noEditPoints="1"/>
              </p:cNvSpPr>
              <p:nvPr/>
            </p:nvSpPr>
            <p:spPr bwMode="gray">
              <a:xfrm>
                <a:off x="4516070"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grpSp>
          <p:nvGrpSpPr>
            <p:cNvPr id="77" name="Gruppieren 471"/>
            <p:cNvGrpSpPr/>
            <p:nvPr>
              <p:custDataLst>
                <p:tags r:id="rId10"/>
              </p:custDataLst>
            </p:nvPr>
          </p:nvGrpSpPr>
          <p:grpSpPr bwMode="gray">
            <a:xfrm>
              <a:off x="4545980" y="5591129"/>
              <a:ext cx="198886" cy="106265"/>
              <a:chOff x="4264964" y="4786123"/>
              <a:chExt cx="430382" cy="229869"/>
            </a:xfrm>
          </p:grpSpPr>
          <p:sp>
            <p:nvSpPr>
              <p:cNvPr id="62" name="Freeform 673"/>
              <p:cNvSpPr>
                <a:spLocks noEditPoints="1"/>
              </p:cNvSpPr>
              <p:nvPr/>
            </p:nvSpPr>
            <p:spPr bwMode="gray">
              <a:xfrm>
                <a:off x="4264964"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63" name="Freeform 673"/>
              <p:cNvSpPr>
                <a:spLocks noEditPoints="1"/>
              </p:cNvSpPr>
              <p:nvPr/>
            </p:nvSpPr>
            <p:spPr bwMode="gray">
              <a:xfrm>
                <a:off x="4516070"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grpSp>
    </p:spTree>
    <p:extLst>
      <p:ext uri="{BB962C8B-B14F-4D97-AF65-F5344CB8AC3E}">
        <p14:creationId xmlns:p14="http://schemas.microsoft.com/office/powerpoint/2010/main" val="9348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5"/>
                                        </p:tgtEl>
                                        <p:attrNameLst>
                                          <p:attrName>style.visibility</p:attrName>
                                        </p:attrNameLst>
                                      </p:cBhvr>
                                      <p:to>
                                        <p:strVal val="visible"/>
                                      </p:to>
                                    </p:set>
                                    <p:animEffect transition="in" filter="fade">
                                      <p:cBhvr>
                                        <p:cTn id="13" dur="500"/>
                                        <p:tgtEl>
                                          <p:spTgt spid="375"/>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73"/>
                                        </p:tgtEl>
                                        <p:attrNameLst>
                                          <p:attrName>style.visibility</p:attrName>
                                        </p:attrNameLst>
                                      </p:cBhvr>
                                      <p:to>
                                        <p:strVal val="visible"/>
                                      </p:to>
                                    </p:set>
                                    <p:animEffect transition="in" filter="fade">
                                      <p:cBhvr>
                                        <p:cTn id="19" dur="500"/>
                                        <p:tgtEl>
                                          <p:spTgt spid="37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3"/>
                                        </p:tgtEl>
                                        <p:attrNameLst>
                                          <p:attrName>style.visibility</p:attrName>
                                        </p:attrNameLst>
                                      </p:cBhvr>
                                      <p:to>
                                        <p:strVal val="visible"/>
                                      </p:to>
                                    </p:set>
                                    <p:animEffect transition="in" filter="fade">
                                      <p:cBhvr>
                                        <p:cTn id="30" dur="500"/>
                                        <p:tgtEl>
                                          <p:spTgt spid="353"/>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nodeType="withEffect">
                                  <p:stCondLst>
                                    <p:cond delay="0"/>
                                  </p:stCondLst>
                                  <p:childTnLst>
                                    <p:set>
                                      <p:cBhvr>
                                        <p:cTn id="38" dur="1" fill="hold">
                                          <p:stCondLst>
                                            <p:cond delay="0"/>
                                          </p:stCondLst>
                                        </p:cTn>
                                        <p:tgtEl>
                                          <p:spTgt spid="363"/>
                                        </p:tgtEl>
                                        <p:attrNameLst>
                                          <p:attrName>style.visibility</p:attrName>
                                        </p:attrNameLst>
                                      </p:cBhvr>
                                      <p:to>
                                        <p:strVal val="visible"/>
                                      </p:to>
                                    </p:set>
                                    <p:animEffect transition="in" filter="fade">
                                      <p:cBhvr>
                                        <p:cTn id="39" dur="500"/>
                                        <p:tgtEl>
                                          <p:spTgt spid="36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5"/>
                                        </p:tgtEl>
                                        <p:attrNameLst>
                                          <p:attrName>style.visibility</p:attrName>
                                        </p:attrNameLst>
                                      </p:cBhvr>
                                      <p:to>
                                        <p:strVal val="visible"/>
                                      </p:to>
                                    </p:set>
                                    <p:animEffect transition="in" filter="fade">
                                      <p:cBhvr>
                                        <p:cTn id="50" dur="500"/>
                                        <p:tgtEl>
                                          <p:spTgt spid="365"/>
                                        </p:tgtEl>
                                      </p:cBhvr>
                                    </p:animEffect>
                                  </p:childTnLst>
                                </p:cTn>
                              </p:par>
                              <p:par>
                                <p:cTn id="51" presetID="10"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nodeType="withEffect">
                                  <p:stCondLst>
                                    <p:cond delay="0"/>
                                  </p:stCondLst>
                                  <p:childTnLst>
                                    <p:set>
                                      <p:cBhvr>
                                        <p:cTn id="58" dur="1" fill="hold">
                                          <p:stCondLst>
                                            <p:cond delay="0"/>
                                          </p:stCondLst>
                                        </p:cTn>
                                        <p:tgtEl>
                                          <p:spTgt spid="364"/>
                                        </p:tgtEl>
                                        <p:attrNameLst>
                                          <p:attrName>style.visibility</p:attrName>
                                        </p:attrNameLst>
                                      </p:cBhvr>
                                      <p:to>
                                        <p:strVal val="visible"/>
                                      </p:to>
                                    </p:set>
                                    <p:animEffect transition="in" filter="fade">
                                      <p:cBhvr>
                                        <p:cTn id="59" dur="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P spid="18" grpId="0"/>
      <p:bldP spid="19" grpId="0" animBg="1"/>
      <p:bldP spid="20" grpId="0" animBg="1"/>
      <p:bldP spid="353" grpId="0"/>
      <p:bldP spid="365" grpId="0"/>
      <p:bldP spid="37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6"/>
          <p:cNvSpPr>
            <a:spLocks noChangeArrowheads="1"/>
          </p:cNvSpPr>
          <p:nvPr/>
        </p:nvSpPr>
        <p:spPr bwMode="gray">
          <a:xfrm>
            <a:off x="626736" y="1413923"/>
            <a:ext cx="2503771" cy="2302265"/>
          </a:xfrm>
          <a:prstGeom prst="rect">
            <a:avLst/>
          </a:prstGeom>
          <a:solidFill>
            <a:schemeClr val="bg1"/>
          </a:solidFill>
          <a:ln w="28575">
            <a:solidFill>
              <a:schemeClr val="accent1"/>
            </a:solidFill>
          </a:ln>
          <a:effectLst/>
        </p:spPr>
        <p:txBody>
          <a:bodyPr wrap="square" lIns="107944" tIns="863550" rIns="71963" bIns="68364" numCol="1" spcCol="72000" rtlCol="0" anchor="t">
            <a:noAutofit/>
          </a:bodyPr>
          <a:lstStyle/>
          <a:p>
            <a:pPr defTabSz="913943" fontAlgn="base">
              <a:spcAft>
                <a:spcPct val="0"/>
              </a:spcAft>
            </a:pPr>
            <a:r>
              <a:rPr lang="sr-Latn-RS" sz="1599" b="1" dirty="0" err="1">
                <a:solidFill>
                  <a:srgbClr val="EB780A"/>
                </a:solidFill>
                <a:latin typeface="Arial"/>
                <a:ea typeface="ＭＳ Ｐゴシック" charset="-128"/>
              </a:rPr>
              <a:t>Kosirsnici</a:t>
            </a:r>
            <a:r>
              <a:rPr lang="sr-Latn-RS" sz="1599" b="1" dirty="0">
                <a:solidFill>
                  <a:srgbClr val="EB780A"/>
                </a:solidFill>
                <a:latin typeface="Arial"/>
                <a:ea typeface="ＭＳ Ｐゴシック" charset="-128"/>
              </a:rPr>
              <a:t> s</a:t>
            </a:r>
            <a:r>
              <a:rPr lang="en-US" sz="1599" b="1" dirty="0" err="1">
                <a:solidFill>
                  <a:srgbClr val="EB780A"/>
                </a:solidFill>
                <a:latin typeface="Arial"/>
                <a:ea typeface="ＭＳ Ｐゴシック" charset="-128"/>
              </a:rPr>
              <a:t>ervi</a:t>
            </a:r>
            <a:r>
              <a:rPr lang="sr-Latn-RS" sz="1599" b="1" dirty="0">
                <a:solidFill>
                  <a:srgbClr val="EB780A"/>
                </a:solidFill>
                <a:latin typeface="Arial"/>
                <a:ea typeface="ＭＳ Ｐゴシック" charset="-128"/>
              </a:rPr>
              <a:t>sa</a:t>
            </a:r>
            <a:br>
              <a:rPr lang="en-US" sz="1599" b="1" dirty="0">
                <a:solidFill>
                  <a:srgbClr val="005F87"/>
                </a:solidFill>
                <a:latin typeface="Arial"/>
                <a:ea typeface="ＭＳ Ｐゴシック" charset="-128"/>
              </a:rPr>
            </a:br>
            <a:r>
              <a:rPr lang="sr-Latn-RS" sz="1599" dirty="0">
                <a:solidFill>
                  <a:srgbClr val="000000"/>
                </a:solidFill>
                <a:latin typeface="Arial"/>
                <a:ea typeface="ＭＳ Ｐゴシック" charset="-128"/>
              </a:rPr>
              <a:t>npr.</a:t>
            </a:r>
            <a:r>
              <a:rPr lang="en-US" sz="1599" dirty="0">
                <a:solidFill>
                  <a:srgbClr val="000000"/>
                </a:solidFill>
                <a:latin typeface="Arial"/>
                <a:ea typeface="ＭＳ Ｐゴシック" charset="-128"/>
              </a:rPr>
              <a:t> </a:t>
            </a:r>
            <a:r>
              <a:rPr lang="sr-Latn-RS" sz="1599" dirty="0">
                <a:solidFill>
                  <a:srgbClr val="000000"/>
                </a:solidFill>
                <a:latin typeface="Arial"/>
                <a:ea typeface="ＭＳ Ｐゴシック" charset="-128"/>
              </a:rPr>
              <a:t>koriste servise pokretane podacima i aplikacije kao servise koji rade na </a:t>
            </a:r>
            <a:r>
              <a:rPr lang="sr-Latn-RS" sz="1599" dirty="0" err="1">
                <a:solidFill>
                  <a:srgbClr val="000000"/>
                </a:solidFill>
                <a:latin typeface="Arial"/>
                <a:ea typeface="ＭＳ Ｐゴシック" charset="-128"/>
              </a:rPr>
              <a:t>MindSphere</a:t>
            </a:r>
            <a:r>
              <a:rPr lang="sr-Latn-RS" sz="1599" dirty="0">
                <a:solidFill>
                  <a:srgbClr val="000000"/>
                </a:solidFill>
                <a:latin typeface="Arial"/>
                <a:ea typeface="ＭＳ Ｐゴシック" charset="-128"/>
              </a:rPr>
              <a:t>-i</a:t>
            </a:r>
            <a:endParaRPr lang="en-US" sz="1599" dirty="0">
              <a:solidFill>
                <a:srgbClr val="000000"/>
              </a:solidFill>
              <a:latin typeface="Arial"/>
              <a:ea typeface="ＭＳ Ｐゴシック" charset="-128"/>
            </a:endParaRPr>
          </a:p>
        </p:txBody>
      </p:sp>
      <p:sp>
        <p:nvSpPr>
          <p:cNvPr id="11" name="Rectangle 106"/>
          <p:cNvSpPr>
            <a:spLocks noChangeArrowheads="1"/>
          </p:cNvSpPr>
          <p:nvPr/>
        </p:nvSpPr>
        <p:spPr bwMode="gray">
          <a:xfrm>
            <a:off x="4916309" y="1413923"/>
            <a:ext cx="2503771" cy="2302265"/>
          </a:xfrm>
          <a:prstGeom prst="rect">
            <a:avLst/>
          </a:prstGeom>
          <a:solidFill>
            <a:schemeClr val="bg1"/>
          </a:solidFill>
          <a:ln w="28575">
            <a:solidFill>
              <a:schemeClr val="accent1"/>
            </a:solidFill>
          </a:ln>
          <a:effectLst/>
        </p:spPr>
        <p:txBody>
          <a:bodyPr wrap="square" lIns="107944" tIns="863550" rIns="71963" bIns="68364" numCol="1" spcCol="72000" rtlCol="0" anchor="t">
            <a:noAutofit/>
          </a:bodyPr>
          <a:lstStyle/>
          <a:p>
            <a:pPr defTabSz="913943" fontAlgn="base">
              <a:spcAft>
                <a:spcPct val="0"/>
              </a:spcAft>
            </a:pPr>
            <a:r>
              <a:rPr lang="sr-Latn-RS" sz="1599" b="1" dirty="0">
                <a:solidFill>
                  <a:srgbClr val="EB780A"/>
                </a:solidFill>
                <a:latin typeface="Arial"/>
                <a:ea typeface="ＭＳ Ｐゴシック" charset="-128"/>
              </a:rPr>
              <a:t>Pružaoci servisa</a:t>
            </a:r>
            <a:br>
              <a:rPr lang="en-US" sz="1599" dirty="0">
                <a:solidFill>
                  <a:srgbClr val="EB780A"/>
                </a:solidFill>
                <a:latin typeface="Arial"/>
                <a:ea typeface="ＭＳ Ｐゴシック" charset="-128"/>
              </a:rPr>
            </a:br>
            <a:r>
              <a:rPr lang="sr-Latn-RS" sz="1599" dirty="0" err="1">
                <a:solidFill>
                  <a:srgbClr val="000000"/>
                </a:solidFill>
                <a:latin typeface="Arial"/>
                <a:ea typeface="ＭＳ Ｐゴシック" charset="-128"/>
              </a:rPr>
              <a:t>npr</a:t>
            </a:r>
            <a:r>
              <a:rPr lang="en-US" sz="1599" dirty="0">
                <a:solidFill>
                  <a:srgbClr val="000000"/>
                </a:solidFill>
                <a:latin typeface="Arial"/>
                <a:ea typeface="ＭＳ Ｐゴシック" charset="-128"/>
              </a:rPr>
              <a:t>. </a:t>
            </a:r>
            <a:r>
              <a:rPr lang="sr-Latn-RS" sz="1599" dirty="0">
                <a:solidFill>
                  <a:srgbClr val="000000"/>
                </a:solidFill>
                <a:latin typeface="Arial"/>
                <a:ea typeface="ＭＳ Ｐゴシック" charset="-128"/>
              </a:rPr>
              <a:t>proizvođači mašina kreiraju i nude servise pokretane podacima koji</a:t>
            </a:r>
          </a:p>
          <a:p>
            <a:pPr defTabSz="913943" fontAlgn="base">
              <a:spcAft>
                <a:spcPct val="0"/>
              </a:spcAft>
            </a:pPr>
            <a:r>
              <a:rPr lang="sr-Latn-RS" sz="1599" dirty="0">
                <a:solidFill>
                  <a:srgbClr val="000000"/>
                </a:solidFill>
                <a:latin typeface="Arial"/>
                <a:ea typeface="ＭＳ Ｐゴシック" charset="-128"/>
              </a:rPr>
              <a:t>koriste aplikacije i module</a:t>
            </a:r>
            <a:endParaRPr lang="en-US" sz="1599" dirty="0">
              <a:solidFill>
                <a:srgbClr val="000000"/>
              </a:solidFill>
              <a:latin typeface="Arial"/>
              <a:ea typeface="ＭＳ Ｐゴシック" charset="-128"/>
            </a:endParaRPr>
          </a:p>
        </p:txBody>
      </p:sp>
      <p:sp>
        <p:nvSpPr>
          <p:cNvPr id="12" name="Rectangle 106"/>
          <p:cNvSpPr>
            <a:spLocks noChangeArrowheads="1"/>
          </p:cNvSpPr>
          <p:nvPr/>
        </p:nvSpPr>
        <p:spPr bwMode="gray">
          <a:xfrm>
            <a:off x="9205881" y="1413923"/>
            <a:ext cx="2503771" cy="2302265"/>
          </a:xfrm>
          <a:prstGeom prst="rect">
            <a:avLst/>
          </a:prstGeom>
          <a:solidFill>
            <a:schemeClr val="bg1"/>
          </a:solidFill>
          <a:ln w="28575">
            <a:solidFill>
              <a:schemeClr val="accent1"/>
            </a:solidFill>
          </a:ln>
          <a:effectLst/>
        </p:spPr>
        <p:txBody>
          <a:bodyPr wrap="square" lIns="107944" tIns="863550" rIns="71963" bIns="68364" numCol="1" spcCol="72000" rtlCol="0" anchor="t">
            <a:noAutofit/>
          </a:bodyPr>
          <a:lstStyle/>
          <a:p>
            <a:pPr defTabSz="913943" fontAlgn="base">
              <a:spcAft>
                <a:spcPct val="0"/>
              </a:spcAft>
            </a:pPr>
            <a:r>
              <a:rPr lang="sr-Latn-RS" sz="1599" b="1" dirty="0">
                <a:solidFill>
                  <a:srgbClr val="EB780A"/>
                </a:solidFill>
                <a:latin typeface="Arial"/>
                <a:ea typeface="ＭＳ Ｐゴシック" charset="-128"/>
              </a:rPr>
              <a:t>Projektanti aplikacija</a:t>
            </a:r>
            <a:r>
              <a:rPr lang="en-US" sz="1599" b="1" dirty="0">
                <a:solidFill>
                  <a:srgbClr val="EB780A"/>
                </a:solidFill>
                <a:latin typeface="Arial"/>
                <a:ea typeface="ＭＳ Ｐゴシック" charset="-128"/>
              </a:rPr>
              <a:t> </a:t>
            </a:r>
          </a:p>
          <a:p>
            <a:pPr defTabSz="913943" fontAlgn="base">
              <a:spcAft>
                <a:spcPct val="0"/>
              </a:spcAft>
            </a:pPr>
            <a:r>
              <a:rPr lang="sr-Latn-RS" sz="1599" dirty="0">
                <a:solidFill>
                  <a:srgbClr val="000000"/>
                </a:solidFill>
                <a:latin typeface="Arial"/>
                <a:ea typeface="ＭＳ Ｐゴシック" charset="-128"/>
              </a:rPr>
              <a:t>Kreiraju i nude aplikacije i module</a:t>
            </a:r>
            <a:endParaRPr lang="en-US" sz="1599" dirty="0">
              <a:solidFill>
                <a:srgbClr val="000000"/>
              </a:solidFill>
              <a:latin typeface="Arial"/>
              <a:ea typeface="ＭＳ Ｐゴシック" charset="-128"/>
            </a:endParaRPr>
          </a:p>
        </p:txBody>
      </p:sp>
      <p:sp>
        <p:nvSpPr>
          <p:cNvPr id="32" name="Pfeil nach links 31"/>
          <p:cNvSpPr>
            <a:spLocks/>
          </p:cNvSpPr>
          <p:nvPr/>
        </p:nvSpPr>
        <p:spPr bwMode="auto">
          <a:xfrm rot="5400000">
            <a:off x="5335191" y="3556915"/>
            <a:ext cx="1666007" cy="1600578"/>
          </a:xfrm>
          <a:prstGeom prst="leftArrow">
            <a:avLst>
              <a:gd name="adj1" fmla="val 62000"/>
              <a:gd name="adj2" fmla="val 43000"/>
            </a:avLst>
          </a:prstGeom>
          <a:solidFill>
            <a:schemeClr val="accent1"/>
          </a:solidFill>
          <a:ln w="9525">
            <a:solidFill>
              <a:schemeClr val="accent2"/>
            </a:solidFill>
          </a:ln>
          <a:effectLst/>
        </p:spPr>
        <p:txBody>
          <a:bodyPr vert="vert270" wrap="square" lIns="0" tIns="35981" rIns="107944" bIns="35981" numCol="1" spcCol="72000" rtlCol="0" anchor="ctr">
            <a:noAutofit/>
          </a:bodyPr>
          <a:lstStyle/>
          <a:p>
            <a:pPr algn="ctr" defTabSz="913943" fontAlgn="base">
              <a:spcBef>
                <a:spcPct val="0"/>
              </a:spcBef>
              <a:spcAft>
                <a:spcPct val="0"/>
              </a:spcAft>
            </a:pPr>
            <a:r>
              <a:rPr lang="sr-Latn-RS" sz="1199" dirty="0">
                <a:solidFill>
                  <a:srgbClr val="FFFFFF"/>
                </a:solidFill>
                <a:latin typeface="Arial"/>
                <a:ea typeface="ＭＳ Ｐゴシック" charset="-128"/>
              </a:rPr>
              <a:t>Obezbeđuje okruženje, alate i komponente za vezu u cilju realizacije servisa</a:t>
            </a:r>
            <a:endParaRPr lang="en-US" sz="1199" dirty="0">
              <a:solidFill>
                <a:srgbClr val="FFFFFF"/>
              </a:solidFill>
              <a:latin typeface="Arial"/>
              <a:ea typeface="ＭＳ Ｐゴシック" charset="-128"/>
            </a:endParaRPr>
          </a:p>
        </p:txBody>
      </p:sp>
      <p:sp>
        <p:nvSpPr>
          <p:cNvPr id="16" name="Pfeil nach links 15"/>
          <p:cNvSpPr>
            <a:spLocks/>
          </p:cNvSpPr>
          <p:nvPr/>
        </p:nvSpPr>
        <p:spPr bwMode="auto">
          <a:xfrm>
            <a:off x="2993260" y="1413925"/>
            <a:ext cx="1923048" cy="1130174"/>
          </a:xfrm>
          <a:prstGeom prst="leftArrow">
            <a:avLst>
              <a:gd name="adj1" fmla="val 60000"/>
              <a:gd name="adj2" fmla="val 50000"/>
            </a:avLst>
          </a:prstGeom>
          <a:solidFill>
            <a:schemeClr val="accent1"/>
          </a:solidFill>
          <a:ln w="9525">
            <a:solidFill>
              <a:schemeClr val="accent1"/>
            </a:solidFill>
          </a:ln>
          <a:effectLst/>
        </p:spPr>
        <p:txBody>
          <a:bodyPr wrap="square" lIns="0" tIns="53972" rIns="0" bIns="53972" numCol="1" spcCol="72000" rtlCol="0" anchor="ctr">
            <a:noAutofit/>
          </a:bodyPr>
          <a:lstStyle/>
          <a:p>
            <a:pPr algn="ctr" defTabSz="913943" fontAlgn="base">
              <a:lnSpc>
                <a:spcPct val="110000"/>
              </a:lnSpc>
              <a:spcBef>
                <a:spcPct val="0"/>
              </a:spcBef>
              <a:spcAft>
                <a:spcPct val="0"/>
              </a:spcAft>
            </a:pPr>
            <a:r>
              <a:rPr lang="sr-Latn-RS" sz="1199" dirty="0">
                <a:solidFill>
                  <a:srgbClr val="FFFFFF"/>
                </a:solidFill>
                <a:latin typeface="Arial"/>
                <a:ea typeface="ＭＳ Ｐゴシック" charset="-128"/>
              </a:rPr>
              <a:t>obezbeđuju</a:t>
            </a:r>
            <a:r>
              <a:rPr lang="en-US" sz="1199" dirty="0">
                <a:solidFill>
                  <a:srgbClr val="FFFFFF"/>
                </a:solidFill>
                <a:latin typeface="Arial"/>
                <a:ea typeface="ＭＳ Ｐゴシック" charset="-128"/>
              </a:rPr>
              <a:t> </a:t>
            </a:r>
            <a:br>
              <a:rPr lang="en-US" sz="1199" dirty="0">
                <a:solidFill>
                  <a:srgbClr val="FFFFFF"/>
                </a:solidFill>
                <a:latin typeface="Arial"/>
                <a:ea typeface="ＭＳ Ｐゴシック" charset="-128"/>
              </a:rPr>
            </a:br>
            <a:r>
              <a:rPr lang="sr-Latn-RS" sz="1199" dirty="0">
                <a:solidFill>
                  <a:srgbClr val="FFFFFF"/>
                </a:solidFill>
                <a:latin typeface="Arial"/>
                <a:ea typeface="ＭＳ Ｐゴシック" charset="-128"/>
              </a:rPr>
              <a:t>servise pokretane podacima</a:t>
            </a:r>
            <a:endParaRPr lang="en-US" sz="1199" dirty="0">
              <a:solidFill>
                <a:srgbClr val="FFFFFF"/>
              </a:solidFill>
              <a:latin typeface="Arial"/>
              <a:ea typeface="ＭＳ Ｐゴシック" charset="-128"/>
            </a:endParaRPr>
          </a:p>
        </p:txBody>
      </p:sp>
      <p:sp>
        <p:nvSpPr>
          <p:cNvPr id="29" name="Pfeil nach links 28"/>
          <p:cNvSpPr>
            <a:spLocks/>
          </p:cNvSpPr>
          <p:nvPr/>
        </p:nvSpPr>
        <p:spPr bwMode="auto">
          <a:xfrm>
            <a:off x="7282832" y="1413925"/>
            <a:ext cx="1923048" cy="1130174"/>
          </a:xfrm>
          <a:prstGeom prst="leftArrow">
            <a:avLst>
              <a:gd name="adj1" fmla="val 60108"/>
              <a:gd name="adj2" fmla="val 50000"/>
            </a:avLst>
          </a:prstGeom>
          <a:solidFill>
            <a:schemeClr val="accent1"/>
          </a:solidFill>
          <a:ln w="9525">
            <a:solidFill>
              <a:schemeClr val="accent1"/>
            </a:solidFill>
          </a:ln>
          <a:effectLst/>
        </p:spPr>
        <p:txBody>
          <a:bodyPr wrap="square" lIns="0" tIns="53972" rIns="0" bIns="53972" numCol="1" spcCol="72000" rtlCol="0" anchor="ctr">
            <a:noAutofit/>
          </a:bodyPr>
          <a:lstStyle/>
          <a:p>
            <a:pPr algn="ctr" defTabSz="913943" fontAlgn="base">
              <a:lnSpc>
                <a:spcPct val="110000"/>
              </a:lnSpc>
              <a:spcBef>
                <a:spcPct val="0"/>
              </a:spcBef>
              <a:spcAft>
                <a:spcPct val="0"/>
              </a:spcAft>
            </a:pPr>
            <a:r>
              <a:rPr lang="sr-Latn-RS" sz="1199" dirty="0">
                <a:solidFill>
                  <a:srgbClr val="FFFFFF"/>
                </a:solidFill>
                <a:latin typeface="Arial"/>
                <a:ea typeface="ＭＳ Ｐゴシック" charset="-128"/>
              </a:rPr>
              <a:t>obezbeđuju</a:t>
            </a:r>
            <a:r>
              <a:rPr lang="en-US" sz="1199" dirty="0">
                <a:solidFill>
                  <a:srgbClr val="FFFFFF"/>
                </a:solidFill>
                <a:latin typeface="Arial"/>
                <a:ea typeface="ＭＳ Ｐゴシック" charset="-128"/>
              </a:rPr>
              <a:t> ap</a:t>
            </a:r>
            <a:r>
              <a:rPr lang="sr-Latn-RS" sz="1199" dirty="0" err="1">
                <a:solidFill>
                  <a:srgbClr val="FFFFFF"/>
                </a:solidFill>
                <a:latin typeface="Arial"/>
                <a:ea typeface="ＭＳ Ｐゴシック" charset="-128"/>
              </a:rPr>
              <a:t>likacije</a:t>
            </a:r>
            <a:br>
              <a:rPr lang="en-US" sz="1199" dirty="0">
                <a:solidFill>
                  <a:srgbClr val="FFFFFF"/>
                </a:solidFill>
                <a:latin typeface="Arial"/>
                <a:ea typeface="ＭＳ Ｐゴシック" charset="-128"/>
              </a:rPr>
            </a:br>
            <a:r>
              <a:rPr lang="en-US" sz="1199" dirty="0">
                <a:solidFill>
                  <a:srgbClr val="FFFFFF"/>
                </a:solidFill>
                <a:latin typeface="Arial"/>
                <a:ea typeface="ＭＳ Ｐゴシック" charset="-128"/>
              </a:rPr>
              <a:t>/ </a:t>
            </a:r>
            <a:r>
              <a:rPr lang="sr-Latn-RS" sz="1199" dirty="0">
                <a:solidFill>
                  <a:srgbClr val="FFFFFF"/>
                </a:solidFill>
                <a:latin typeface="Arial"/>
                <a:ea typeface="ＭＳ Ｐゴシック" charset="-128"/>
              </a:rPr>
              <a:t>module</a:t>
            </a:r>
            <a:endParaRPr lang="en-US" sz="1199" dirty="0">
              <a:solidFill>
                <a:srgbClr val="FFFFFF"/>
              </a:solidFill>
              <a:latin typeface="Arial"/>
              <a:ea typeface="ＭＳ Ｐゴシック" charset="-128"/>
            </a:endParaRPr>
          </a:p>
        </p:txBody>
      </p:sp>
      <p:sp>
        <p:nvSpPr>
          <p:cNvPr id="31" name="Pfeil nach links 30"/>
          <p:cNvSpPr>
            <a:spLocks/>
          </p:cNvSpPr>
          <p:nvPr/>
        </p:nvSpPr>
        <p:spPr bwMode="auto">
          <a:xfrm rot="5400000">
            <a:off x="1045618" y="3556915"/>
            <a:ext cx="1666007" cy="1600578"/>
          </a:xfrm>
          <a:prstGeom prst="leftArrow">
            <a:avLst>
              <a:gd name="adj1" fmla="val 62217"/>
              <a:gd name="adj2" fmla="val 42869"/>
            </a:avLst>
          </a:prstGeom>
          <a:solidFill>
            <a:schemeClr val="accent1"/>
          </a:solidFill>
          <a:ln w="9525">
            <a:solidFill>
              <a:schemeClr val="accent2"/>
            </a:solidFill>
          </a:ln>
          <a:effectLst/>
        </p:spPr>
        <p:txBody>
          <a:bodyPr vert="vert270" wrap="square" lIns="0" tIns="35981" rIns="107944" bIns="35981" numCol="1" spcCol="72000" rtlCol="0" anchor="ctr">
            <a:noAutofit/>
          </a:bodyPr>
          <a:lstStyle/>
          <a:p>
            <a:pPr algn="ctr" defTabSz="913943" fontAlgn="base">
              <a:spcBef>
                <a:spcPct val="0"/>
              </a:spcBef>
              <a:spcAft>
                <a:spcPct val="0"/>
              </a:spcAft>
            </a:pPr>
            <a:r>
              <a:rPr lang="sr-Latn-RS" sz="1199" dirty="0">
                <a:solidFill>
                  <a:srgbClr val="FFFFFF"/>
                </a:solidFill>
                <a:latin typeface="Arial"/>
                <a:ea typeface="ＭＳ Ｐゴシック" charset="-128"/>
              </a:rPr>
              <a:t>Pruža sigurno i standardno skladište podataka</a:t>
            </a:r>
            <a:endParaRPr lang="en-US" sz="1199" dirty="0">
              <a:solidFill>
                <a:srgbClr val="FFFFFF"/>
              </a:solidFill>
              <a:latin typeface="Arial"/>
              <a:ea typeface="ＭＳ Ｐゴシック" charset="-128"/>
            </a:endParaRPr>
          </a:p>
        </p:txBody>
      </p:sp>
      <p:sp>
        <p:nvSpPr>
          <p:cNvPr id="33" name="Pfeil nach links 32"/>
          <p:cNvSpPr>
            <a:spLocks/>
          </p:cNvSpPr>
          <p:nvPr/>
        </p:nvSpPr>
        <p:spPr bwMode="auto">
          <a:xfrm rot="5400000">
            <a:off x="9624763" y="3556916"/>
            <a:ext cx="1666007" cy="1600578"/>
          </a:xfrm>
          <a:prstGeom prst="leftArrow">
            <a:avLst>
              <a:gd name="adj1" fmla="val 62000"/>
              <a:gd name="adj2" fmla="val 43000"/>
            </a:avLst>
          </a:prstGeom>
          <a:solidFill>
            <a:schemeClr val="accent1"/>
          </a:solidFill>
          <a:ln w="9525">
            <a:solidFill>
              <a:schemeClr val="accent2"/>
            </a:solidFill>
          </a:ln>
          <a:effectLst/>
        </p:spPr>
        <p:txBody>
          <a:bodyPr vert="vert270" wrap="square" lIns="0" tIns="35981" rIns="107944" bIns="35981" numCol="1" spcCol="72000" rtlCol="0" anchor="ctr">
            <a:noAutofit/>
          </a:bodyPr>
          <a:lstStyle/>
          <a:p>
            <a:pPr algn="ctr" defTabSz="913943" fontAlgn="base">
              <a:spcBef>
                <a:spcPct val="0"/>
              </a:spcBef>
              <a:spcAft>
                <a:spcPct val="0"/>
              </a:spcAft>
            </a:pPr>
            <a:r>
              <a:rPr lang="sr-Latn-RS" sz="1199" dirty="0">
                <a:solidFill>
                  <a:srgbClr val="FFFFFF"/>
                </a:solidFill>
                <a:latin typeface="Arial"/>
                <a:ea typeface="ＭＳ Ｐゴシック" charset="-128"/>
              </a:rPr>
              <a:t>Obezbeđuje razvojno / test okruženje i alate</a:t>
            </a:r>
            <a:endParaRPr lang="en-US" sz="1199" dirty="0">
              <a:solidFill>
                <a:srgbClr val="FFFFFF"/>
              </a:solidFill>
              <a:latin typeface="Arial"/>
              <a:ea typeface="ＭＳ Ｐゴシック" charset="-128"/>
            </a:endParaRPr>
          </a:p>
        </p:txBody>
      </p:sp>
      <p:sp>
        <p:nvSpPr>
          <p:cNvPr id="2" name="Titel 1"/>
          <p:cNvSpPr>
            <a:spLocks noGrp="1"/>
          </p:cNvSpPr>
          <p:nvPr>
            <p:ph type="title"/>
          </p:nvPr>
        </p:nvSpPr>
        <p:spPr/>
        <p:txBody>
          <a:bodyPr/>
          <a:lstStyle/>
          <a:p>
            <a:r>
              <a:rPr lang="sr-Latn-RS" dirty="0"/>
              <a:t>VIZIJA</a:t>
            </a:r>
            <a:r>
              <a:rPr lang="en-US" dirty="0"/>
              <a:t>: </a:t>
            </a:r>
            <a:r>
              <a:rPr lang="sr-Latn-RS" dirty="0"/>
              <a:t>Ekosistem </a:t>
            </a:r>
            <a:r>
              <a:rPr lang="sr-Latn-RS" dirty="0" err="1"/>
              <a:t>MindSphere</a:t>
            </a:r>
            <a:r>
              <a:rPr lang="sr-Latn-RS" dirty="0"/>
              <a:t>-e obezbeđuje vrednost različitim učesnicima i omogućava između njih razmenu vrednosti</a:t>
            </a:r>
            <a:endParaRPr lang="en-US" dirty="0"/>
          </a:p>
        </p:txBody>
      </p:sp>
      <p:sp>
        <p:nvSpPr>
          <p:cNvPr id="5" name="Abgerundetes Rechteck 4"/>
          <p:cNvSpPr/>
          <p:nvPr/>
        </p:nvSpPr>
        <p:spPr bwMode="auto">
          <a:xfrm>
            <a:off x="626737" y="5190208"/>
            <a:ext cx="11082915" cy="974218"/>
          </a:xfrm>
          <a:prstGeom prst="rect">
            <a:avLst/>
          </a:prstGeom>
          <a:solidFill>
            <a:srgbClr val="D1D1C7"/>
          </a:solidFill>
          <a:ln w="28575">
            <a:solidFill>
              <a:schemeClr val="accent1"/>
            </a:solidFill>
          </a:ln>
          <a:effectLst/>
        </p:spPr>
        <p:txBody>
          <a:bodyPr wrap="square" lIns="107944" tIns="53972" rIns="107944" bIns="53972" numCol="1" spcCol="72000" rtlCol="0" anchor="ctr">
            <a:noAutofit/>
          </a:bodyPr>
          <a:lstStyle/>
          <a:p>
            <a:pPr algn="ctr" defTabSz="913943" fontAlgn="base">
              <a:lnSpc>
                <a:spcPct val="110000"/>
              </a:lnSpc>
              <a:spcBef>
                <a:spcPct val="0"/>
              </a:spcBef>
              <a:spcAft>
                <a:spcPct val="0"/>
              </a:spcAft>
            </a:pPr>
            <a:endParaRPr lang="en-US" sz="1799" b="1" dirty="0">
              <a:solidFill>
                <a:srgbClr val="000000"/>
              </a:solidFill>
              <a:latin typeface="Arial"/>
              <a:ea typeface="ＭＳ Ｐゴシック" charset="-128"/>
            </a:endParaRPr>
          </a:p>
        </p:txBody>
      </p:sp>
      <p:pic>
        <p:nvPicPr>
          <p:cNvPr id="55301" name="Picture 5" descr="D:\images\MindSphere\Service Consumer.png"/>
          <p:cNvPicPr>
            <a:picLocks noChangeAspect="1" noChangeArrowheads="1"/>
          </p:cNvPicPr>
          <p:nvPr/>
        </p:nvPicPr>
        <p:blipFill>
          <a:blip r:embed="rId4" cstate="screen">
            <a:duotone>
              <a:prstClr val="black"/>
              <a:srgbClr val="9BAFBE">
                <a:tint val="45000"/>
                <a:satMod val="400000"/>
              </a:srgbClr>
            </a:duotone>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14975" y="1539598"/>
            <a:ext cx="1727292" cy="644352"/>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55302" name="Picture 6" descr="D:\images\MindSphere\Service Provider.png"/>
          <p:cNvPicPr>
            <a:picLocks noChangeAspect="1" noChangeArrowheads="1"/>
          </p:cNvPicPr>
          <p:nvPr/>
        </p:nvPicPr>
        <p:blipFill>
          <a:blip r:embed="rId5" cstate="screen">
            <a:clrChange>
              <a:clrFrom>
                <a:srgbClr val="FFFFFF"/>
              </a:clrFrom>
              <a:clrTo>
                <a:srgbClr val="FFFFFF">
                  <a:alpha val="0"/>
                </a:srgbClr>
              </a:clrTo>
            </a:clrChange>
            <a:duotone>
              <a:prstClr val="black"/>
              <a:srgbClr val="9BAFBE">
                <a:tint val="45000"/>
                <a:satMod val="400000"/>
              </a:srgbClr>
            </a:duotone>
            <a:extLst>
              <a:ext uri="{28A0092B-C50C-407E-A947-70E740481C1C}">
                <a14:useLocalDpi xmlns:a14="http://schemas.microsoft.com/office/drawing/2010/main"/>
              </a:ext>
            </a:extLst>
          </a:blip>
          <a:srcRect/>
          <a:stretch>
            <a:fillRect/>
          </a:stretch>
        </p:blipFill>
        <p:spPr bwMode="auto">
          <a:xfrm>
            <a:off x="5304548" y="1539598"/>
            <a:ext cx="1727291" cy="644352"/>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55303" name="Picture 7" descr="D:\images\MindSphere\Developer.png"/>
          <p:cNvPicPr>
            <a:picLocks noChangeAspect="1" noChangeArrowheads="1"/>
          </p:cNvPicPr>
          <p:nvPr/>
        </p:nvPicPr>
        <p:blipFill>
          <a:blip r:embed="rId6" cstate="screen">
            <a:duotone>
              <a:prstClr val="black"/>
              <a:srgbClr val="9BAFBE">
                <a:tint val="45000"/>
                <a:satMod val="400000"/>
              </a:srgbClr>
            </a:duotone>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594119" y="1539598"/>
            <a:ext cx="1727291" cy="644352"/>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21" name="Abgerundetes Rechteck 20"/>
          <p:cNvSpPr/>
          <p:nvPr/>
        </p:nvSpPr>
        <p:spPr bwMode="auto">
          <a:xfrm>
            <a:off x="7593274" y="3028390"/>
            <a:ext cx="1439411" cy="687799"/>
          </a:xfrm>
          <a:prstGeom prst="rect">
            <a:avLst/>
          </a:prstGeom>
          <a:solidFill>
            <a:srgbClr val="506473"/>
          </a:solidFill>
          <a:ln w="9525" cap="flat" cmpd="sng" algn="ctr">
            <a:solidFill>
              <a:srgbClr val="506473"/>
            </a:solidFill>
            <a:prstDash val="solid"/>
            <a:round/>
            <a:headEnd type="none" w="med" len="med"/>
            <a:tailEnd type="none" w="med" len="med"/>
          </a:ln>
          <a:effectLst/>
        </p:spPr>
        <p:txBody>
          <a:bodyPr wrap="square" lIns="107944" tIns="53972" rIns="107944" bIns="53972" numCol="1" spcCol="72000" rtlCol="0" anchor="ctr">
            <a:noAutofit/>
          </a:bodyPr>
          <a:lstStyle/>
          <a:p>
            <a:pPr algn="ctr" defTabSz="913943" fontAlgn="base">
              <a:lnSpc>
                <a:spcPct val="110000"/>
              </a:lnSpc>
              <a:spcBef>
                <a:spcPct val="0"/>
              </a:spcBef>
              <a:spcAft>
                <a:spcPct val="0"/>
              </a:spcAft>
            </a:pPr>
            <a:r>
              <a:rPr lang="en-US" sz="1399" b="1" dirty="0">
                <a:solidFill>
                  <a:srgbClr val="FFFFFF"/>
                </a:solidFill>
                <a:latin typeface="Arial"/>
                <a:ea typeface="ＭＳ Ｐゴシック" charset="-128"/>
              </a:rPr>
              <a:t>Market place </a:t>
            </a:r>
          </a:p>
          <a:p>
            <a:pPr algn="ctr" defTabSz="913943" fontAlgn="base">
              <a:lnSpc>
                <a:spcPct val="110000"/>
              </a:lnSpc>
              <a:spcBef>
                <a:spcPct val="0"/>
              </a:spcBef>
              <a:spcAft>
                <a:spcPct val="0"/>
              </a:spcAft>
            </a:pPr>
            <a:r>
              <a:rPr lang="sr-Latn-RS" sz="1099" dirty="0">
                <a:solidFill>
                  <a:srgbClr val="FFFFFF"/>
                </a:solidFill>
                <a:latin typeface="Arial"/>
                <a:ea typeface="ＭＳ Ｐゴシック" charset="-128"/>
              </a:rPr>
              <a:t>Za aplikacije i module</a:t>
            </a:r>
            <a:endParaRPr lang="en-US" sz="1099" dirty="0">
              <a:solidFill>
                <a:srgbClr val="FFFFFF"/>
              </a:solidFill>
              <a:latin typeface="Arial"/>
              <a:ea typeface="ＭＳ Ｐゴシック" charset="-128"/>
            </a:endParaRPr>
          </a:p>
        </p:txBody>
      </p:sp>
      <p:sp>
        <p:nvSpPr>
          <p:cNvPr id="34" name="Abgerundetes Rechteck 33"/>
          <p:cNvSpPr>
            <a:spLocks/>
          </p:cNvSpPr>
          <p:nvPr/>
        </p:nvSpPr>
        <p:spPr bwMode="auto">
          <a:xfrm>
            <a:off x="3303702" y="3028390"/>
            <a:ext cx="1439411" cy="687798"/>
          </a:xfrm>
          <a:prstGeom prst="rect">
            <a:avLst/>
          </a:prstGeom>
          <a:solidFill>
            <a:srgbClr val="506473"/>
          </a:solidFill>
          <a:ln w="9525" cap="flat" cmpd="sng" algn="ctr">
            <a:solidFill>
              <a:srgbClr val="506473"/>
            </a:solidFill>
            <a:prstDash val="solid"/>
            <a:round/>
            <a:headEnd type="none" w="med" len="med"/>
            <a:tailEnd type="none" w="med" len="med"/>
          </a:ln>
          <a:effectLst/>
        </p:spPr>
        <p:txBody>
          <a:bodyPr wrap="square" lIns="107944" tIns="53972" rIns="107944" bIns="53972" numCol="1" spcCol="72000" rtlCol="0" anchor="ctr">
            <a:noAutofit/>
          </a:bodyPr>
          <a:lstStyle/>
          <a:p>
            <a:pPr algn="ctr" defTabSz="913943" fontAlgn="base">
              <a:lnSpc>
                <a:spcPct val="110000"/>
              </a:lnSpc>
              <a:spcBef>
                <a:spcPct val="0"/>
              </a:spcBef>
              <a:spcAft>
                <a:spcPct val="0"/>
              </a:spcAft>
            </a:pPr>
            <a:r>
              <a:rPr lang="en-US" sz="1399" b="1" dirty="0">
                <a:solidFill>
                  <a:srgbClr val="FFFFFF"/>
                </a:solidFill>
                <a:latin typeface="Arial"/>
                <a:ea typeface="ＭＳ Ｐゴシック" charset="-128"/>
              </a:rPr>
              <a:t>Market place </a:t>
            </a:r>
          </a:p>
          <a:p>
            <a:pPr algn="ctr" defTabSz="913943" fontAlgn="base">
              <a:lnSpc>
                <a:spcPct val="110000"/>
              </a:lnSpc>
              <a:spcBef>
                <a:spcPct val="0"/>
              </a:spcBef>
              <a:spcAft>
                <a:spcPct val="0"/>
              </a:spcAft>
            </a:pPr>
            <a:r>
              <a:rPr lang="sr-Latn-RS" sz="1099" dirty="0">
                <a:solidFill>
                  <a:srgbClr val="FFFFFF"/>
                </a:solidFill>
                <a:latin typeface="Arial"/>
                <a:ea typeface="ＭＳ Ｐゴシック" charset="-128"/>
              </a:rPr>
              <a:t>Za servise pokretane podacima</a:t>
            </a:r>
            <a:endParaRPr lang="en-US" sz="1099" dirty="0">
              <a:solidFill>
                <a:srgbClr val="FFFFFF"/>
              </a:solidFill>
              <a:latin typeface="Arial"/>
              <a:ea typeface="ＭＳ Ｐゴシック" charset="-128"/>
            </a:endParaRPr>
          </a:p>
        </p:txBody>
      </p:sp>
      <p:pic>
        <p:nvPicPr>
          <p:cNvPr id="24" name="Picture 2" descr="D:\temp\MindSphere.png"/>
          <p:cNvPicPr>
            <a:picLocks noChangeAspect="1" noChangeArrowheads="1"/>
          </p:cNvPicPr>
          <p:nvPr/>
        </p:nvPicPr>
        <p:blipFill>
          <a:blip r:embed="rId7">
            <a:extLst>
              <a:ext uri="{28A0092B-C50C-407E-A947-70E740481C1C}">
                <a14:useLocalDpi xmlns:a14="http://schemas.microsoft.com/office/drawing/2010/main"/>
              </a:ext>
            </a:extLst>
          </a:blip>
          <a:stretch>
            <a:fillRect/>
          </a:stretch>
        </p:blipFill>
        <p:spPr bwMode="auto">
          <a:xfrm>
            <a:off x="3571161" y="5236414"/>
            <a:ext cx="5155056" cy="88180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Textfeld 6"/>
          <p:cNvSpPr txBox="1"/>
          <p:nvPr/>
        </p:nvSpPr>
        <p:spPr>
          <a:xfrm>
            <a:off x="5067300" y="5432495"/>
            <a:ext cx="2215532" cy="489642"/>
          </a:xfrm>
          <a:prstGeom prst="rect">
            <a:avLst/>
          </a:prstGeom>
          <a:solidFill>
            <a:srgbClr val="D1D1C7"/>
          </a:solidFill>
        </p:spPr>
        <p:txBody>
          <a:bodyPr wrap="square" lIns="0" tIns="0" rIns="0" bIns="0" rtlCol="0">
            <a:noAutofit/>
          </a:bodyPr>
          <a:lstStyle/>
          <a:p>
            <a:pPr algn="ctr" defTabSz="913943" fontAlgn="base">
              <a:lnSpc>
                <a:spcPct val="110000"/>
              </a:lnSpc>
              <a:spcAft>
                <a:spcPct val="0"/>
              </a:spcAft>
            </a:pPr>
            <a:r>
              <a:rPr lang="en-US" sz="1599" b="1" dirty="0">
                <a:solidFill>
                  <a:srgbClr val="000000"/>
                </a:solidFill>
                <a:latin typeface="Arial"/>
                <a:ea typeface="ＭＳ Ｐゴシック" charset="-128"/>
              </a:rPr>
              <a:t>MindSphere</a:t>
            </a:r>
          </a:p>
          <a:p>
            <a:pPr algn="ctr" defTabSz="913943" fontAlgn="base">
              <a:lnSpc>
                <a:spcPct val="110000"/>
              </a:lnSpc>
              <a:spcAft>
                <a:spcPct val="0"/>
              </a:spcAft>
            </a:pPr>
            <a:r>
              <a:rPr lang="sr-Latn-RS" sz="1199" dirty="0">
                <a:solidFill>
                  <a:srgbClr val="000000"/>
                </a:solidFill>
                <a:latin typeface="Arial"/>
                <a:ea typeface="ＭＳ Ｐゴシック" charset="-128"/>
              </a:rPr>
              <a:t>platforma</a:t>
            </a:r>
            <a:r>
              <a:rPr lang="en-US" sz="1199" dirty="0">
                <a:solidFill>
                  <a:srgbClr val="000000"/>
                </a:solidFill>
                <a:latin typeface="Arial"/>
                <a:ea typeface="ＭＳ Ｐゴシック" charset="-128"/>
              </a:rPr>
              <a:t>, </a:t>
            </a:r>
            <a:r>
              <a:rPr lang="sr-Latn-RS" sz="1199" dirty="0">
                <a:solidFill>
                  <a:srgbClr val="000000"/>
                </a:solidFill>
                <a:latin typeface="Arial"/>
                <a:ea typeface="ＭＳ Ｐゴシック" charset="-128"/>
              </a:rPr>
              <a:t>alati</a:t>
            </a:r>
            <a:r>
              <a:rPr lang="en-US" sz="1199" dirty="0">
                <a:solidFill>
                  <a:srgbClr val="000000"/>
                </a:solidFill>
                <a:latin typeface="Arial"/>
                <a:ea typeface="ＭＳ Ｐゴシック" charset="-128"/>
              </a:rPr>
              <a:t>, </a:t>
            </a:r>
            <a:r>
              <a:rPr lang="sr-Latn-RS" sz="1199" dirty="0">
                <a:solidFill>
                  <a:srgbClr val="000000"/>
                </a:solidFill>
                <a:latin typeface="Arial"/>
                <a:ea typeface="ＭＳ Ｐゴシック" charset="-128"/>
              </a:rPr>
              <a:t>servisi (usluge)</a:t>
            </a:r>
            <a:endParaRPr lang="en-US" sz="1199" dirty="0">
              <a:solidFill>
                <a:srgbClr val="000000"/>
              </a:solidFill>
              <a:latin typeface="Arial"/>
              <a:ea typeface="ＭＳ Ｐゴシック" charset="-128"/>
            </a:endParaRPr>
          </a:p>
        </p:txBody>
      </p:sp>
    </p:spTree>
    <p:custDataLst>
      <p:tags r:id="rId1"/>
    </p:custDataLst>
    <p:extLst>
      <p:ext uri="{BB962C8B-B14F-4D97-AF65-F5344CB8AC3E}">
        <p14:creationId xmlns:p14="http://schemas.microsoft.com/office/powerpoint/2010/main" val="111039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55301"/>
                                        </p:tgtEl>
                                        <p:attrNameLst>
                                          <p:attrName>style.visibility</p:attrName>
                                        </p:attrNameLst>
                                      </p:cBhvr>
                                      <p:to>
                                        <p:strVal val="visible"/>
                                      </p:to>
                                    </p:set>
                                    <p:animEffect transition="in" filter="fade">
                                      <p:cBhvr>
                                        <p:cTn id="10" dur="500"/>
                                        <p:tgtEl>
                                          <p:spTgt spid="5530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55302"/>
                                        </p:tgtEl>
                                        <p:attrNameLst>
                                          <p:attrName>style.visibility</p:attrName>
                                        </p:attrNameLst>
                                      </p:cBhvr>
                                      <p:to>
                                        <p:strVal val="visible"/>
                                      </p:to>
                                    </p:set>
                                    <p:animEffect transition="in" filter="fade">
                                      <p:cBhvr>
                                        <p:cTn id="32" dur="500"/>
                                        <p:tgtEl>
                                          <p:spTgt spid="5530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nodeType="withEffect">
                                  <p:stCondLst>
                                    <p:cond delay="0"/>
                                  </p:stCondLst>
                                  <p:childTnLst>
                                    <p:set>
                                      <p:cBhvr>
                                        <p:cTn id="53" dur="1" fill="hold">
                                          <p:stCondLst>
                                            <p:cond delay="0"/>
                                          </p:stCondLst>
                                        </p:cTn>
                                        <p:tgtEl>
                                          <p:spTgt spid="55303"/>
                                        </p:tgtEl>
                                        <p:attrNameLst>
                                          <p:attrName>style.visibility</p:attrName>
                                        </p:attrNameLst>
                                      </p:cBhvr>
                                      <p:to>
                                        <p:strVal val="visible"/>
                                      </p:to>
                                    </p:set>
                                    <p:animEffect transition="in" filter="fade">
                                      <p:cBhvr>
                                        <p:cTn id="54" dur="500"/>
                                        <p:tgtEl>
                                          <p:spTgt spid="5530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32" grpId="0" animBg="1"/>
      <p:bldP spid="16" grpId="0" animBg="1"/>
      <p:bldP spid="29" grpId="0" animBg="1"/>
      <p:bldP spid="31" grpId="0" animBg="1"/>
      <p:bldP spid="33" grpId="0" animBg="1"/>
      <p:bldP spid="5" grpId="0" animBg="1"/>
      <p:bldP spid="21" grpId="0" animBg="1"/>
      <p:bldP spid="34"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lock Arc 4"/>
          <p:cNvSpPr/>
          <p:nvPr/>
        </p:nvSpPr>
        <p:spPr bwMode="auto">
          <a:xfrm rot="5400000">
            <a:off x="-2665364" y="1701714"/>
            <a:ext cx="5325818" cy="4606114"/>
          </a:xfrm>
          <a:prstGeom prst="blockArc">
            <a:avLst>
              <a:gd name="adj1" fmla="val 10800000"/>
              <a:gd name="adj2" fmla="val 21579865"/>
              <a:gd name="adj3" fmla="val 22519"/>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defTabSz="913943" fontAlgn="base">
              <a:lnSpc>
                <a:spcPct val="110000"/>
              </a:lnSpc>
              <a:spcBef>
                <a:spcPct val="0"/>
              </a:spcBef>
              <a:spcAft>
                <a:spcPct val="0"/>
              </a:spcAft>
            </a:pPr>
            <a:endParaRPr lang="de-DE" sz="1799" b="1" dirty="0" err="1">
              <a:solidFill>
                <a:srgbClr val="000000"/>
              </a:solidFill>
              <a:latin typeface="Arial" pitchFamily="34" charset="0"/>
              <a:ea typeface="ＭＳ Ｐゴシック" charset="-128"/>
            </a:endParaRPr>
          </a:p>
        </p:txBody>
      </p:sp>
      <p:sp>
        <p:nvSpPr>
          <p:cNvPr id="264" name="Rectangle 263"/>
          <p:cNvSpPr/>
          <p:nvPr/>
        </p:nvSpPr>
        <p:spPr>
          <a:xfrm>
            <a:off x="3017278" y="1903336"/>
            <a:ext cx="8305596" cy="3360022"/>
          </a:xfrm>
          <a:prstGeom prst="rect">
            <a:avLst/>
          </a:prstGeom>
        </p:spPr>
        <p:txBody>
          <a:bodyPr wrap="square">
            <a:spAutoFit/>
          </a:bodyPr>
          <a:lstStyle/>
          <a:p>
            <a:pPr marL="0" lvl="1" defTabSz="913943" fontAlgn="base">
              <a:lnSpc>
                <a:spcPct val="120000"/>
              </a:lnSpc>
              <a:spcBef>
                <a:spcPts val="600"/>
              </a:spcBef>
              <a:buClr>
                <a:srgbClr val="879BAA">
                  <a:lumMod val="75000"/>
                </a:srgbClr>
              </a:buClr>
              <a:buSzPct val="140000"/>
              <a:defRPr/>
            </a:pPr>
            <a:r>
              <a:rPr lang="sr-Latn-RS" sz="1799" b="1" dirty="0">
                <a:solidFill>
                  <a:srgbClr val="000000"/>
                </a:solidFill>
                <a:latin typeface="Arial" pitchFamily="34" charset="0"/>
                <a:ea typeface="ＭＳ Ｐゴシック" charset="-128"/>
              </a:rPr>
              <a:t>Najveći sigurnosni standardi</a:t>
            </a:r>
            <a:endParaRPr lang="en-US" sz="1799" b="1" dirty="0">
              <a:solidFill>
                <a:srgbClr val="000000"/>
              </a:solidFill>
              <a:latin typeface="Arial" pitchFamily="34" charset="0"/>
              <a:ea typeface="ＭＳ Ｐゴシック" charset="-128"/>
            </a:endParaRPr>
          </a:p>
          <a:p>
            <a:pPr marL="285607" lvl="1" indent="-285607" defTabSz="913943" fontAlgn="base">
              <a:lnSpc>
                <a:spcPct val="120000"/>
              </a:lnSpc>
              <a:spcBef>
                <a:spcPts val="600"/>
              </a:spcBef>
              <a:buClr>
                <a:srgbClr val="879BAA">
                  <a:lumMod val="75000"/>
                </a:srgbClr>
              </a:buClr>
              <a:buSzPct val="140000"/>
              <a:buFont typeface="Arial" panose="020B0604020202020204" pitchFamily="34" charset="0"/>
              <a:buChar char="•"/>
              <a:defRPr/>
            </a:pPr>
            <a:r>
              <a:rPr lang="en-US" sz="1799" dirty="0">
                <a:solidFill>
                  <a:srgbClr val="000000"/>
                </a:solidFill>
                <a:latin typeface="Arial" pitchFamily="34" charset="0"/>
                <a:ea typeface="ＭＳ Ｐゴシック" charset="-128"/>
              </a:rPr>
              <a:t>MindConnect Elements </a:t>
            </a:r>
            <a:r>
              <a:rPr lang="sr-Latn-RS" sz="1799" dirty="0">
                <a:solidFill>
                  <a:srgbClr val="000000"/>
                </a:solidFill>
                <a:latin typeface="Arial" pitchFamily="34" charset="0"/>
                <a:ea typeface="ＭＳ Ｐゴシック" charset="-128"/>
              </a:rPr>
              <a:t>bazirani na </a:t>
            </a:r>
            <a:r>
              <a:rPr lang="en-US" sz="1799" dirty="0">
                <a:solidFill>
                  <a:srgbClr val="000000"/>
                </a:solidFill>
                <a:latin typeface="Arial" pitchFamily="34" charset="0"/>
                <a:ea typeface="ＭＳ Ｐゴシック" charset="-128"/>
              </a:rPr>
              <a:t>ICS (Industrial Controls System) </a:t>
            </a:r>
            <a:r>
              <a:rPr lang="sr-Latn-RS" sz="1799" dirty="0">
                <a:solidFill>
                  <a:srgbClr val="000000"/>
                </a:solidFill>
                <a:latin typeface="Arial" pitchFamily="34" charset="0"/>
                <a:ea typeface="ＭＳ Ｐゴシック" charset="-128"/>
              </a:rPr>
              <a:t>sigurnosti orijentisanoj na industrijskom standardu</a:t>
            </a:r>
            <a:r>
              <a:rPr lang="en-US" sz="1799" dirty="0">
                <a:solidFill>
                  <a:srgbClr val="000000"/>
                </a:solidFill>
                <a:latin typeface="Arial" pitchFamily="34" charset="0"/>
                <a:ea typeface="ＭＳ Ｐゴシック" charset="-128"/>
              </a:rPr>
              <a:t> IEC 62443</a:t>
            </a:r>
          </a:p>
          <a:p>
            <a:pPr marL="285607" lvl="1" indent="-285607" defTabSz="913943" fontAlgn="base">
              <a:lnSpc>
                <a:spcPct val="120000"/>
              </a:lnSpc>
              <a:spcBef>
                <a:spcPts val="600"/>
              </a:spcBef>
              <a:buClr>
                <a:srgbClr val="879BAA">
                  <a:lumMod val="75000"/>
                </a:srgbClr>
              </a:buClr>
              <a:buSzPct val="140000"/>
              <a:buFont typeface="Arial" panose="020B0604020202020204" pitchFamily="34" charset="0"/>
              <a:buChar char="•"/>
              <a:defRPr/>
            </a:pPr>
            <a:r>
              <a:rPr lang="en-US" sz="1799" dirty="0">
                <a:solidFill>
                  <a:srgbClr val="000000"/>
                </a:solidFill>
                <a:latin typeface="Arial" pitchFamily="34" charset="0"/>
                <a:ea typeface="ＭＳ Ｐゴシック" charset="-128"/>
              </a:rPr>
              <a:t>MindSphere Platform IT </a:t>
            </a:r>
            <a:r>
              <a:rPr lang="sr-Latn-RS" sz="1799" dirty="0">
                <a:solidFill>
                  <a:srgbClr val="000000"/>
                </a:solidFill>
                <a:latin typeface="Arial" pitchFamily="34" charset="0"/>
                <a:ea typeface="ＭＳ Ｐゴシック" charset="-128"/>
              </a:rPr>
              <a:t>sigurnosno orijentisan na industrijskim standardima</a:t>
            </a:r>
            <a:r>
              <a:rPr lang="en-US" sz="1799" dirty="0">
                <a:solidFill>
                  <a:srgbClr val="000000"/>
                </a:solidFill>
                <a:latin typeface="Arial" pitchFamily="34" charset="0"/>
                <a:ea typeface="ＭＳ Ｐゴシック" charset="-128"/>
              </a:rPr>
              <a:t> ISO 27001, IEC 62443, BSI</a:t>
            </a:r>
          </a:p>
          <a:p>
            <a:pPr marL="285607" lvl="1" indent="-285607" defTabSz="913943" fontAlgn="base">
              <a:lnSpc>
                <a:spcPct val="120000"/>
              </a:lnSpc>
              <a:spcBef>
                <a:spcPts val="600"/>
              </a:spcBef>
              <a:buClr>
                <a:srgbClr val="879BAA">
                  <a:lumMod val="75000"/>
                </a:srgbClr>
              </a:buClr>
              <a:buSzPct val="140000"/>
              <a:buFont typeface="Arial" panose="020B0604020202020204" pitchFamily="34" charset="0"/>
              <a:buChar char="•"/>
              <a:defRPr/>
            </a:pPr>
            <a:r>
              <a:rPr lang="sr-Latn-RS" sz="1799" b="1" dirty="0">
                <a:solidFill>
                  <a:srgbClr val="000000"/>
                </a:solidFill>
                <a:latin typeface="Arial" pitchFamily="34" charset="0"/>
                <a:ea typeface="ＭＳ Ｐゴシック" charset="-128"/>
              </a:rPr>
              <a:t>Podaci u mirovanju (</a:t>
            </a:r>
            <a:r>
              <a:rPr lang="sr-Latn-RS" sz="1799" b="1" i="1" dirty="0">
                <a:solidFill>
                  <a:srgbClr val="000000"/>
                </a:solidFill>
                <a:latin typeface="Arial" pitchFamily="34" charset="0"/>
                <a:ea typeface="ＭＳ Ｐゴシック" charset="-128"/>
              </a:rPr>
              <a:t>data in </a:t>
            </a:r>
            <a:r>
              <a:rPr lang="sr-Latn-RS" sz="1799" b="1" i="1" dirty="0" err="1">
                <a:solidFill>
                  <a:srgbClr val="000000"/>
                </a:solidFill>
                <a:latin typeface="Arial" pitchFamily="34" charset="0"/>
                <a:ea typeface="ＭＳ Ｐゴシック" charset="-128"/>
              </a:rPr>
              <a:t>rest</a:t>
            </a:r>
            <a:r>
              <a:rPr lang="sr-Latn-RS" sz="1799" b="1" dirty="0">
                <a:solidFill>
                  <a:srgbClr val="000000"/>
                </a:solidFill>
                <a:latin typeface="Arial" pitchFamily="34" charset="0"/>
                <a:ea typeface="ＭＳ Ｐゴシック" charset="-128"/>
              </a:rPr>
              <a:t>)</a:t>
            </a:r>
            <a:r>
              <a:rPr lang="en-US" sz="1799" dirty="0">
                <a:solidFill>
                  <a:srgbClr val="000000"/>
                </a:solidFill>
                <a:latin typeface="Arial" pitchFamily="34" charset="0"/>
                <a:ea typeface="ＭＳ Ｐゴシック" charset="-128"/>
              </a:rPr>
              <a:t> </a:t>
            </a:r>
            <a:r>
              <a:rPr lang="sr-Latn-RS" sz="1799" dirty="0">
                <a:solidFill>
                  <a:srgbClr val="000000"/>
                </a:solidFill>
                <a:latin typeface="Arial" pitchFamily="34" charset="0"/>
                <a:ea typeface="ＭＳ Ｐゴシック" charset="-128"/>
              </a:rPr>
              <a:t>se nalaze u </a:t>
            </a:r>
            <a:r>
              <a:rPr lang="en-US" sz="1799" b="1" dirty="0" err="1">
                <a:solidFill>
                  <a:srgbClr val="000000"/>
                </a:solidFill>
                <a:latin typeface="Arial" pitchFamily="34" charset="0"/>
                <a:ea typeface="ＭＳ Ｐゴシック" charset="-128"/>
              </a:rPr>
              <a:t>datacent</a:t>
            </a:r>
            <a:r>
              <a:rPr lang="sr-Latn-RS" sz="1799" b="1" dirty="0">
                <a:solidFill>
                  <a:srgbClr val="000000"/>
                </a:solidFill>
                <a:latin typeface="Arial" pitchFamily="34" charset="0"/>
                <a:ea typeface="ＭＳ Ｐゴシック" charset="-128"/>
              </a:rPr>
              <a:t>rima </a:t>
            </a:r>
            <a:r>
              <a:rPr lang="sr-Latn-RS" sz="1799" dirty="0">
                <a:solidFill>
                  <a:srgbClr val="000000"/>
                </a:solidFill>
                <a:latin typeface="Arial" pitchFamily="34" charset="0"/>
                <a:ea typeface="ＭＳ Ｐゴシック" charset="-128"/>
              </a:rPr>
              <a:t>koji su u skladu sa svim potrebnim sertifikatima</a:t>
            </a:r>
            <a:endParaRPr lang="en-US" sz="1799" dirty="0">
              <a:solidFill>
                <a:srgbClr val="000000"/>
              </a:solidFill>
              <a:latin typeface="Arial" pitchFamily="34" charset="0"/>
              <a:ea typeface="ＭＳ Ｐゴシック" charset="-128"/>
            </a:endParaRPr>
          </a:p>
          <a:p>
            <a:pPr marL="285607" lvl="1" indent="-285607" defTabSz="913943" fontAlgn="base">
              <a:lnSpc>
                <a:spcPct val="120000"/>
              </a:lnSpc>
              <a:spcBef>
                <a:spcPts val="600"/>
              </a:spcBef>
              <a:buClr>
                <a:srgbClr val="879BAA">
                  <a:lumMod val="75000"/>
                </a:srgbClr>
              </a:buClr>
              <a:buSzPct val="140000"/>
              <a:buFont typeface="Arial" panose="020B0604020202020204" pitchFamily="34" charset="0"/>
              <a:buChar char="•"/>
              <a:defRPr/>
            </a:pPr>
            <a:r>
              <a:rPr lang="sr-Latn-RS" sz="1799" b="1" dirty="0">
                <a:solidFill>
                  <a:srgbClr val="000000"/>
                </a:solidFill>
                <a:latin typeface="Arial" pitchFamily="34" charset="0"/>
                <a:ea typeface="ＭＳ Ｐゴシック" charset="-128"/>
              </a:rPr>
              <a:t>Podaci u kretanju (</a:t>
            </a:r>
            <a:r>
              <a:rPr lang="sr-Latn-RS" sz="1799" b="1" i="1" dirty="0">
                <a:solidFill>
                  <a:srgbClr val="000000"/>
                </a:solidFill>
                <a:latin typeface="Arial" pitchFamily="34" charset="0"/>
                <a:ea typeface="ＭＳ Ｐゴシック" charset="-128"/>
              </a:rPr>
              <a:t>d</a:t>
            </a:r>
            <a:r>
              <a:rPr lang="en-US" sz="1799" b="1" i="1" dirty="0" err="1">
                <a:solidFill>
                  <a:srgbClr val="000000"/>
                </a:solidFill>
                <a:latin typeface="Arial" pitchFamily="34" charset="0"/>
                <a:ea typeface="ＭＳ Ｐゴシック" charset="-128"/>
              </a:rPr>
              <a:t>ata</a:t>
            </a:r>
            <a:r>
              <a:rPr lang="en-US" sz="1799" b="1" i="1" dirty="0">
                <a:solidFill>
                  <a:srgbClr val="000000"/>
                </a:solidFill>
                <a:latin typeface="Arial" pitchFamily="34" charset="0"/>
                <a:ea typeface="ＭＳ Ｐゴシック" charset="-128"/>
              </a:rPr>
              <a:t> in motion</a:t>
            </a:r>
            <a:r>
              <a:rPr lang="sr-Latn-RS" sz="1799" b="1" dirty="0">
                <a:solidFill>
                  <a:srgbClr val="000000"/>
                </a:solidFill>
                <a:latin typeface="Arial" pitchFamily="34" charset="0"/>
                <a:ea typeface="ＭＳ Ｐゴシック" charset="-128"/>
              </a:rPr>
              <a:t>)</a:t>
            </a:r>
            <a:r>
              <a:rPr lang="en-US" sz="1799" b="1" dirty="0">
                <a:solidFill>
                  <a:srgbClr val="000000"/>
                </a:solidFill>
                <a:latin typeface="Arial" pitchFamily="34" charset="0"/>
                <a:ea typeface="ＭＳ Ｐゴシック" charset="-128"/>
              </a:rPr>
              <a:t> </a:t>
            </a:r>
            <a:r>
              <a:rPr lang="sr-Latn-RS" sz="1799" dirty="0">
                <a:solidFill>
                  <a:srgbClr val="000000"/>
                </a:solidFill>
                <a:latin typeface="Arial" pitchFamily="34" charset="0"/>
                <a:ea typeface="ＭＳ Ｐゴシック" charset="-128"/>
              </a:rPr>
              <a:t>su uvek najmanje</a:t>
            </a:r>
            <a:r>
              <a:rPr lang="en-US" sz="1799" dirty="0">
                <a:solidFill>
                  <a:srgbClr val="000000"/>
                </a:solidFill>
                <a:latin typeface="Arial" pitchFamily="34" charset="0"/>
                <a:ea typeface="ＭＳ Ｐゴシック" charset="-128"/>
              </a:rPr>
              <a:t> 256 bit SSL/TLS </a:t>
            </a:r>
            <a:r>
              <a:rPr lang="sr-Latn-RS" sz="1799" dirty="0">
                <a:solidFill>
                  <a:srgbClr val="000000"/>
                </a:solidFill>
                <a:latin typeface="Arial" pitchFamily="34" charset="0"/>
                <a:ea typeface="ＭＳ Ｐゴシック" charset="-128"/>
              </a:rPr>
              <a:t>šifrovani</a:t>
            </a:r>
            <a:endParaRPr lang="en-US" sz="1799" dirty="0">
              <a:solidFill>
                <a:srgbClr val="000000"/>
              </a:solidFill>
              <a:latin typeface="Arial" pitchFamily="34" charset="0"/>
              <a:ea typeface="ＭＳ Ｐゴシック" charset="-128"/>
            </a:endParaRPr>
          </a:p>
        </p:txBody>
      </p:sp>
      <p:sp>
        <p:nvSpPr>
          <p:cNvPr id="2" name="Title 1"/>
          <p:cNvSpPr>
            <a:spLocks noGrp="1"/>
          </p:cNvSpPr>
          <p:nvPr>
            <p:ph type="title"/>
          </p:nvPr>
        </p:nvSpPr>
        <p:spPr/>
        <p:txBody>
          <a:bodyPr/>
          <a:lstStyle/>
          <a:p>
            <a:r>
              <a:rPr lang="en-US" dirty="0" err="1">
                <a:solidFill>
                  <a:schemeClr val="tx2"/>
                </a:solidFill>
              </a:rPr>
              <a:t>MindSphere</a:t>
            </a:r>
            <a:r>
              <a:rPr lang="en-US" dirty="0">
                <a:solidFill>
                  <a:schemeClr val="tx2"/>
                </a:solidFill>
              </a:rPr>
              <a:t> </a:t>
            </a:r>
            <a:r>
              <a:rPr lang="sr-Latn-RS" dirty="0">
                <a:solidFill>
                  <a:schemeClr val="tx2"/>
                </a:solidFill>
              </a:rPr>
              <a:t>nudi</a:t>
            </a:r>
            <a:r>
              <a:rPr lang="en-US" dirty="0">
                <a:solidFill>
                  <a:schemeClr val="tx2"/>
                </a:solidFill>
              </a:rPr>
              <a:t> </a:t>
            </a:r>
            <a:r>
              <a:rPr lang="sr-Latn-RS" dirty="0">
                <a:solidFill>
                  <a:schemeClr val="tx2"/>
                </a:solidFill>
              </a:rPr>
              <a:t>sigurnosni koncept</a:t>
            </a:r>
            <a:r>
              <a:rPr lang="en-US" dirty="0">
                <a:solidFill>
                  <a:schemeClr val="tx2"/>
                </a:solidFill>
              </a:rPr>
              <a:t>  </a:t>
            </a:r>
            <a:endParaRPr lang="en-US" dirty="0">
              <a:solidFill>
                <a:schemeClr val="tx2"/>
              </a:solidFill>
              <a:latin typeface="Arial" charset="0"/>
              <a:cs typeface="Arial" charset="0"/>
            </a:endParaRPr>
          </a:p>
        </p:txBody>
      </p:sp>
      <p:pic>
        <p:nvPicPr>
          <p:cNvPr id="71682" name="Picture 2" descr="D:\syncplicity\z001z4az\Documents\1 DS TS RA&amp;TA\98 - Working Support_Methods\CC_Infographics_Infographics_img_highres\Topic_Secure_highr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96" y="1696321"/>
            <a:ext cx="587069" cy="587069"/>
          </a:xfrm>
          <a:prstGeom prst="rect">
            <a:avLst/>
          </a:prstGeom>
          <a:noFill/>
          <a:extLst>
            <a:ext uri="{909E8E84-426E-40DD-AFC4-6F175D3DCCD1}">
              <a14:hiddenFill xmlns:a14="http://schemas.microsoft.com/office/drawing/2010/main">
                <a:solidFill>
                  <a:srgbClr val="FFFFFF"/>
                </a:solidFill>
              </a14:hiddenFill>
            </a:ext>
          </a:extLst>
        </p:spPr>
      </p:pic>
      <p:pic>
        <p:nvPicPr>
          <p:cNvPr id="71683" name="Picture 3" descr="D:\syncplicity\z001z4az\Documents\1 DS TS RA&amp;TA\98 - Working Support_Methods\CC_Infographics_Infographics_img_highres\_custom_server_highr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7940" y="2968274"/>
            <a:ext cx="913924" cy="913924"/>
          </a:xfrm>
          <a:prstGeom prst="rect">
            <a:avLst/>
          </a:prstGeom>
          <a:noFill/>
          <a:extLst>
            <a:ext uri="{909E8E84-426E-40DD-AFC4-6F175D3DCCD1}">
              <a14:hiddenFill xmlns:a14="http://schemas.microsoft.com/office/drawing/2010/main">
                <a:solidFill>
                  <a:srgbClr val="FFFFFF"/>
                </a:solidFill>
              </a14:hiddenFill>
            </a:ext>
          </a:extLst>
        </p:spPr>
      </p:pic>
      <p:pic>
        <p:nvPicPr>
          <p:cNvPr id="71684" name="Picture 4" descr="D:\syncplicity\z001z4az\Documents\1 DS TS RA&amp;TA\98 - Working Support_Methods\CC_Infographics_Infographics_img_highres\Technology_Network_highre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6099" y="4919589"/>
            <a:ext cx="765653" cy="76565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262"/>
          <p:cNvSpPr/>
          <p:nvPr/>
        </p:nvSpPr>
        <p:spPr>
          <a:xfrm>
            <a:off x="2090862" y="1405359"/>
            <a:ext cx="8885884" cy="475323"/>
          </a:xfrm>
          <a:prstGeom prst="rect">
            <a:avLst/>
          </a:prstGeom>
        </p:spPr>
        <p:txBody>
          <a:bodyPr wrap="square" anchor="ctr">
            <a:spAutoFit/>
          </a:bodyPr>
          <a:lstStyle/>
          <a:p>
            <a:pPr marL="0" lvl="1" defTabSz="913943" fontAlgn="base">
              <a:lnSpc>
                <a:spcPct val="120000"/>
              </a:lnSpc>
              <a:spcBef>
                <a:spcPts val="600"/>
              </a:spcBef>
              <a:spcAft>
                <a:spcPct val="0"/>
              </a:spcAft>
              <a:buClr>
                <a:srgbClr val="879BAA"/>
              </a:buClr>
              <a:buSzPct val="140000"/>
              <a:defRPr/>
            </a:pPr>
            <a:r>
              <a:rPr lang="sr-Latn-RS" sz="1799" dirty="0">
                <a:solidFill>
                  <a:srgbClr val="000000"/>
                </a:solidFill>
                <a:latin typeface="Arial" pitchFamily="34" charset="0"/>
                <a:ea typeface="ＭＳ Ｐゴシック" charset="-128"/>
              </a:rPr>
              <a:t>Visoko skalabilna, cenovno efikasna </a:t>
            </a:r>
            <a:r>
              <a:rPr lang="sr-Latn-RS" sz="1799" dirty="0" err="1">
                <a:solidFill>
                  <a:srgbClr val="000000"/>
                </a:solidFill>
                <a:latin typeface="Arial" pitchFamily="34" charset="0"/>
                <a:ea typeface="ＭＳ Ｐゴシック" charset="-128"/>
              </a:rPr>
              <a:t>klaud</a:t>
            </a:r>
            <a:r>
              <a:rPr lang="sr-Latn-RS" sz="1799" dirty="0">
                <a:solidFill>
                  <a:srgbClr val="000000"/>
                </a:solidFill>
                <a:latin typeface="Arial" pitchFamily="34" charset="0"/>
                <a:ea typeface="ＭＳ Ｐゴシック" charset="-128"/>
              </a:rPr>
              <a:t> infrastruktura bazirana na</a:t>
            </a:r>
            <a:r>
              <a:rPr lang="sr-Latn-RS" sz="1799" b="1" dirty="0">
                <a:solidFill>
                  <a:srgbClr val="000000"/>
                </a:solidFill>
                <a:latin typeface="Arial" pitchFamily="34" charset="0"/>
                <a:ea typeface="ＭＳ Ｐゴシック" charset="-128"/>
              </a:rPr>
              <a:t> </a:t>
            </a:r>
            <a:r>
              <a:rPr lang="en-US" sz="1799" b="1" dirty="0">
                <a:solidFill>
                  <a:srgbClr val="000000"/>
                </a:solidFill>
                <a:latin typeface="Arial" pitchFamily="34" charset="0"/>
                <a:ea typeface="ＭＳ Ｐゴシック" charset="-128"/>
              </a:rPr>
              <a:t>Cloud Foundry</a:t>
            </a:r>
          </a:p>
          <a:p>
            <a:pPr marL="71964" lvl="1" defTabSz="913943" fontAlgn="base">
              <a:lnSpc>
                <a:spcPct val="120000"/>
              </a:lnSpc>
              <a:buClr>
                <a:srgbClr val="879BAA">
                  <a:lumMod val="75000"/>
                </a:srgbClr>
              </a:buClr>
              <a:buSzPct val="140000"/>
              <a:defRPr/>
            </a:pPr>
            <a:r>
              <a:rPr lang="en-US" sz="300" kern="1400" dirty="0">
                <a:solidFill>
                  <a:srgbClr val="000000"/>
                </a:solidFill>
                <a:latin typeface="Siemens Sans" pitchFamily="2" charset="0"/>
                <a:ea typeface="ＭＳ Ｐゴシック" charset="-128"/>
              </a:rPr>
              <a:t> </a:t>
            </a:r>
            <a:endParaRPr lang="en-US" sz="1599" kern="1400" dirty="0">
              <a:solidFill>
                <a:srgbClr val="000000"/>
              </a:solidFill>
              <a:latin typeface="Siemens Sans" pitchFamily="2" charset="0"/>
              <a:ea typeface="ＭＳ Ｐゴシック" charset="-128"/>
            </a:endParaRPr>
          </a:p>
        </p:txBody>
      </p:sp>
      <p:sp>
        <p:nvSpPr>
          <p:cNvPr id="3" name="Rechteck 2"/>
          <p:cNvSpPr/>
          <p:nvPr/>
        </p:nvSpPr>
        <p:spPr>
          <a:xfrm>
            <a:off x="2326857" y="5242003"/>
            <a:ext cx="8649889" cy="1212511"/>
          </a:xfrm>
          <a:prstGeom prst="rect">
            <a:avLst/>
          </a:prstGeom>
        </p:spPr>
        <p:txBody>
          <a:bodyPr wrap="square">
            <a:spAutoFit/>
          </a:bodyPr>
          <a:lstStyle/>
          <a:p>
            <a:pPr marL="0" lvl="1" defTabSz="913943" fontAlgn="base">
              <a:lnSpc>
                <a:spcPct val="120000"/>
              </a:lnSpc>
              <a:spcBef>
                <a:spcPts val="600"/>
              </a:spcBef>
              <a:buClr>
                <a:srgbClr val="879BAA">
                  <a:lumMod val="75000"/>
                </a:srgbClr>
              </a:buClr>
              <a:buSzPct val="140000"/>
              <a:defRPr/>
            </a:pPr>
            <a:r>
              <a:rPr lang="sr-Latn-RS" sz="1799" b="1" dirty="0">
                <a:solidFill>
                  <a:srgbClr val="000000"/>
                </a:solidFill>
                <a:latin typeface="Arial" pitchFamily="34" charset="0"/>
                <a:ea typeface="ＭＳ Ｐゴシック" charset="-128"/>
              </a:rPr>
              <a:t>Maksimum poverljivosti</a:t>
            </a:r>
            <a:endParaRPr lang="en-US" sz="1799" b="1" dirty="0">
              <a:solidFill>
                <a:srgbClr val="000000"/>
              </a:solidFill>
              <a:latin typeface="Arial" pitchFamily="34" charset="0"/>
              <a:ea typeface="ＭＳ Ｐゴシック" charset="-128"/>
            </a:endParaRPr>
          </a:p>
          <a:p>
            <a:pPr marL="285607" lvl="1" indent="-285607" defTabSz="913943" fontAlgn="base">
              <a:lnSpc>
                <a:spcPct val="120000"/>
              </a:lnSpc>
              <a:spcBef>
                <a:spcPts val="600"/>
              </a:spcBef>
              <a:buClr>
                <a:srgbClr val="879BAA">
                  <a:lumMod val="75000"/>
                </a:srgbClr>
              </a:buClr>
              <a:buSzPct val="140000"/>
              <a:buFont typeface="Arial" panose="020B0604020202020204" pitchFamily="34" charset="0"/>
              <a:buChar char="•"/>
              <a:defRPr/>
            </a:pPr>
            <a:r>
              <a:rPr lang="sr-Latn-RS" sz="1799" dirty="0">
                <a:solidFill>
                  <a:srgbClr val="000000"/>
                </a:solidFill>
                <a:latin typeface="Arial" pitchFamily="34" charset="0"/>
                <a:ea typeface="ＭＳ Ｐゴシック" charset="-128"/>
              </a:rPr>
              <a:t>Korisnici upravljaju nivoima ovlašćenja i vlasnici su svojih podataka</a:t>
            </a:r>
            <a:endParaRPr lang="en-US" sz="1799" dirty="0">
              <a:solidFill>
                <a:srgbClr val="000000"/>
              </a:solidFill>
              <a:latin typeface="Arial" pitchFamily="34" charset="0"/>
              <a:ea typeface="ＭＳ Ｐゴシック" charset="-128"/>
            </a:endParaRPr>
          </a:p>
          <a:p>
            <a:pPr marL="285607" lvl="1" indent="-285607" defTabSz="913943" fontAlgn="base">
              <a:lnSpc>
                <a:spcPct val="120000"/>
              </a:lnSpc>
              <a:spcBef>
                <a:spcPts val="600"/>
              </a:spcBef>
              <a:buClr>
                <a:srgbClr val="879BAA">
                  <a:lumMod val="75000"/>
                </a:srgbClr>
              </a:buClr>
              <a:buSzPct val="140000"/>
              <a:buFont typeface="Arial" panose="020B0604020202020204" pitchFamily="34" charset="0"/>
              <a:buChar char="•"/>
              <a:defRPr/>
            </a:pPr>
            <a:r>
              <a:rPr lang="en-US" sz="1799" dirty="0">
                <a:solidFill>
                  <a:srgbClr val="000000"/>
                </a:solidFill>
                <a:latin typeface="Arial" pitchFamily="34" charset="0"/>
                <a:ea typeface="ＭＳ Ｐゴシック" charset="-128"/>
              </a:rPr>
              <a:t>Siemens </a:t>
            </a:r>
            <a:r>
              <a:rPr lang="sr-Latn-RS" sz="1799" dirty="0">
                <a:solidFill>
                  <a:srgbClr val="000000"/>
                </a:solidFill>
                <a:latin typeface="Arial" pitchFamily="34" charset="0"/>
                <a:ea typeface="ＭＳ Ｐゴシック" charset="-128"/>
              </a:rPr>
              <a:t>ima ulogu čuvara podataka</a:t>
            </a:r>
            <a:endParaRPr lang="en-US" sz="1799" dirty="0">
              <a:solidFill>
                <a:srgbClr val="ADBECB"/>
              </a:solidFill>
              <a:latin typeface="Arial" pitchFamily="34" charset="0"/>
              <a:ea typeface="ＭＳ Ｐゴシック" charset="-128"/>
            </a:endParaRPr>
          </a:p>
        </p:txBody>
      </p:sp>
    </p:spTree>
    <p:extLst>
      <p:ext uri="{BB962C8B-B14F-4D97-AF65-F5344CB8AC3E}">
        <p14:creationId xmlns:p14="http://schemas.microsoft.com/office/powerpoint/2010/main" val="3692321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25BB2-15E4-41AC-997C-8902E823F2F5}"/>
              </a:ext>
            </a:extLst>
          </p:cNvPr>
          <p:cNvSpPr>
            <a:spLocks noGrp="1"/>
          </p:cNvSpPr>
          <p:nvPr>
            <p:ph type="title"/>
          </p:nvPr>
        </p:nvSpPr>
        <p:spPr/>
        <p:txBody>
          <a:bodyPr/>
          <a:lstStyle/>
          <a:p>
            <a:r>
              <a:rPr lang="sr-Latn-RS" dirty="0">
                <a:latin typeface="+mj-lt"/>
              </a:rPr>
              <a:t>Lokacije data centara</a:t>
            </a:r>
            <a:endParaRPr lang="en-GB" dirty="0">
              <a:latin typeface="+mj-lt"/>
            </a:endParaRPr>
          </a:p>
        </p:txBody>
      </p:sp>
      <p:sp>
        <p:nvSpPr>
          <p:cNvPr id="4" name="TextBox 3">
            <a:extLst>
              <a:ext uri="{FF2B5EF4-FFF2-40B4-BE49-F238E27FC236}">
                <a16:creationId xmlns:a16="http://schemas.microsoft.com/office/drawing/2014/main" id="{BB16BA7C-0047-4E26-9354-7D1E5754EA28}"/>
              </a:ext>
            </a:extLst>
          </p:cNvPr>
          <p:cNvSpPr txBox="1"/>
          <p:nvPr/>
        </p:nvSpPr>
        <p:spPr>
          <a:xfrm>
            <a:off x="548641" y="1738391"/>
            <a:ext cx="10136776" cy="830997"/>
          </a:xfrm>
          <a:prstGeom prst="rect">
            <a:avLst/>
          </a:prstGeom>
          <a:noFill/>
        </p:spPr>
        <p:txBody>
          <a:bodyPr wrap="square">
            <a:spAutoFit/>
          </a:bodyPr>
          <a:lstStyle/>
          <a:p>
            <a:r>
              <a:rPr lang="sr-Latn-RS" sz="1600" dirty="0" err="1">
                <a:solidFill>
                  <a:srgbClr val="212121"/>
                </a:solidFill>
                <a:latin typeface="+mj-lt"/>
              </a:rPr>
              <a:t>MindSphere</a:t>
            </a:r>
            <a:r>
              <a:rPr lang="sr-Latn-RS" sz="1600" dirty="0">
                <a:solidFill>
                  <a:srgbClr val="212121"/>
                </a:solidFill>
                <a:latin typeface="+mj-lt"/>
              </a:rPr>
              <a:t> se može licencirati u različitim regionima na različitim data centrima.</a:t>
            </a:r>
            <a:endParaRPr lang="en-GB" sz="1600" b="0" i="0" dirty="0">
              <a:solidFill>
                <a:srgbClr val="212121"/>
              </a:solidFill>
              <a:effectLst/>
              <a:latin typeface="+mj-lt"/>
            </a:endParaRPr>
          </a:p>
          <a:p>
            <a:endParaRPr lang="sr-Latn-RS" sz="1600" dirty="0">
              <a:solidFill>
                <a:srgbClr val="212121"/>
              </a:solidFill>
              <a:latin typeface="+mj-lt"/>
            </a:endParaRPr>
          </a:p>
          <a:p>
            <a:r>
              <a:rPr lang="sr-Latn-RS" sz="1600" dirty="0">
                <a:solidFill>
                  <a:srgbClr val="212121"/>
                </a:solidFill>
                <a:latin typeface="+mj-lt"/>
              </a:rPr>
              <a:t>Sledeća tabela prikazuje regione i lokacije data centara za svaki region:</a:t>
            </a:r>
            <a:endParaRPr kumimoji="0" lang="en-US" altLang="en-US" sz="1800" b="0" i="0" u="none" strike="noStrike" cap="none" normalizeH="0" baseline="0" dirty="0">
              <a:ln>
                <a:noFill/>
              </a:ln>
              <a:solidFill>
                <a:schemeClr val="tx1"/>
              </a:solidFill>
              <a:effectLst/>
              <a:latin typeface="+mj-lt"/>
            </a:endParaRPr>
          </a:p>
        </p:txBody>
      </p:sp>
      <p:graphicFrame>
        <p:nvGraphicFramePr>
          <p:cNvPr id="5" name="Table 4">
            <a:extLst>
              <a:ext uri="{FF2B5EF4-FFF2-40B4-BE49-F238E27FC236}">
                <a16:creationId xmlns:a16="http://schemas.microsoft.com/office/drawing/2014/main" id="{00ECC54B-B4EA-4E17-B526-2B944E751290}"/>
              </a:ext>
            </a:extLst>
          </p:cNvPr>
          <p:cNvGraphicFramePr>
            <a:graphicFrameLocks noGrp="1"/>
          </p:cNvGraphicFramePr>
          <p:nvPr>
            <p:extLst>
              <p:ext uri="{D42A27DB-BD31-4B8C-83A1-F6EECF244321}">
                <p14:modId xmlns:p14="http://schemas.microsoft.com/office/powerpoint/2010/main" val="2100132575"/>
              </p:ext>
            </p:extLst>
          </p:nvPr>
        </p:nvGraphicFramePr>
        <p:xfrm>
          <a:off x="2228229" y="3256187"/>
          <a:ext cx="7735541" cy="2064851"/>
        </p:xfrm>
        <a:graphic>
          <a:graphicData uri="http://schemas.openxmlformats.org/drawingml/2006/table">
            <a:tbl>
              <a:tblPr/>
              <a:tblGrid>
                <a:gridCol w="1223184">
                  <a:extLst>
                    <a:ext uri="{9D8B030D-6E8A-4147-A177-3AD203B41FA5}">
                      <a16:colId xmlns:a16="http://schemas.microsoft.com/office/drawing/2014/main" val="2654513223"/>
                    </a:ext>
                  </a:extLst>
                </a:gridCol>
                <a:gridCol w="2833009">
                  <a:extLst>
                    <a:ext uri="{9D8B030D-6E8A-4147-A177-3AD203B41FA5}">
                      <a16:colId xmlns:a16="http://schemas.microsoft.com/office/drawing/2014/main" val="3930345512"/>
                    </a:ext>
                  </a:extLst>
                </a:gridCol>
                <a:gridCol w="3679348">
                  <a:extLst>
                    <a:ext uri="{9D8B030D-6E8A-4147-A177-3AD203B41FA5}">
                      <a16:colId xmlns:a16="http://schemas.microsoft.com/office/drawing/2014/main" val="1593926046"/>
                    </a:ext>
                  </a:extLst>
                </a:gridCol>
              </a:tblGrid>
              <a:tr h="536550">
                <a:tc>
                  <a:txBody>
                    <a:bodyPr/>
                    <a:lstStyle/>
                    <a:p>
                      <a:pPr algn="l" fontAlgn="t"/>
                      <a:r>
                        <a:rPr lang="sr-Latn-RS" sz="1400" b="0" dirty="0">
                          <a:solidFill>
                            <a:srgbClr val="212121"/>
                          </a:solidFill>
                          <a:effectLst/>
                          <a:latin typeface="+mj-lt"/>
                        </a:rPr>
                        <a:t>Region</a:t>
                      </a:r>
                      <a:endParaRPr lang="en-GB" sz="1400" b="0" dirty="0">
                        <a:solidFill>
                          <a:srgbClr val="212121"/>
                        </a:solidFill>
                        <a:effectLst/>
                        <a:latin typeface="+mj-lt"/>
                      </a:endParaRPr>
                    </a:p>
                  </a:txBody>
                  <a:tcPr marL="34327" marR="34327" marT="34327" marB="34327">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tc>
                  <a:txBody>
                    <a:bodyPr/>
                    <a:lstStyle/>
                    <a:p>
                      <a:pPr algn="l" fontAlgn="t"/>
                      <a:r>
                        <a:rPr lang="sr-Latn-RS" sz="1400" b="0" dirty="0">
                          <a:solidFill>
                            <a:srgbClr val="212121"/>
                          </a:solidFill>
                          <a:effectLst/>
                          <a:latin typeface="+mj-lt"/>
                        </a:rPr>
                        <a:t>Lokacija data centra</a:t>
                      </a:r>
                      <a:endParaRPr lang="en-GB" sz="1400" b="0" dirty="0">
                        <a:solidFill>
                          <a:srgbClr val="212121"/>
                        </a:solidFill>
                        <a:effectLst/>
                        <a:latin typeface="+mj-lt"/>
                      </a:endParaRPr>
                    </a:p>
                  </a:txBody>
                  <a:tcPr marL="34327" marR="34327" marT="34327" marB="34327">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tc>
                  <a:txBody>
                    <a:bodyPr/>
                    <a:lstStyle/>
                    <a:p>
                      <a:pPr algn="l" fontAlgn="t"/>
                      <a:r>
                        <a:rPr lang="en-GB" sz="1400" b="0" dirty="0" err="1">
                          <a:solidFill>
                            <a:srgbClr val="212121"/>
                          </a:solidFill>
                          <a:effectLst/>
                          <a:latin typeface="+mj-lt"/>
                        </a:rPr>
                        <a:t>MindSphere</a:t>
                      </a:r>
                      <a:r>
                        <a:rPr lang="en-GB" sz="1400" b="0" dirty="0">
                          <a:solidFill>
                            <a:srgbClr val="212121"/>
                          </a:solidFill>
                          <a:effectLst/>
                          <a:latin typeface="+mj-lt"/>
                        </a:rPr>
                        <a:t> </a:t>
                      </a:r>
                      <a:r>
                        <a:rPr lang="sr-Latn-RS" sz="1400" b="0" dirty="0">
                          <a:solidFill>
                            <a:srgbClr val="212121"/>
                          </a:solidFill>
                          <a:effectLst/>
                          <a:latin typeface="+mj-lt"/>
                        </a:rPr>
                        <a:t>dobavljač infrastrukture</a:t>
                      </a:r>
                      <a:endParaRPr lang="en-GB" sz="1400" b="0" dirty="0">
                        <a:solidFill>
                          <a:srgbClr val="212121"/>
                        </a:solidFill>
                        <a:effectLst/>
                        <a:latin typeface="+mj-lt"/>
                      </a:endParaRPr>
                    </a:p>
                  </a:txBody>
                  <a:tcPr marL="34327" marR="34327" marT="34327" marB="34327">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extLst>
                  <a:ext uri="{0D108BD9-81ED-4DB2-BD59-A6C34878D82A}">
                    <a16:rowId xmlns:a16="http://schemas.microsoft.com/office/drawing/2014/main" val="1830126697"/>
                  </a:ext>
                </a:extLst>
              </a:tr>
              <a:tr h="471024">
                <a:tc>
                  <a:txBody>
                    <a:bodyPr/>
                    <a:lstStyle/>
                    <a:p>
                      <a:pPr fontAlgn="t"/>
                      <a:r>
                        <a:rPr lang="en-GB" sz="1400">
                          <a:effectLst/>
                          <a:latin typeface="+mj-lt"/>
                        </a:rPr>
                        <a:t>Europe 1</a:t>
                      </a:r>
                    </a:p>
                  </a:txBody>
                  <a:tcPr marL="34327" marR="34327" marT="34327" marB="34327">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tc>
                  <a:txBody>
                    <a:bodyPr/>
                    <a:lstStyle/>
                    <a:p>
                      <a:pPr fontAlgn="t"/>
                      <a:r>
                        <a:rPr lang="en-GB" sz="1400">
                          <a:effectLst/>
                          <a:latin typeface="+mj-lt"/>
                        </a:rPr>
                        <a:t>Frankfurt, Germany (eu1)</a:t>
                      </a:r>
                    </a:p>
                  </a:txBody>
                  <a:tcPr marL="34327" marR="34327" marT="34327" marB="34327">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tc>
                  <a:txBody>
                    <a:bodyPr/>
                    <a:lstStyle/>
                    <a:p>
                      <a:pPr fontAlgn="t"/>
                      <a:r>
                        <a:rPr lang="en-GB" sz="1400">
                          <a:effectLst/>
                          <a:latin typeface="+mj-lt"/>
                        </a:rPr>
                        <a:t>Amazon Web Services</a:t>
                      </a:r>
                    </a:p>
                  </a:txBody>
                  <a:tcPr marL="34327" marR="34327" marT="34327" marB="34327">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extLst>
                  <a:ext uri="{0D108BD9-81ED-4DB2-BD59-A6C34878D82A}">
                    <a16:rowId xmlns:a16="http://schemas.microsoft.com/office/drawing/2014/main" val="3337236618"/>
                  </a:ext>
                </a:extLst>
              </a:tr>
              <a:tr h="541269">
                <a:tc>
                  <a:txBody>
                    <a:bodyPr/>
                    <a:lstStyle/>
                    <a:p>
                      <a:pPr fontAlgn="t"/>
                      <a:r>
                        <a:rPr lang="en-GB" sz="1400">
                          <a:effectLst/>
                          <a:latin typeface="+mj-lt"/>
                        </a:rPr>
                        <a:t>Europe 2</a:t>
                      </a:r>
                    </a:p>
                  </a:txBody>
                  <a:tcPr marL="34327" marR="34327" marT="34327" marB="34327">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tc>
                  <a:txBody>
                    <a:bodyPr/>
                    <a:lstStyle/>
                    <a:p>
                      <a:pPr fontAlgn="t"/>
                      <a:r>
                        <a:rPr lang="en-GB" sz="1400" dirty="0">
                          <a:effectLst/>
                          <a:latin typeface="+mj-lt"/>
                        </a:rPr>
                        <a:t>Amsterdam, Netherlands (eu2)</a:t>
                      </a:r>
                    </a:p>
                  </a:txBody>
                  <a:tcPr marL="34327" marR="34327" marT="34327" marB="34327">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tc>
                  <a:txBody>
                    <a:bodyPr/>
                    <a:lstStyle/>
                    <a:p>
                      <a:pPr fontAlgn="t"/>
                      <a:r>
                        <a:rPr lang="en-GB" sz="1400" dirty="0">
                          <a:effectLst/>
                          <a:latin typeface="+mj-lt"/>
                        </a:rPr>
                        <a:t>Microsoft Azure</a:t>
                      </a:r>
                    </a:p>
                  </a:txBody>
                  <a:tcPr marL="34327" marR="34327" marT="34327" marB="34327">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extLst>
                  <a:ext uri="{0D108BD9-81ED-4DB2-BD59-A6C34878D82A}">
                    <a16:rowId xmlns:a16="http://schemas.microsoft.com/office/drawing/2014/main" val="226856052"/>
                  </a:ext>
                </a:extLst>
              </a:tr>
              <a:tr h="516008">
                <a:tc>
                  <a:txBody>
                    <a:bodyPr/>
                    <a:lstStyle/>
                    <a:p>
                      <a:pPr fontAlgn="t"/>
                      <a:r>
                        <a:rPr lang="en-GB" sz="1400" dirty="0">
                          <a:effectLst/>
                          <a:latin typeface="+mj-lt"/>
                        </a:rPr>
                        <a:t>China 1</a:t>
                      </a:r>
                    </a:p>
                  </a:txBody>
                  <a:tcPr marL="34327" marR="34327" marT="34327" marB="34327">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tc>
                  <a:txBody>
                    <a:bodyPr/>
                    <a:lstStyle/>
                    <a:p>
                      <a:pPr fontAlgn="t"/>
                      <a:r>
                        <a:rPr lang="en-GB" sz="1400" dirty="0">
                          <a:effectLst/>
                          <a:latin typeface="+mj-lt"/>
                        </a:rPr>
                        <a:t>Shanghai, China (cn1)</a:t>
                      </a:r>
                    </a:p>
                  </a:txBody>
                  <a:tcPr marL="34327" marR="34327" marT="34327" marB="34327">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tc>
                  <a:txBody>
                    <a:bodyPr/>
                    <a:lstStyle/>
                    <a:p>
                      <a:pPr fontAlgn="t"/>
                      <a:r>
                        <a:rPr lang="en-GB" sz="1400" dirty="0">
                          <a:effectLst/>
                          <a:latin typeface="+mj-lt"/>
                        </a:rPr>
                        <a:t>Alibaba Cloud</a:t>
                      </a:r>
                    </a:p>
                  </a:txBody>
                  <a:tcPr marL="34327" marR="34327" marT="34327" marB="34327">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extLst>
                  <a:ext uri="{0D108BD9-81ED-4DB2-BD59-A6C34878D82A}">
                    <a16:rowId xmlns:a16="http://schemas.microsoft.com/office/drawing/2014/main" val="1362715124"/>
                  </a:ext>
                </a:extLst>
              </a:tr>
            </a:tbl>
          </a:graphicData>
        </a:graphic>
      </p:graphicFrame>
    </p:spTree>
    <p:extLst>
      <p:ext uri="{BB962C8B-B14F-4D97-AF65-F5344CB8AC3E}">
        <p14:creationId xmlns:p14="http://schemas.microsoft.com/office/powerpoint/2010/main" val="2661147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EE0268F3-92D7-4E6C-AA60-E37F2752A380}"/>
              </a:ext>
            </a:extLst>
          </p:cNvPr>
          <p:cNvSpPr>
            <a:spLocks noGrp="1"/>
          </p:cNvSpPr>
          <p:nvPr>
            <p:ph type="title"/>
          </p:nvPr>
        </p:nvSpPr>
        <p:spPr/>
        <p:txBody>
          <a:bodyPr/>
          <a:lstStyle/>
          <a:p>
            <a:r>
              <a:rPr lang="sr-Latn-RS" dirty="0"/>
              <a:t>Platforma kao servis (</a:t>
            </a:r>
            <a:r>
              <a:rPr lang="sr-Latn-RS" dirty="0" err="1"/>
              <a:t>PaaS</a:t>
            </a:r>
            <a:r>
              <a:rPr lang="sr-Latn-RS" dirty="0"/>
              <a:t>)</a:t>
            </a:r>
            <a:endParaRPr lang="en-US" dirty="0"/>
          </a:p>
        </p:txBody>
      </p:sp>
      <p:pic>
        <p:nvPicPr>
          <p:cNvPr id="1026" name="Picture 2" descr="At the top left of the image is a column with the header 'Traditional IT', below which are nine black boxes labeled 'Applications', 'Data', 'Runtime', 'Middleware', 'O/S', 'Virtualization', 'Servers', 'Storage', and 'Networking'. A vertical line runs along the left side of the nine boxes and is labeled 'You Manage'. At the top center of the image is a column with the header 'IaaS', below which are four black boxes labeled 'Applications', 'Data', 'Runtime', and 'Middleware', followed by five white boxes labeled 'O/S', 'Virtualization', 'Servers', 'Storage', and 'Networking'. A vertical line runs along the left side the four black boxes and is labeled 'You Manage'. A vertical line runs along the right side of the five white boxes and is labeled 'IaaS Provider'. At the top right of the image is a column with the header 'Platform', below which are two black boxes labeled 'Applications' and 'Data', followed by seven white boxes labeled 'Runtime', 'Middleware', 'O/S', 'Virtualization', 'Servers', 'Storage', and 'Networking'. A vertical line runs along the left side the two black boxes and is labeled 'You Manage'. A vertical line runs along the right side of the seven white boxes and is labeled 'Cloud Foundry on IaaS'. At the bottom left of the image is a vertical blue dashed line that is labeled 'Agility and Cost Savings' with an arrow that points to the top of the image. Also at the bottom left of the image is a horizontal blue dashed line that is labeled 'Cloud Enablement' with an arrow that points to the bottom right of the image. At the bottom of the image is the text 'IaaS=Infrastructure as a Service (AWS, vSphere, OpenStack, etc.)'.">
            <a:extLst>
              <a:ext uri="{FF2B5EF4-FFF2-40B4-BE49-F238E27FC236}">
                <a16:creationId xmlns:a16="http://schemas.microsoft.com/office/drawing/2014/main" id="{528BB1DE-FB0D-4F11-9259-413972E5C2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882" b="6872"/>
          <a:stretch/>
        </p:blipFill>
        <p:spPr bwMode="auto">
          <a:xfrm>
            <a:off x="1221442" y="1579418"/>
            <a:ext cx="9749116" cy="4871259"/>
          </a:xfrm>
          <a:prstGeom prst="rect">
            <a:avLst/>
          </a:prstGeom>
          <a:solidFill>
            <a:srgbClr val="FFFFFF"/>
          </a:solidFill>
        </p:spPr>
      </p:pic>
    </p:spTree>
    <p:extLst>
      <p:ext uri="{BB962C8B-B14F-4D97-AF65-F5344CB8AC3E}">
        <p14:creationId xmlns:p14="http://schemas.microsoft.com/office/powerpoint/2010/main" val="1368894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28CAF57-BAC8-4CDD-87CB-C76B204F3299}"/>
              </a:ext>
            </a:extLst>
          </p:cNvPr>
          <p:cNvSpPr>
            <a:spLocks noGrp="1"/>
          </p:cNvSpPr>
          <p:nvPr>
            <p:ph type="title"/>
          </p:nvPr>
        </p:nvSpPr>
        <p:spPr>
          <a:xfrm>
            <a:off x="0" y="1"/>
            <a:ext cx="12192000" cy="1268413"/>
          </a:xfrm>
        </p:spPr>
        <p:txBody>
          <a:bodyPr/>
          <a:lstStyle/>
          <a:p>
            <a:r>
              <a:rPr lang="sr-Latn-RS" dirty="0" err="1"/>
              <a:t>MindSphere</a:t>
            </a:r>
            <a:r>
              <a:rPr lang="sr-Latn-RS" dirty="0"/>
              <a:t> na AWS - pregled</a:t>
            </a:r>
            <a:endParaRPr lang="en-US" dirty="0"/>
          </a:p>
        </p:txBody>
      </p:sp>
      <p:pic>
        <p:nvPicPr>
          <p:cNvPr id="5" name="Picture Placeholder 4">
            <a:extLst>
              <a:ext uri="{FF2B5EF4-FFF2-40B4-BE49-F238E27FC236}">
                <a16:creationId xmlns:a16="http://schemas.microsoft.com/office/drawing/2014/main" id="{C6AB8082-03B1-47BF-BA0E-4B3A0DCCA12B}"/>
              </a:ext>
            </a:extLst>
          </p:cNvPr>
          <p:cNvPicPr>
            <a:picLocks noGrp="1" noChangeAspect="1"/>
          </p:cNvPicPr>
          <p:nvPr>
            <p:ph type="pic" sz="quarter" idx="10"/>
          </p:nvPr>
        </p:nvPicPr>
        <p:blipFill rotWithShape="1">
          <a:blip r:embed="rId3"/>
          <a:srcRect t="12010" b="5500"/>
          <a:stretch/>
        </p:blipFill>
        <p:spPr>
          <a:xfrm>
            <a:off x="500743" y="1268414"/>
            <a:ext cx="11190514" cy="5192538"/>
          </a:xfrm>
          <a:noFill/>
        </p:spPr>
      </p:pic>
    </p:spTree>
    <p:extLst>
      <p:ext uri="{BB962C8B-B14F-4D97-AF65-F5344CB8AC3E}">
        <p14:creationId xmlns:p14="http://schemas.microsoft.com/office/powerpoint/2010/main" val="2039335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4337-4426-40BC-8FC1-B201B23FB11B}"/>
              </a:ext>
            </a:extLst>
          </p:cNvPr>
          <p:cNvSpPr>
            <a:spLocks noGrp="1"/>
          </p:cNvSpPr>
          <p:nvPr>
            <p:ph type="title"/>
          </p:nvPr>
        </p:nvSpPr>
        <p:spPr/>
        <p:txBody>
          <a:bodyPr/>
          <a:lstStyle/>
          <a:p>
            <a:r>
              <a:rPr lang="sr-Latn-RS" dirty="0"/>
              <a:t>AWS servisi koje koristi </a:t>
            </a:r>
            <a:r>
              <a:rPr lang="sr-Latn-RS" dirty="0" err="1"/>
              <a:t>Mindphere</a:t>
            </a:r>
            <a:r>
              <a:rPr lang="sr-Latn-RS" dirty="0"/>
              <a:t> u 2019. godini</a:t>
            </a:r>
            <a:endParaRPr lang="en-GB" dirty="0"/>
          </a:p>
        </p:txBody>
      </p:sp>
      <p:sp>
        <p:nvSpPr>
          <p:cNvPr id="3" name="Picture Placeholder 2">
            <a:extLst>
              <a:ext uri="{FF2B5EF4-FFF2-40B4-BE49-F238E27FC236}">
                <a16:creationId xmlns:a16="http://schemas.microsoft.com/office/drawing/2014/main" id="{67B8487E-37C2-41AF-8DDE-C63B748FD581}"/>
              </a:ext>
            </a:extLst>
          </p:cNvPr>
          <p:cNvSpPr>
            <a:spLocks noGrp="1"/>
          </p:cNvSpPr>
          <p:nvPr>
            <p:ph type="pic" sz="quarter" idx="10"/>
          </p:nvPr>
        </p:nvSpPr>
        <p:spPr/>
      </p:sp>
      <p:pic>
        <p:nvPicPr>
          <p:cNvPr id="5" name="Picture 4">
            <a:extLst>
              <a:ext uri="{FF2B5EF4-FFF2-40B4-BE49-F238E27FC236}">
                <a16:creationId xmlns:a16="http://schemas.microsoft.com/office/drawing/2014/main" id="{8A2360CF-6C75-4DFF-A6A3-0EE9CA3D73CA}"/>
              </a:ext>
            </a:extLst>
          </p:cNvPr>
          <p:cNvPicPr>
            <a:picLocks noChangeAspect="1"/>
          </p:cNvPicPr>
          <p:nvPr/>
        </p:nvPicPr>
        <p:blipFill rotWithShape="1">
          <a:blip r:embed="rId2"/>
          <a:srcRect t="15548"/>
          <a:stretch/>
        </p:blipFill>
        <p:spPr>
          <a:xfrm>
            <a:off x="630596" y="1268414"/>
            <a:ext cx="10929258" cy="5191885"/>
          </a:xfrm>
          <a:prstGeom prst="rect">
            <a:avLst/>
          </a:prstGeom>
        </p:spPr>
      </p:pic>
    </p:spTree>
    <p:extLst>
      <p:ext uri="{BB962C8B-B14F-4D97-AF65-F5344CB8AC3E}">
        <p14:creationId xmlns:p14="http://schemas.microsoft.com/office/powerpoint/2010/main" val="2243795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EFC8045-080C-4D62-8803-D8CB14DD2B3F}"/>
              </a:ext>
            </a:extLst>
          </p:cNvPr>
          <p:cNvSpPr>
            <a:spLocks noGrp="1"/>
          </p:cNvSpPr>
          <p:nvPr>
            <p:ph type="title"/>
          </p:nvPr>
        </p:nvSpPr>
        <p:spPr>
          <a:xfrm>
            <a:off x="0" y="1"/>
            <a:ext cx="12192000" cy="1268413"/>
          </a:xfrm>
        </p:spPr>
        <p:txBody>
          <a:bodyPr/>
          <a:lstStyle/>
          <a:p>
            <a:r>
              <a:rPr lang="sr-Latn-RS" dirty="0" err="1"/>
              <a:t>MindSphere</a:t>
            </a:r>
            <a:r>
              <a:rPr lang="sr-Latn-RS" dirty="0"/>
              <a:t> + AWS ubrzava rešenja</a:t>
            </a:r>
            <a:endParaRPr lang="en-US" dirty="0"/>
          </a:p>
        </p:txBody>
      </p:sp>
      <p:pic>
        <p:nvPicPr>
          <p:cNvPr id="5" name="Picture Placeholder 4">
            <a:extLst>
              <a:ext uri="{FF2B5EF4-FFF2-40B4-BE49-F238E27FC236}">
                <a16:creationId xmlns:a16="http://schemas.microsoft.com/office/drawing/2014/main" id="{F9DE1B18-F0BF-450A-9AA0-BC8517CF8B15}"/>
              </a:ext>
            </a:extLst>
          </p:cNvPr>
          <p:cNvPicPr>
            <a:picLocks noGrp="1" noChangeAspect="1"/>
          </p:cNvPicPr>
          <p:nvPr>
            <p:ph idx="1"/>
          </p:nvPr>
        </p:nvPicPr>
        <p:blipFill rotWithShape="1">
          <a:blip r:embed="rId3"/>
          <a:stretch/>
        </p:blipFill>
        <p:spPr>
          <a:xfrm>
            <a:off x="721582" y="1268414"/>
            <a:ext cx="10748836" cy="5213185"/>
          </a:xfrm>
          <a:noFill/>
        </p:spPr>
      </p:pic>
    </p:spTree>
    <p:extLst>
      <p:ext uri="{BB962C8B-B14F-4D97-AF65-F5344CB8AC3E}">
        <p14:creationId xmlns:p14="http://schemas.microsoft.com/office/powerpoint/2010/main" val="3228011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0D5B6-2A99-439A-B009-ABDC3348DE96}"/>
              </a:ext>
            </a:extLst>
          </p:cNvPr>
          <p:cNvSpPr>
            <a:spLocks noGrp="1"/>
          </p:cNvSpPr>
          <p:nvPr>
            <p:ph type="title"/>
          </p:nvPr>
        </p:nvSpPr>
        <p:spPr/>
        <p:txBody>
          <a:bodyPr/>
          <a:lstStyle/>
          <a:p>
            <a:r>
              <a:rPr lang="sr-Latn-RS" dirty="0"/>
              <a:t>Projektni obrazac: </a:t>
            </a:r>
            <a:r>
              <a:rPr lang="sr-Latn-RS" dirty="0" err="1"/>
              <a:t>Kontejnarisane</a:t>
            </a:r>
            <a:r>
              <a:rPr lang="sr-Latn-RS" dirty="0"/>
              <a:t> mikro usluge</a:t>
            </a:r>
            <a:endParaRPr lang="en-GB" dirty="0"/>
          </a:p>
        </p:txBody>
      </p:sp>
      <p:graphicFrame>
        <p:nvGraphicFramePr>
          <p:cNvPr id="4" name="Table 5">
            <a:extLst>
              <a:ext uri="{FF2B5EF4-FFF2-40B4-BE49-F238E27FC236}">
                <a16:creationId xmlns:a16="http://schemas.microsoft.com/office/drawing/2014/main" id="{78B3D795-4EFE-45D4-9698-D26E424DC298}"/>
              </a:ext>
            </a:extLst>
          </p:cNvPr>
          <p:cNvGraphicFramePr>
            <a:graphicFrameLocks noGrp="1"/>
          </p:cNvGraphicFramePr>
          <p:nvPr>
            <p:ph idx="1"/>
            <p:extLst>
              <p:ext uri="{D42A27DB-BD31-4B8C-83A1-F6EECF244321}">
                <p14:modId xmlns:p14="http://schemas.microsoft.com/office/powerpoint/2010/main" val="986704962"/>
              </p:ext>
            </p:extLst>
          </p:nvPr>
        </p:nvGraphicFramePr>
        <p:xfrm>
          <a:off x="7801791" y="1627822"/>
          <a:ext cx="4081418" cy="1521780"/>
        </p:xfrm>
        <a:graphic>
          <a:graphicData uri="http://schemas.openxmlformats.org/drawingml/2006/table">
            <a:tbl>
              <a:tblPr bandRow="1">
                <a:tableStyleId>{5C22544A-7EE6-4342-B048-85BDC9FD1C3A}</a:tableStyleId>
              </a:tblPr>
              <a:tblGrid>
                <a:gridCol w="758009">
                  <a:extLst>
                    <a:ext uri="{9D8B030D-6E8A-4147-A177-3AD203B41FA5}">
                      <a16:colId xmlns:a16="http://schemas.microsoft.com/office/drawing/2014/main" val="946721467"/>
                    </a:ext>
                  </a:extLst>
                </a:gridCol>
                <a:gridCol w="3323409">
                  <a:extLst>
                    <a:ext uri="{9D8B030D-6E8A-4147-A177-3AD203B41FA5}">
                      <a16:colId xmlns:a16="http://schemas.microsoft.com/office/drawing/2014/main" val="3559708744"/>
                    </a:ext>
                  </a:extLst>
                </a:gridCol>
              </a:tblGrid>
              <a:tr h="380445">
                <a:tc>
                  <a:txBody>
                    <a:bodyPr/>
                    <a:lstStyle/>
                    <a:p>
                      <a:pPr algn="ctr"/>
                      <a:r>
                        <a:rPr lang="sr-Latn-RS" dirty="0"/>
                        <a:t>1</a:t>
                      </a:r>
                      <a:endParaRPr lang="en-GB" dirty="0"/>
                    </a:p>
                  </a:txBody>
                  <a:tcPr anchor="ctr"/>
                </a:tc>
                <a:tc>
                  <a:txBody>
                    <a:bodyPr/>
                    <a:lstStyle/>
                    <a:p>
                      <a:r>
                        <a:rPr lang="sr-Latn-RS" dirty="0"/>
                        <a:t>OTPORAN</a:t>
                      </a:r>
                      <a:endParaRPr lang="en-GB" dirty="0"/>
                    </a:p>
                  </a:txBody>
                  <a:tcPr anchor="ctr"/>
                </a:tc>
                <a:extLst>
                  <a:ext uri="{0D108BD9-81ED-4DB2-BD59-A6C34878D82A}">
                    <a16:rowId xmlns:a16="http://schemas.microsoft.com/office/drawing/2014/main" val="237510401"/>
                  </a:ext>
                </a:extLst>
              </a:tr>
              <a:tr h="380445">
                <a:tc>
                  <a:txBody>
                    <a:bodyPr/>
                    <a:lstStyle/>
                    <a:p>
                      <a:pPr algn="ctr"/>
                      <a:r>
                        <a:rPr lang="sr-Latn-RS" dirty="0"/>
                        <a:t>2</a:t>
                      </a:r>
                      <a:endParaRPr lang="en-GB" dirty="0"/>
                    </a:p>
                  </a:txBody>
                  <a:tcPr anchor="ctr"/>
                </a:tc>
                <a:tc>
                  <a:txBody>
                    <a:bodyPr/>
                    <a:lstStyle/>
                    <a:p>
                      <a:r>
                        <a:rPr lang="sr-Latn-RS" dirty="0"/>
                        <a:t>AUTOMATSKO SKALIRANJE</a:t>
                      </a:r>
                      <a:endParaRPr lang="en-GB" dirty="0"/>
                    </a:p>
                  </a:txBody>
                  <a:tcPr anchor="ctr"/>
                </a:tc>
                <a:extLst>
                  <a:ext uri="{0D108BD9-81ED-4DB2-BD59-A6C34878D82A}">
                    <a16:rowId xmlns:a16="http://schemas.microsoft.com/office/drawing/2014/main" val="625313062"/>
                  </a:ext>
                </a:extLst>
              </a:tr>
              <a:tr h="380445">
                <a:tc>
                  <a:txBody>
                    <a:bodyPr/>
                    <a:lstStyle/>
                    <a:p>
                      <a:pPr algn="ctr"/>
                      <a:r>
                        <a:rPr lang="sr-Latn-RS" dirty="0"/>
                        <a:t>3</a:t>
                      </a:r>
                      <a:endParaRPr lang="en-GB" dirty="0"/>
                    </a:p>
                  </a:txBody>
                  <a:tcPr anchor="ctr"/>
                </a:tc>
                <a:tc>
                  <a:txBody>
                    <a:bodyPr/>
                    <a:lstStyle/>
                    <a:p>
                      <a:r>
                        <a:rPr lang="sr-Latn-RS" dirty="0"/>
                        <a:t>SIGURAN</a:t>
                      </a:r>
                      <a:endParaRPr lang="en-GB" dirty="0"/>
                    </a:p>
                  </a:txBody>
                  <a:tcPr anchor="ctr"/>
                </a:tc>
                <a:extLst>
                  <a:ext uri="{0D108BD9-81ED-4DB2-BD59-A6C34878D82A}">
                    <a16:rowId xmlns:a16="http://schemas.microsoft.com/office/drawing/2014/main" val="2630702180"/>
                  </a:ext>
                </a:extLst>
              </a:tr>
              <a:tr h="380445">
                <a:tc>
                  <a:txBody>
                    <a:bodyPr/>
                    <a:lstStyle/>
                    <a:p>
                      <a:pPr algn="ctr"/>
                      <a:r>
                        <a:rPr lang="sr-Latn-RS" dirty="0"/>
                        <a:t>4</a:t>
                      </a:r>
                      <a:endParaRPr lang="en-GB" dirty="0"/>
                    </a:p>
                  </a:txBody>
                  <a:tcPr anchor="ctr"/>
                </a:tc>
                <a:tc>
                  <a:txBody>
                    <a:bodyPr/>
                    <a:lstStyle/>
                    <a:p>
                      <a:r>
                        <a:rPr lang="sr-Latn-RS" dirty="0"/>
                        <a:t>IZDRŽLJIV</a:t>
                      </a:r>
                    </a:p>
                  </a:txBody>
                  <a:tcPr anchor="ctr"/>
                </a:tc>
                <a:extLst>
                  <a:ext uri="{0D108BD9-81ED-4DB2-BD59-A6C34878D82A}">
                    <a16:rowId xmlns:a16="http://schemas.microsoft.com/office/drawing/2014/main" val="3740170634"/>
                  </a:ext>
                </a:extLst>
              </a:tr>
            </a:tbl>
          </a:graphicData>
        </a:graphic>
      </p:graphicFrame>
      <p:pic>
        <p:nvPicPr>
          <p:cNvPr id="5" name="Picture 4">
            <a:extLst>
              <a:ext uri="{FF2B5EF4-FFF2-40B4-BE49-F238E27FC236}">
                <a16:creationId xmlns:a16="http://schemas.microsoft.com/office/drawing/2014/main" id="{80007C95-834E-4B46-B030-9890EF914C98}"/>
              </a:ext>
            </a:extLst>
          </p:cNvPr>
          <p:cNvPicPr>
            <a:picLocks noChangeAspect="1"/>
          </p:cNvPicPr>
          <p:nvPr/>
        </p:nvPicPr>
        <p:blipFill rotWithShape="1">
          <a:blip r:embed="rId3"/>
          <a:srcRect r="36177"/>
          <a:stretch/>
        </p:blipFill>
        <p:spPr>
          <a:xfrm>
            <a:off x="308791" y="1268414"/>
            <a:ext cx="7184209" cy="5041896"/>
          </a:xfrm>
          <a:prstGeom prst="rect">
            <a:avLst/>
          </a:prstGeom>
        </p:spPr>
      </p:pic>
    </p:spTree>
    <p:extLst>
      <p:ext uri="{BB962C8B-B14F-4D97-AF65-F5344CB8AC3E}">
        <p14:creationId xmlns:p14="http://schemas.microsoft.com/office/powerpoint/2010/main" val="1668302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0AEF7-DEB3-4DDE-B053-872526C1332E}"/>
              </a:ext>
            </a:extLst>
          </p:cNvPr>
          <p:cNvSpPr>
            <a:spLocks noGrp="1"/>
          </p:cNvSpPr>
          <p:nvPr>
            <p:ph type="title"/>
          </p:nvPr>
        </p:nvSpPr>
        <p:spPr/>
        <p:txBody>
          <a:bodyPr/>
          <a:lstStyle/>
          <a:p>
            <a:r>
              <a:rPr lang="sr-Latn-RS" dirty="0"/>
              <a:t>Projektni obrazac: </a:t>
            </a:r>
            <a:r>
              <a:rPr lang="sr-Latn-RS" dirty="0" err="1"/>
              <a:t>Serveless</a:t>
            </a:r>
            <a:endParaRPr lang="en-GB" dirty="0"/>
          </a:p>
        </p:txBody>
      </p:sp>
      <p:pic>
        <p:nvPicPr>
          <p:cNvPr id="5" name="Content Placeholder 4">
            <a:extLst>
              <a:ext uri="{FF2B5EF4-FFF2-40B4-BE49-F238E27FC236}">
                <a16:creationId xmlns:a16="http://schemas.microsoft.com/office/drawing/2014/main" id="{F54CD10A-4596-4E5D-9D87-F5D3DF77E54C}"/>
              </a:ext>
            </a:extLst>
          </p:cNvPr>
          <p:cNvPicPr>
            <a:picLocks noGrp="1" noChangeAspect="1"/>
          </p:cNvPicPr>
          <p:nvPr>
            <p:ph idx="1"/>
          </p:nvPr>
        </p:nvPicPr>
        <p:blipFill rotWithShape="1">
          <a:blip r:embed="rId3"/>
          <a:srcRect r="36514"/>
          <a:stretch/>
        </p:blipFill>
        <p:spPr>
          <a:xfrm>
            <a:off x="289476" y="1268414"/>
            <a:ext cx="7372615" cy="5189358"/>
          </a:xfrm>
        </p:spPr>
      </p:pic>
      <p:graphicFrame>
        <p:nvGraphicFramePr>
          <p:cNvPr id="4" name="Table 5">
            <a:extLst>
              <a:ext uri="{FF2B5EF4-FFF2-40B4-BE49-F238E27FC236}">
                <a16:creationId xmlns:a16="http://schemas.microsoft.com/office/drawing/2014/main" id="{4C88DABF-09B0-458F-AAB3-B865427ACCD7}"/>
              </a:ext>
            </a:extLst>
          </p:cNvPr>
          <p:cNvGraphicFramePr>
            <a:graphicFrameLocks/>
          </p:cNvGraphicFramePr>
          <p:nvPr>
            <p:extLst>
              <p:ext uri="{D42A27DB-BD31-4B8C-83A1-F6EECF244321}">
                <p14:modId xmlns:p14="http://schemas.microsoft.com/office/powerpoint/2010/main" val="1021467977"/>
              </p:ext>
            </p:extLst>
          </p:nvPr>
        </p:nvGraphicFramePr>
        <p:xfrm>
          <a:off x="7821106" y="1551622"/>
          <a:ext cx="4081418" cy="2040542"/>
        </p:xfrm>
        <a:graphic>
          <a:graphicData uri="http://schemas.openxmlformats.org/drawingml/2006/table">
            <a:tbl>
              <a:tblPr bandRow="1">
                <a:tableStyleId>{5C22544A-7EE6-4342-B048-85BDC9FD1C3A}</a:tableStyleId>
              </a:tblPr>
              <a:tblGrid>
                <a:gridCol w="567509">
                  <a:extLst>
                    <a:ext uri="{9D8B030D-6E8A-4147-A177-3AD203B41FA5}">
                      <a16:colId xmlns:a16="http://schemas.microsoft.com/office/drawing/2014/main" val="946721467"/>
                    </a:ext>
                  </a:extLst>
                </a:gridCol>
                <a:gridCol w="3513909">
                  <a:extLst>
                    <a:ext uri="{9D8B030D-6E8A-4147-A177-3AD203B41FA5}">
                      <a16:colId xmlns:a16="http://schemas.microsoft.com/office/drawing/2014/main" val="3559708744"/>
                    </a:ext>
                  </a:extLst>
                </a:gridCol>
              </a:tblGrid>
              <a:tr h="380445">
                <a:tc>
                  <a:txBody>
                    <a:bodyPr/>
                    <a:lstStyle/>
                    <a:p>
                      <a:pPr algn="ctr"/>
                      <a:r>
                        <a:rPr lang="sr-Latn-RS" dirty="0"/>
                        <a:t>1</a:t>
                      </a:r>
                      <a:endParaRPr lang="en-GB" dirty="0"/>
                    </a:p>
                  </a:txBody>
                  <a:tcPr anchor="ctr"/>
                </a:tc>
                <a:tc>
                  <a:txBody>
                    <a:bodyPr/>
                    <a:lstStyle/>
                    <a:p>
                      <a:r>
                        <a:rPr lang="sr-Latn-RS" dirty="0"/>
                        <a:t>ASINHRONI</a:t>
                      </a:r>
                      <a:endParaRPr lang="en-GB" dirty="0"/>
                    </a:p>
                  </a:txBody>
                  <a:tcPr anchor="ctr"/>
                </a:tc>
                <a:extLst>
                  <a:ext uri="{0D108BD9-81ED-4DB2-BD59-A6C34878D82A}">
                    <a16:rowId xmlns:a16="http://schemas.microsoft.com/office/drawing/2014/main" val="237510401"/>
                  </a:ext>
                </a:extLst>
              </a:tr>
              <a:tr h="380445">
                <a:tc>
                  <a:txBody>
                    <a:bodyPr/>
                    <a:lstStyle/>
                    <a:p>
                      <a:pPr algn="ctr"/>
                      <a:r>
                        <a:rPr lang="sr-Latn-RS" dirty="0"/>
                        <a:t>2</a:t>
                      </a:r>
                      <a:endParaRPr lang="en-GB" dirty="0"/>
                    </a:p>
                  </a:txBody>
                  <a:tcPr anchor="ctr"/>
                </a:tc>
                <a:tc>
                  <a:txBody>
                    <a:bodyPr/>
                    <a:lstStyle/>
                    <a:p>
                      <a:r>
                        <a:rPr lang="sr-Latn-RS" dirty="0"/>
                        <a:t>TOLERANTAN NA KAŠNJENJE</a:t>
                      </a:r>
                      <a:endParaRPr lang="en-GB" dirty="0"/>
                    </a:p>
                  </a:txBody>
                  <a:tcPr anchor="ctr"/>
                </a:tc>
                <a:extLst>
                  <a:ext uri="{0D108BD9-81ED-4DB2-BD59-A6C34878D82A}">
                    <a16:rowId xmlns:a16="http://schemas.microsoft.com/office/drawing/2014/main" val="625313062"/>
                  </a:ext>
                </a:extLst>
              </a:tr>
              <a:tr h="380445">
                <a:tc>
                  <a:txBody>
                    <a:bodyPr/>
                    <a:lstStyle/>
                    <a:p>
                      <a:pPr algn="ctr"/>
                      <a:r>
                        <a:rPr lang="sr-Latn-RS" dirty="0"/>
                        <a:t>3</a:t>
                      </a:r>
                      <a:endParaRPr lang="en-GB" dirty="0"/>
                    </a:p>
                  </a:txBody>
                  <a:tcPr anchor="ctr"/>
                </a:tc>
                <a:tc>
                  <a:txBody>
                    <a:bodyPr/>
                    <a:lstStyle/>
                    <a:p>
                      <a:r>
                        <a:rPr lang="sr-Latn-RS" dirty="0"/>
                        <a:t>NISKI TROŠKOVI VLASNIŠTVA – PAYGO</a:t>
                      </a:r>
                      <a:endParaRPr lang="en-GB" dirty="0"/>
                    </a:p>
                  </a:txBody>
                  <a:tcPr anchor="ctr"/>
                </a:tc>
                <a:extLst>
                  <a:ext uri="{0D108BD9-81ED-4DB2-BD59-A6C34878D82A}">
                    <a16:rowId xmlns:a16="http://schemas.microsoft.com/office/drawing/2014/main" val="2630702180"/>
                  </a:ext>
                </a:extLst>
              </a:tr>
              <a:tr h="380445">
                <a:tc>
                  <a:txBody>
                    <a:bodyPr/>
                    <a:lstStyle/>
                    <a:p>
                      <a:pPr algn="ctr"/>
                      <a:r>
                        <a:rPr lang="sr-Latn-RS" dirty="0"/>
                        <a:t>4</a:t>
                      </a:r>
                      <a:endParaRPr lang="en-GB" dirty="0"/>
                    </a:p>
                  </a:txBody>
                  <a:tcPr anchor="ctr"/>
                </a:tc>
                <a:tc>
                  <a:txBody>
                    <a:bodyPr/>
                    <a:lstStyle/>
                    <a:p>
                      <a:r>
                        <a:rPr lang="sr-Latn-RS" dirty="0"/>
                        <a:t>SLA (</a:t>
                      </a:r>
                      <a:r>
                        <a:rPr lang="sr-Latn-RS" dirty="0" err="1"/>
                        <a:t>service</a:t>
                      </a:r>
                      <a:r>
                        <a:rPr lang="sr-Latn-RS" dirty="0"/>
                        <a:t> </a:t>
                      </a:r>
                      <a:r>
                        <a:rPr lang="sr-Latn-RS" dirty="0" err="1"/>
                        <a:t>level</a:t>
                      </a:r>
                      <a:r>
                        <a:rPr lang="sr-Latn-RS" dirty="0"/>
                        <a:t> </a:t>
                      </a:r>
                      <a:r>
                        <a:rPr lang="sr-Latn-RS" dirty="0" err="1"/>
                        <a:t>agreement</a:t>
                      </a:r>
                      <a:r>
                        <a:rPr lang="sr-Latn-RS" dirty="0"/>
                        <a:t>) + nizak MGMT</a:t>
                      </a:r>
                    </a:p>
                  </a:txBody>
                  <a:tcPr anchor="ctr"/>
                </a:tc>
                <a:extLst>
                  <a:ext uri="{0D108BD9-81ED-4DB2-BD59-A6C34878D82A}">
                    <a16:rowId xmlns:a16="http://schemas.microsoft.com/office/drawing/2014/main" val="3740170634"/>
                  </a:ext>
                </a:extLst>
              </a:tr>
            </a:tbl>
          </a:graphicData>
        </a:graphic>
      </p:graphicFrame>
    </p:spTree>
    <p:extLst>
      <p:ext uri="{BB962C8B-B14F-4D97-AF65-F5344CB8AC3E}">
        <p14:creationId xmlns:p14="http://schemas.microsoft.com/office/powerpoint/2010/main" val="2141250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F7427-C7E4-4026-AE4C-1E92DA19FA3C}"/>
              </a:ext>
            </a:extLst>
          </p:cNvPr>
          <p:cNvSpPr>
            <a:spLocks noGrp="1"/>
          </p:cNvSpPr>
          <p:nvPr>
            <p:ph type="title"/>
          </p:nvPr>
        </p:nvSpPr>
        <p:spPr/>
        <p:txBody>
          <a:bodyPr/>
          <a:lstStyle/>
          <a:p>
            <a:r>
              <a:rPr lang="sr-Latn-RS" dirty="0" err="1"/>
              <a:t>MindSphere</a:t>
            </a:r>
            <a:endParaRPr lang="en-US" dirty="0"/>
          </a:p>
        </p:txBody>
      </p:sp>
      <p:sp>
        <p:nvSpPr>
          <p:cNvPr id="8" name="TextBox 7">
            <a:extLst>
              <a:ext uri="{FF2B5EF4-FFF2-40B4-BE49-F238E27FC236}">
                <a16:creationId xmlns:a16="http://schemas.microsoft.com/office/drawing/2014/main" id="{224C4D0C-B8F8-41D4-B037-2DCD30953E2E}"/>
              </a:ext>
            </a:extLst>
          </p:cNvPr>
          <p:cNvSpPr txBox="1"/>
          <p:nvPr/>
        </p:nvSpPr>
        <p:spPr>
          <a:xfrm>
            <a:off x="777675" y="1795981"/>
            <a:ext cx="10636649" cy="4293483"/>
          </a:xfrm>
          <a:prstGeom prst="rect">
            <a:avLst/>
          </a:prstGeom>
          <a:noFill/>
        </p:spPr>
        <p:txBody>
          <a:bodyPr wrap="square" lIns="0" tIns="0" rIns="0" bIns="0" rtlCol="0">
            <a:spAutoFit/>
          </a:bodyPr>
          <a:lstStyle/>
          <a:p>
            <a:pPr>
              <a:spcBef>
                <a:spcPts val="0"/>
              </a:spcBef>
            </a:pPr>
            <a:r>
              <a:rPr lang="sr-Latn-RS" b="1" dirty="0" err="1">
                <a:solidFill>
                  <a:schemeClr val="tx1"/>
                </a:solidFill>
              </a:rPr>
              <a:t>Mind</a:t>
            </a:r>
            <a:r>
              <a:rPr lang="sr-Latn-RS" b="1" dirty="0" err="1"/>
              <a:t>Sphere</a:t>
            </a:r>
            <a:r>
              <a:rPr lang="sr-Latn-RS" dirty="0"/>
              <a:t> je vodeća </a:t>
            </a:r>
            <a:r>
              <a:rPr lang="sr-Latn-RS" b="1" dirty="0"/>
              <a:t>platforma kao servis </a:t>
            </a:r>
            <a:r>
              <a:rPr lang="sr-Latn-RS" dirty="0"/>
              <a:t>za razvoj </a:t>
            </a:r>
            <a:r>
              <a:rPr lang="sr-Latn-RS" dirty="0" err="1"/>
              <a:t>IoT</a:t>
            </a:r>
            <a:r>
              <a:rPr lang="sr-Latn-RS" dirty="0"/>
              <a:t> rešenja u industriji.</a:t>
            </a:r>
          </a:p>
          <a:p>
            <a:pPr>
              <a:spcBef>
                <a:spcPts val="0"/>
              </a:spcBef>
            </a:pPr>
            <a:endParaRPr lang="sr-Latn-RS" dirty="0"/>
          </a:p>
          <a:p>
            <a:pPr>
              <a:spcBef>
                <a:spcPts val="0"/>
              </a:spcBef>
            </a:pPr>
            <a:r>
              <a:rPr lang="sr-Latn-RS" dirty="0" err="1"/>
              <a:t>MindSphere</a:t>
            </a:r>
            <a:r>
              <a:rPr lang="sr-Latn-RS" dirty="0"/>
              <a:t> je razvio </a:t>
            </a:r>
            <a:r>
              <a:rPr lang="sr-Latn-RS" dirty="0" err="1"/>
              <a:t>Siemens</a:t>
            </a:r>
            <a:r>
              <a:rPr lang="sr-Latn-RS" dirty="0"/>
              <a:t> koji važi za vodeću firmu u oblasti industrijske automatizacije.</a:t>
            </a:r>
          </a:p>
          <a:p>
            <a:pPr>
              <a:spcBef>
                <a:spcPts val="0"/>
              </a:spcBef>
            </a:pPr>
            <a:endParaRPr lang="en-US" dirty="0"/>
          </a:p>
          <a:p>
            <a:pPr>
              <a:lnSpc>
                <a:spcPct val="150000"/>
              </a:lnSpc>
              <a:spcBef>
                <a:spcPts val="0"/>
              </a:spcBef>
            </a:pPr>
            <a:r>
              <a:rPr lang="sr-Latn-RS" dirty="0" err="1"/>
              <a:t>MindSphere</a:t>
            </a:r>
            <a:r>
              <a:rPr lang="sr-Latn-RS" dirty="0"/>
              <a:t> nudi:</a:t>
            </a:r>
          </a:p>
          <a:p>
            <a:pPr marL="285750" indent="-285750">
              <a:lnSpc>
                <a:spcPct val="150000"/>
              </a:lnSpc>
              <a:spcBef>
                <a:spcPts val="0"/>
              </a:spcBef>
              <a:buFont typeface="Arial" panose="020B0604020202020204" pitchFamily="34" charset="0"/>
              <a:buChar char="•"/>
            </a:pPr>
            <a:r>
              <a:rPr lang="sr-Latn-RS" dirty="0"/>
              <a:t>s</a:t>
            </a:r>
            <a:r>
              <a:rPr lang="en-US" dirty="0" err="1"/>
              <a:t>igurno</a:t>
            </a:r>
            <a:r>
              <a:rPr lang="en-US" dirty="0"/>
              <a:t> re</a:t>
            </a:r>
            <a:r>
              <a:rPr lang="sr-Latn-RS" dirty="0" err="1"/>
              <a:t>šenje</a:t>
            </a:r>
            <a:r>
              <a:rPr lang="sr-Latn-RS" dirty="0"/>
              <a:t> za smeštaj podataka, razvoj i izvršavanje aplikacija,</a:t>
            </a:r>
          </a:p>
          <a:p>
            <a:pPr marL="285750" indent="-285750">
              <a:lnSpc>
                <a:spcPct val="150000"/>
              </a:lnSpc>
              <a:spcBef>
                <a:spcPts val="0"/>
              </a:spcBef>
              <a:buFont typeface="Arial" panose="020B0604020202020204" pitchFamily="34" charset="0"/>
              <a:buChar char="•"/>
            </a:pPr>
            <a:r>
              <a:rPr lang="sr-Latn-RS" dirty="0"/>
              <a:t>pripremljena rešenja za povezivanje uređaja, poslovnih aplikacija i baza podataka,</a:t>
            </a:r>
          </a:p>
          <a:p>
            <a:pPr marL="285750" indent="-285750">
              <a:lnSpc>
                <a:spcPct val="150000"/>
              </a:lnSpc>
              <a:spcBef>
                <a:spcPts val="0"/>
              </a:spcBef>
              <a:buFont typeface="Arial" panose="020B0604020202020204" pitchFamily="34" charset="0"/>
              <a:buChar char="•"/>
            </a:pPr>
            <a:r>
              <a:rPr lang="sr-Latn-RS" dirty="0" err="1"/>
              <a:t>Siemens</a:t>
            </a:r>
            <a:r>
              <a:rPr lang="sr-Latn-RS" dirty="0"/>
              <a:t> </a:t>
            </a:r>
            <a:r>
              <a:rPr lang="sr-Latn-RS" dirty="0" err="1"/>
              <a:t>open</a:t>
            </a:r>
            <a:r>
              <a:rPr lang="sr-Latn-RS" dirty="0"/>
              <a:t> API,</a:t>
            </a:r>
          </a:p>
          <a:p>
            <a:pPr marL="285750" indent="-285750">
              <a:lnSpc>
                <a:spcPct val="150000"/>
              </a:lnSpc>
              <a:spcBef>
                <a:spcPts val="0"/>
              </a:spcBef>
              <a:buFont typeface="Arial" panose="020B0604020202020204" pitchFamily="34" charset="0"/>
              <a:buChar char="•"/>
            </a:pPr>
            <a:r>
              <a:rPr lang="sr-Latn-RS" dirty="0"/>
              <a:t>Alate za brzi razvoj robusnih </a:t>
            </a:r>
            <a:r>
              <a:rPr lang="sr-Latn-RS" dirty="0" err="1"/>
              <a:t>IoT</a:t>
            </a:r>
            <a:r>
              <a:rPr lang="sr-Latn-RS" dirty="0"/>
              <a:t> industrijskih aplikacija sa pripremljenim naprednim alatima za analitiku,</a:t>
            </a:r>
          </a:p>
          <a:p>
            <a:pPr marL="285750" indent="-285750">
              <a:lnSpc>
                <a:spcPct val="150000"/>
              </a:lnSpc>
              <a:spcBef>
                <a:spcPts val="0"/>
              </a:spcBef>
              <a:buFont typeface="Arial" panose="020B0604020202020204" pitchFamily="34" charset="0"/>
              <a:buChar char="•"/>
            </a:pPr>
            <a:r>
              <a:rPr lang="sr-Latn-RS" dirty="0"/>
              <a:t>Globalna skalabilnost bazirana na svetski najvećim provajderima.</a:t>
            </a:r>
          </a:p>
          <a:p>
            <a:pPr>
              <a:spcBef>
                <a:spcPts val="0"/>
              </a:spcBef>
            </a:pPr>
            <a:endParaRPr lang="en-US" dirty="0" err="1">
              <a:solidFill>
                <a:schemeClr val="tx1"/>
              </a:solidFill>
            </a:endParaRPr>
          </a:p>
        </p:txBody>
      </p:sp>
    </p:spTree>
    <p:extLst>
      <p:ext uri="{BB962C8B-B14F-4D97-AF65-F5344CB8AC3E}">
        <p14:creationId xmlns:p14="http://schemas.microsoft.com/office/powerpoint/2010/main" val="3013634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E109D-E625-4231-8E06-9434C9B3015C}"/>
              </a:ext>
            </a:extLst>
          </p:cNvPr>
          <p:cNvSpPr>
            <a:spLocks noGrp="1"/>
          </p:cNvSpPr>
          <p:nvPr>
            <p:ph type="title"/>
          </p:nvPr>
        </p:nvSpPr>
        <p:spPr/>
        <p:txBody>
          <a:bodyPr/>
          <a:lstStyle/>
          <a:p>
            <a:r>
              <a:rPr lang="sr-Latn-RS" dirty="0"/>
              <a:t>Odvojeni </a:t>
            </a:r>
            <a:r>
              <a:rPr lang="sr-Latn-RS" i="1" dirty="0" err="1"/>
              <a:t>real</a:t>
            </a:r>
            <a:r>
              <a:rPr lang="sr-Latn-RS" i="1" dirty="0"/>
              <a:t>-time</a:t>
            </a:r>
            <a:r>
              <a:rPr lang="sr-Latn-RS" dirty="0"/>
              <a:t> (u realnom vremenu) i </a:t>
            </a:r>
            <a:r>
              <a:rPr lang="sr-Latn-RS" i="1" dirty="0" err="1"/>
              <a:t>non</a:t>
            </a:r>
            <a:r>
              <a:rPr lang="sr-Latn-RS" i="1" dirty="0"/>
              <a:t>-</a:t>
            </a:r>
            <a:r>
              <a:rPr lang="sr-Latn-RS" i="1" dirty="0" err="1"/>
              <a:t>real</a:t>
            </a:r>
            <a:r>
              <a:rPr lang="sr-Latn-RS" i="1" dirty="0"/>
              <a:t>-time</a:t>
            </a:r>
            <a:r>
              <a:rPr lang="sr-Latn-RS" dirty="0"/>
              <a:t> (standardni) podaci</a:t>
            </a:r>
            <a:endParaRPr lang="en-GB" dirty="0"/>
          </a:p>
        </p:txBody>
      </p:sp>
      <p:pic>
        <p:nvPicPr>
          <p:cNvPr id="5" name="Content Placeholder 4">
            <a:extLst>
              <a:ext uri="{FF2B5EF4-FFF2-40B4-BE49-F238E27FC236}">
                <a16:creationId xmlns:a16="http://schemas.microsoft.com/office/drawing/2014/main" id="{294CB311-8D34-4086-B9ED-5907235B82FD}"/>
              </a:ext>
            </a:extLst>
          </p:cNvPr>
          <p:cNvPicPr>
            <a:picLocks noGrp="1" noChangeAspect="1"/>
          </p:cNvPicPr>
          <p:nvPr>
            <p:ph idx="1"/>
          </p:nvPr>
        </p:nvPicPr>
        <p:blipFill>
          <a:blip r:embed="rId2"/>
          <a:stretch>
            <a:fillRect/>
          </a:stretch>
        </p:blipFill>
        <p:spPr>
          <a:xfrm>
            <a:off x="705417" y="1268414"/>
            <a:ext cx="10781166" cy="5201030"/>
          </a:xfrm>
        </p:spPr>
      </p:pic>
    </p:spTree>
    <p:extLst>
      <p:ext uri="{BB962C8B-B14F-4D97-AF65-F5344CB8AC3E}">
        <p14:creationId xmlns:p14="http://schemas.microsoft.com/office/powerpoint/2010/main" val="40898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9" name="Objekt 1" hidden="1"/>
          <p:cNvGraphicFramePr>
            <a:graphicFrameLocks/>
          </p:cNvGraphicFramePr>
          <p:nvPr>
            <p:custDataLst>
              <p:tags r:id="rId1"/>
            </p:custDataLst>
          </p:nvPr>
        </p:nvGraphicFramePr>
        <p:xfrm>
          <a:off x="0" y="1785"/>
          <a:ext cx="211667" cy="158667"/>
        </p:xfrm>
        <a:graphic>
          <a:graphicData uri="http://schemas.openxmlformats.org/presentationml/2006/ole">
            <mc:AlternateContent xmlns:mc="http://schemas.openxmlformats.org/markup-compatibility/2006">
              <mc:Choice xmlns:v="urn:schemas-microsoft-com:vml" Requires="v">
                <p:oleObj name="think-cell Folie" r:id="rId54" imgW="360" imgH="360" progId="TCLayout.ActiveDocument.1">
                  <p:embed/>
                </p:oleObj>
              </mc:Choice>
              <mc:Fallback>
                <p:oleObj name="think-cell Folie" r:id="rId54" imgW="360" imgH="360" progId="TCLayout.ActiveDocument.1">
                  <p:embed/>
                  <p:pic>
                    <p:nvPicPr>
                      <p:cNvPr id="9219" name="Objekt 1" hidden="1"/>
                      <p:cNvPicPr>
                        <a:picLocks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0" y="1785"/>
                        <a:ext cx="211667" cy="1586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18" name="Rectangle 32"/>
          <p:cNvSpPr>
            <a:spLocks noChangeArrowheads="1"/>
          </p:cNvSpPr>
          <p:nvPr>
            <p:custDataLst>
              <p:tags r:id="rId2"/>
            </p:custDataLst>
          </p:nvPr>
        </p:nvSpPr>
        <p:spPr bwMode="auto">
          <a:xfrm>
            <a:off x="357718" y="3636625"/>
            <a:ext cx="11514667" cy="2678305"/>
          </a:xfrm>
          <a:prstGeom prst="rect">
            <a:avLst/>
          </a:prstGeom>
          <a:solidFill>
            <a:srgbClr val="D7D7CD">
              <a:alpha val="51000"/>
            </a:srgbClr>
          </a:solidFill>
          <a:ln>
            <a:noFill/>
          </a:ln>
          <a:effectLst/>
        </p:spPr>
        <p:txBody>
          <a:bodyPr wrap="none" lIns="35981" tIns="0" rIns="35981" bIns="0" anchor="ct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algn="ctr" defTabSz="913943" eaLnBrk="1" fontAlgn="base" hangingPunct="1">
              <a:spcBef>
                <a:spcPct val="50000"/>
              </a:spcBef>
              <a:spcAft>
                <a:spcPct val="0"/>
              </a:spcAft>
              <a:buClr>
                <a:srgbClr val="879BAA"/>
              </a:buClr>
            </a:pPr>
            <a:endParaRPr lang="de-DE" altLang="en-US" sz="1799">
              <a:solidFill>
                <a:srgbClr val="000000"/>
              </a:solidFill>
              <a:ea typeface="ＭＳ Ｐゴシック" charset="-128"/>
            </a:endParaRPr>
          </a:p>
        </p:txBody>
      </p:sp>
      <p:sp>
        <p:nvSpPr>
          <p:cNvPr id="9220" name="Rectangle 32"/>
          <p:cNvSpPr>
            <a:spLocks noChangeArrowheads="1"/>
          </p:cNvSpPr>
          <p:nvPr>
            <p:custDataLst>
              <p:tags r:id="rId3"/>
            </p:custDataLst>
          </p:nvPr>
        </p:nvSpPr>
        <p:spPr bwMode="auto">
          <a:xfrm>
            <a:off x="740833" y="3795292"/>
            <a:ext cx="10915651" cy="2341930"/>
          </a:xfrm>
          <a:prstGeom prst="rect">
            <a:avLst/>
          </a:prstGeom>
          <a:solidFill>
            <a:schemeClr val="bg2">
              <a:alpha val="50980"/>
            </a:schemeClr>
          </a:solidFill>
          <a:ln w="38100"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5981" tIns="0" rIns="35981" bIns="0" anchor="ct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algn="ctr" defTabSz="913943" eaLnBrk="1" fontAlgn="base" hangingPunct="1">
              <a:spcBef>
                <a:spcPct val="50000"/>
              </a:spcBef>
              <a:spcAft>
                <a:spcPct val="0"/>
              </a:spcAft>
              <a:buClr>
                <a:srgbClr val="879BAA"/>
              </a:buClr>
            </a:pPr>
            <a:endParaRPr lang="de-DE" altLang="en-US" sz="1799">
              <a:solidFill>
                <a:srgbClr val="000000"/>
              </a:solidFill>
              <a:ea typeface="ＭＳ Ｐゴシック" charset="-128"/>
            </a:endParaRPr>
          </a:p>
        </p:txBody>
      </p:sp>
      <p:sp>
        <p:nvSpPr>
          <p:cNvPr id="9223" name="Rectangle 32"/>
          <p:cNvSpPr>
            <a:spLocks noChangeArrowheads="1"/>
          </p:cNvSpPr>
          <p:nvPr>
            <p:custDataLst>
              <p:tags r:id="rId4"/>
            </p:custDataLst>
          </p:nvPr>
        </p:nvSpPr>
        <p:spPr bwMode="auto">
          <a:xfrm>
            <a:off x="353484" y="1424803"/>
            <a:ext cx="11518901" cy="2211823"/>
          </a:xfrm>
          <a:prstGeom prst="rect">
            <a:avLst/>
          </a:prstGeom>
          <a:solidFill>
            <a:srgbClr val="D7D7CD">
              <a:alpha val="50588"/>
            </a:srgbClr>
          </a:solidFill>
          <a:ln>
            <a:noFill/>
          </a:ln>
          <a:effectLst/>
        </p:spPr>
        <p:txBody>
          <a:bodyPr wrap="none" lIns="35981" tIns="0" rIns="35981" bIns="0" anchor="ct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algn="ctr" defTabSz="913943" eaLnBrk="1" fontAlgn="base" hangingPunct="1">
              <a:spcBef>
                <a:spcPct val="50000"/>
              </a:spcBef>
              <a:spcAft>
                <a:spcPct val="0"/>
              </a:spcAft>
              <a:buClr>
                <a:srgbClr val="879BAA"/>
              </a:buClr>
            </a:pPr>
            <a:endParaRPr lang="de-DE" altLang="en-US" sz="1799">
              <a:solidFill>
                <a:srgbClr val="000000"/>
              </a:solidFill>
              <a:ea typeface="ＭＳ Ｐゴシック" charset="-128"/>
            </a:endParaRPr>
          </a:p>
        </p:txBody>
      </p:sp>
      <p:sp>
        <p:nvSpPr>
          <p:cNvPr id="9224" name="Line 101"/>
          <p:cNvSpPr>
            <a:spLocks noChangeShapeType="1"/>
          </p:cNvSpPr>
          <p:nvPr>
            <p:custDataLst>
              <p:tags r:id="rId5"/>
            </p:custDataLst>
          </p:nvPr>
        </p:nvSpPr>
        <p:spPr bwMode="auto">
          <a:xfrm>
            <a:off x="1651001" y="3181250"/>
            <a:ext cx="5280400" cy="0"/>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9225" name="Rectangle 2"/>
          <p:cNvSpPr>
            <a:spLocks noGrp="1" noChangeAspect="1" noChangeArrowheads="1"/>
          </p:cNvSpPr>
          <p:nvPr>
            <p:ph type="title"/>
            <p:custDataLst>
              <p:tags r:id="rId6"/>
            </p:custDataLst>
          </p:nvPr>
        </p:nvSpPr>
        <p:spPr/>
        <p:txBody>
          <a:bodyPr/>
          <a:lstStyle/>
          <a:p>
            <a:pPr eaLnBrk="1" hangingPunct="1"/>
            <a:r>
              <a:rPr lang="sr-Latn-RS" altLang="en-US" dirty="0"/>
              <a:t>Primer</a:t>
            </a:r>
            <a:br>
              <a:rPr lang="en-US" altLang="en-US" dirty="0"/>
            </a:br>
            <a:r>
              <a:rPr lang="en-US" altLang="en-US" b="0" dirty="0"/>
              <a:t>Automotive Body Shop – </a:t>
            </a:r>
            <a:r>
              <a:rPr lang="sr-Latn-RS" altLang="en-US" b="0" dirty="0" err="1"/>
              <a:t>Prediktivno</a:t>
            </a:r>
            <a:r>
              <a:rPr lang="sr-Latn-RS" altLang="en-US" b="0" dirty="0"/>
              <a:t> održavanje</a:t>
            </a:r>
            <a:endParaRPr lang="en-US" altLang="en-US" b="0" dirty="0"/>
          </a:p>
        </p:txBody>
      </p:sp>
      <p:sp>
        <p:nvSpPr>
          <p:cNvPr id="9226" name="Text Box 34"/>
          <p:cNvSpPr txBox="1">
            <a:spLocks noChangeArrowheads="1"/>
          </p:cNvSpPr>
          <p:nvPr>
            <p:custDataLst>
              <p:tags r:id="rId7"/>
            </p:custDataLst>
          </p:nvPr>
        </p:nvSpPr>
        <p:spPr bwMode="auto">
          <a:xfrm>
            <a:off x="927100" y="3895255"/>
            <a:ext cx="1600200" cy="153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5981" tIns="0" rIns="35981" bIns="0">
            <a:spAutoFit/>
          </a:bodyP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algn="ctr" defTabSz="913943" eaLnBrk="1" fontAlgn="base" hangingPunct="1">
              <a:spcAft>
                <a:spcPct val="0"/>
              </a:spcAft>
              <a:buClr>
                <a:srgbClr val="BECDD7"/>
              </a:buClr>
            </a:pPr>
            <a:r>
              <a:rPr lang="en-US" altLang="en-US" sz="999" b="1" dirty="0">
                <a:solidFill>
                  <a:srgbClr val="000000"/>
                </a:solidFill>
                <a:ea typeface="ＭＳ Ｐゴシック" charset="-128"/>
              </a:rPr>
              <a:t>Local X-Tools Server</a:t>
            </a:r>
          </a:p>
        </p:txBody>
      </p:sp>
      <p:sp>
        <p:nvSpPr>
          <p:cNvPr id="9227" name="Text Box 160"/>
          <p:cNvSpPr txBox="1">
            <a:spLocks noChangeArrowheads="1"/>
          </p:cNvSpPr>
          <p:nvPr>
            <p:custDataLst>
              <p:tags r:id="rId8"/>
            </p:custDataLst>
          </p:nvPr>
        </p:nvSpPr>
        <p:spPr bwMode="auto">
          <a:xfrm>
            <a:off x="3282951" y="4758405"/>
            <a:ext cx="1811866" cy="217374"/>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953" tIns="46776" rIns="89953" bIns="46776">
            <a:spAutoFit/>
          </a:bodyP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defTabSz="913943" eaLnBrk="1" fontAlgn="base" hangingPunct="1">
              <a:spcAft>
                <a:spcPct val="0"/>
              </a:spcAft>
              <a:buClr>
                <a:srgbClr val="006600"/>
              </a:buClr>
              <a:buSzPct val="120000"/>
              <a:buFont typeface="Wingdings" pitchFamily="2" charset="2"/>
              <a:buChar char="§"/>
            </a:pPr>
            <a:r>
              <a:rPr lang="de-DE" altLang="en-US" sz="800" b="1">
                <a:solidFill>
                  <a:srgbClr val="000000"/>
                </a:solidFill>
                <a:ea typeface="ＭＳ Ｐゴシック" charset="-128"/>
              </a:rPr>
              <a:t> </a:t>
            </a:r>
            <a:r>
              <a:rPr lang="de-DE" altLang="en-US" sz="700" b="1">
                <a:solidFill>
                  <a:srgbClr val="000000"/>
                </a:solidFill>
                <a:ea typeface="ＭＳ Ｐゴシック" charset="-128"/>
              </a:rPr>
              <a:t>Ethernet</a:t>
            </a:r>
          </a:p>
        </p:txBody>
      </p:sp>
      <p:sp>
        <p:nvSpPr>
          <p:cNvPr id="9228" name="Text Box 167"/>
          <p:cNvSpPr txBox="1">
            <a:spLocks noChangeArrowheads="1"/>
          </p:cNvSpPr>
          <p:nvPr>
            <p:custDataLst>
              <p:tags r:id="rId9"/>
            </p:custDataLst>
          </p:nvPr>
        </p:nvSpPr>
        <p:spPr bwMode="auto">
          <a:xfrm>
            <a:off x="1271508" y="4515642"/>
            <a:ext cx="591768" cy="153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5981" tIns="0" rIns="35981" bIns="0">
            <a:spAutoFit/>
          </a:bodyP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algn="ctr" defTabSz="913943" eaLnBrk="1" fontAlgn="base" hangingPunct="1">
              <a:spcAft>
                <a:spcPct val="0"/>
              </a:spcAft>
              <a:buClr>
                <a:srgbClr val="BECDD7"/>
              </a:buClr>
            </a:pPr>
            <a:r>
              <a:rPr lang="de-DE" altLang="en-US" sz="999">
                <a:solidFill>
                  <a:srgbClr val="5F5F5F"/>
                </a:solidFill>
                <a:ea typeface="ＭＳ Ｐゴシック" charset="-128"/>
                <a:cs typeface="Arial" charset="0"/>
              </a:rPr>
              <a:t>Microbox</a:t>
            </a:r>
          </a:p>
        </p:txBody>
      </p:sp>
      <p:sp>
        <p:nvSpPr>
          <p:cNvPr id="111" name="Textfeld 110"/>
          <p:cNvSpPr txBox="1"/>
          <p:nvPr>
            <p:custDataLst>
              <p:tags r:id="rId10"/>
            </p:custDataLst>
          </p:nvPr>
        </p:nvSpPr>
        <p:spPr>
          <a:xfrm>
            <a:off x="2168475" y="1896046"/>
            <a:ext cx="4127922" cy="953594"/>
          </a:xfrm>
          <a:prstGeom prst="rect">
            <a:avLst/>
          </a:prstGeom>
          <a:noFill/>
        </p:spPr>
        <p:txBody>
          <a:bodyPr wrap="square">
            <a:spAutoFit/>
          </a:bodyPr>
          <a:lstStyle/>
          <a:p>
            <a:pPr marL="171364" indent="-171364" defTabSz="913943" fontAlgn="base">
              <a:spcAft>
                <a:spcPct val="0"/>
              </a:spcAft>
              <a:buFont typeface="Wingdings" pitchFamily="2" charset="2"/>
              <a:buChar char="§"/>
              <a:defRPr/>
            </a:pPr>
            <a:r>
              <a:rPr lang="sr-Latn-RS" sz="1399" dirty="0">
                <a:solidFill>
                  <a:srgbClr val="879BAA">
                    <a:lumMod val="50000"/>
                  </a:srgbClr>
                </a:solidFill>
                <a:latin typeface="Arial" pitchFamily="34" charset="0"/>
                <a:ea typeface="ＭＳ Ｐゴシック" charset="-128"/>
              </a:rPr>
              <a:t>Kolekcija podataka velike frekvencije sa robota</a:t>
            </a:r>
            <a:endParaRPr lang="en-US" sz="1399" dirty="0">
              <a:solidFill>
                <a:srgbClr val="879BAA">
                  <a:lumMod val="50000"/>
                </a:srgbClr>
              </a:solidFill>
              <a:latin typeface="Arial" pitchFamily="34" charset="0"/>
              <a:ea typeface="ＭＳ Ｐゴシック" charset="-128"/>
            </a:endParaRPr>
          </a:p>
          <a:p>
            <a:pPr marL="171364" indent="-171364" defTabSz="913943" fontAlgn="base">
              <a:spcAft>
                <a:spcPct val="0"/>
              </a:spcAft>
              <a:buFont typeface="Wingdings" pitchFamily="2" charset="2"/>
              <a:buChar char="§"/>
              <a:defRPr/>
            </a:pPr>
            <a:r>
              <a:rPr lang="sr-Latn-RS" sz="1399" dirty="0">
                <a:solidFill>
                  <a:srgbClr val="879BAA">
                    <a:lumMod val="50000"/>
                  </a:srgbClr>
                </a:solidFill>
                <a:latin typeface="Arial" pitchFamily="34" charset="0"/>
                <a:ea typeface="ＭＳ Ｐゴシック" charset="-128"/>
              </a:rPr>
              <a:t>Pre-obrada podataka</a:t>
            </a:r>
            <a:r>
              <a:rPr lang="en-US" sz="1399" dirty="0">
                <a:solidFill>
                  <a:srgbClr val="879BAA">
                    <a:lumMod val="50000"/>
                  </a:srgbClr>
                </a:solidFill>
                <a:latin typeface="Arial" pitchFamily="34" charset="0"/>
                <a:ea typeface="ＭＳ Ｐゴシック" charset="-128"/>
              </a:rPr>
              <a:t> (</a:t>
            </a:r>
            <a:r>
              <a:rPr lang="sr-Latn-RS" sz="1399" dirty="0">
                <a:solidFill>
                  <a:srgbClr val="879BAA">
                    <a:lumMod val="50000"/>
                  </a:srgbClr>
                </a:solidFill>
                <a:latin typeface="Arial" pitchFamily="34" charset="0"/>
                <a:ea typeface="ＭＳ Ｐゴシック" charset="-128"/>
              </a:rPr>
              <a:t>izračunavanje efektivne</a:t>
            </a:r>
            <a:r>
              <a:rPr lang="en-US" sz="1399" dirty="0">
                <a:solidFill>
                  <a:srgbClr val="879BAA">
                    <a:lumMod val="50000"/>
                  </a:srgbClr>
                </a:solidFill>
                <a:latin typeface="Arial" pitchFamily="34" charset="0"/>
                <a:ea typeface="ＭＳ Ｐゴシック" charset="-128"/>
              </a:rPr>
              <a:t> </a:t>
            </a:r>
            <a:r>
              <a:rPr lang="sr-Latn-RS" sz="1399" dirty="0">
                <a:solidFill>
                  <a:srgbClr val="879BAA">
                    <a:lumMod val="50000"/>
                  </a:srgbClr>
                </a:solidFill>
                <a:latin typeface="Arial" pitchFamily="34" charset="0"/>
                <a:ea typeface="ＭＳ Ｐゴシック" charset="-128"/>
              </a:rPr>
              <a:t>vrednosti vibracija i slanje u</a:t>
            </a:r>
            <a:r>
              <a:rPr lang="en-US" sz="1399" dirty="0">
                <a:solidFill>
                  <a:srgbClr val="879BAA">
                    <a:lumMod val="50000"/>
                  </a:srgbClr>
                </a:solidFill>
                <a:latin typeface="Arial" pitchFamily="34" charset="0"/>
                <a:ea typeface="ＭＳ Ｐゴシック" charset="-128"/>
              </a:rPr>
              <a:t> </a:t>
            </a:r>
            <a:r>
              <a:rPr lang="en-US" sz="1399" dirty="0" err="1">
                <a:solidFill>
                  <a:srgbClr val="879BAA">
                    <a:lumMod val="50000"/>
                  </a:srgbClr>
                </a:solidFill>
                <a:latin typeface="Arial" pitchFamily="34" charset="0"/>
                <a:ea typeface="ＭＳ Ｐゴシック" charset="-128"/>
              </a:rPr>
              <a:t>MindSphere</a:t>
            </a:r>
            <a:r>
              <a:rPr lang="sr-Latn-RS" sz="1399" dirty="0">
                <a:solidFill>
                  <a:srgbClr val="879BAA">
                    <a:lumMod val="50000"/>
                  </a:srgbClr>
                </a:solidFill>
                <a:latin typeface="Arial" pitchFamily="34" charset="0"/>
                <a:ea typeface="ＭＳ Ｐゴシック" charset="-128"/>
              </a:rPr>
              <a:t>-u</a:t>
            </a:r>
            <a:r>
              <a:rPr lang="en-US" sz="1399" dirty="0">
                <a:solidFill>
                  <a:srgbClr val="879BAA">
                    <a:lumMod val="50000"/>
                  </a:srgbClr>
                </a:solidFill>
                <a:latin typeface="Arial" pitchFamily="34" charset="0"/>
                <a:ea typeface="ＭＳ Ｐゴシック" charset="-128"/>
              </a:rPr>
              <a:t>)</a:t>
            </a:r>
          </a:p>
          <a:p>
            <a:pPr marL="171364" indent="-171364" defTabSz="913943" fontAlgn="base">
              <a:spcAft>
                <a:spcPct val="0"/>
              </a:spcAft>
              <a:buFont typeface="Wingdings" pitchFamily="2" charset="2"/>
              <a:buChar char="§"/>
              <a:defRPr/>
            </a:pPr>
            <a:r>
              <a:rPr lang="sr-Latn-RS" sz="1399" dirty="0">
                <a:solidFill>
                  <a:srgbClr val="879BAA">
                    <a:lumMod val="50000"/>
                  </a:srgbClr>
                </a:solidFill>
                <a:latin typeface="Arial" pitchFamily="34" charset="0"/>
                <a:ea typeface="ＭＳ Ｐゴシック" charset="-128"/>
              </a:rPr>
              <a:t>Analitika na </a:t>
            </a:r>
            <a:r>
              <a:rPr lang="en-US" sz="1399" dirty="0">
                <a:solidFill>
                  <a:srgbClr val="879BAA">
                    <a:lumMod val="50000"/>
                  </a:srgbClr>
                </a:solidFill>
                <a:latin typeface="Arial" pitchFamily="34" charset="0"/>
                <a:ea typeface="ＭＳ Ｐゴシック" charset="-128"/>
              </a:rPr>
              <a:t>Edge</a:t>
            </a:r>
            <a:r>
              <a:rPr lang="sr-Latn-RS" sz="1399" dirty="0">
                <a:solidFill>
                  <a:srgbClr val="879BAA">
                    <a:lumMod val="50000"/>
                  </a:srgbClr>
                </a:solidFill>
                <a:latin typeface="Arial" pitchFamily="34" charset="0"/>
                <a:ea typeface="ＭＳ Ｐゴシック" charset="-128"/>
              </a:rPr>
              <a:t> nivou</a:t>
            </a:r>
            <a:endParaRPr lang="en-US" sz="1399" dirty="0">
              <a:solidFill>
                <a:srgbClr val="879BAA">
                  <a:lumMod val="50000"/>
                </a:srgbClr>
              </a:solidFill>
              <a:latin typeface="Arial" pitchFamily="34" charset="0"/>
              <a:ea typeface="ＭＳ Ｐゴシック" charset="-128"/>
            </a:endParaRPr>
          </a:p>
        </p:txBody>
      </p:sp>
      <p:sp>
        <p:nvSpPr>
          <p:cNvPr id="9231" name="Line 41"/>
          <p:cNvSpPr>
            <a:spLocks noChangeShapeType="1"/>
          </p:cNvSpPr>
          <p:nvPr>
            <p:custDataLst>
              <p:tags r:id="rId11"/>
            </p:custDataLst>
          </p:nvPr>
        </p:nvSpPr>
        <p:spPr bwMode="auto">
          <a:xfrm flipH="1">
            <a:off x="2404534" y="4388710"/>
            <a:ext cx="0" cy="548989"/>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9232" name="Line 41"/>
          <p:cNvSpPr>
            <a:spLocks noChangeShapeType="1"/>
          </p:cNvSpPr>
          <p:nvPr>
            <p:custDataLst>
              <p:tags r:id="rId12"/>
            </p:custDataLst>
          </p:nvPr>
        </p:nvSpPr>
        <p:spPr bwMode="auto">
          <a:xfrm flipV="1">
            <a:off x="1873250" y="4937697"/>
            <a:ext cx="2959101" cy="9520"/>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9233" name="Line 41"/>
          <p:cNvSpPr>
            <a:spLocks noChangeShapeType="1"/>
          </p:cNvSpPr>
          <p:nvPr>
            <p:custDataLst>
              <p:tags r:id="rId13"/>
            </p:custDataLst>
          </p:nvPr>
        </p:nvSpPr>
        <p:spPr bwMode="auto">
          <a:xfrm>
            <a:off x="4800600" y="4442657"/>
            <a:ext cx="8467" cy="504562"/>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9234" name="Line 101"/>
          <p:cNvSpPr>
            <a:spLocks noChangeShapeType="1"/>
          </p:cNvSpPr>
          <p:nvPr>
            <p:custDataLst>
              <p:tags r:id="rId14"/>
            </p:custDataLst>
          </p:nvPr>
        </p:nvSpPr>
        <p:spPr bwMode="auto">
          <a:xfrm>
            <a:off x="1318685" y="4377602"/>
            <a:ext cx="1085849" cy="11107"/>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pic>
        <p:nvPicPr>
          <p:cNvPr id="9235" name="Picture 84" descr="microbox pc427B"/>
          <p:cNvPicPr>
            <a:picLocks noChangeAspect="1" noChangeArrowheads="1"/>
          </p:cNvPicPr>
          <p:nvPr>
            <p:custDataLst>
              <p:tags r:id="rId15"/>
            </p:custDataLst>
          </p:nvPr>
        </p:nvPicPr>
        <p:blipFill>
          <a:blip r:embed="rId56">
            <a:extLst>
              <a:ext uri="{28A0092B-C50C-407E-A947-70E740481C1C}">
                <a14:useLocalDpi xmlns:a14="http://schemas.microsoft.com/office/drawing/2010/main" val="0"/>
              </a:ext>
            </a:extLst>
          </a:blip>
          <a:srcRect/>
          <a:stretch>
            <a:fillRect/>
          </a:stretch>
        </p:blipFill>
        <p:spPr bwMode="auto">
          <a:xfrm>
            <a:off x="1187452" y="4084067"/>
            <a:ext cx="1119716" cy="425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8" name="Line 41"/>
          <p:cNvSpPr>
            <a:spLocks noChangeShapeType="1"/>
          </p:cNvSpPr>
          <p:nvPr>
            <p:custDataLst>
              <p:tags r:id="rId16"/>
            </p:custDataLst>
          </p:nvPr>
        </p:nvSpPr>
        <p:spPr bwMode="auto">
          <a:xfrm>
            <a:off x="6903883" y="2438687"/>
            <a:ext cx="1" cy="742563"/>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9239" name="Line 41"/>
          <p:cNvSpPr>
            <a:spLocks noChangeShapeType="1"/>
          </p:cNvSpPr>
          <p:nvPr>
            <p:custDataLst>
              <p:tags r:id="rId17"/>
            </p:custDataLst>
          </p:nvPr>
        </p:nvSpPr>
        <p:spPr bwMode="auto">
          <a:xfrm flipH="1">
            <a:off x="1646033" y="2438687"/>
            <a:ext cx="12700" cy="755257"/>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pic>
        <p:nvPicPr>
          <p:cNvPr id="9240" name="Picture 24" descr="G_SY01_XX_00272V"/>
          <p:cNvPicPr>
            <a:picLocks noChangeAspect="1" noChangeArrowheads="1"/>
          </p:cNvPicPr>
          <p:nvPr>
            <p:custDataLst>
              <p:tags r:id="rId18"/>
            </p:custDataLst>
          </p:nvPr>
        </p:nvPicPr>
        <p:blipFill>
          <a:blip r:embed="rId57">
            <a:extLst>
              <a:ext uri="{28A0092B-C50C-407E-A947-70E740481C1C}">
                <a14:useLocalDpi xmlns:a14="http://schemas.microsoft.com/office/drawing/2010/main" val="0"/>
              </a:ext>
            </a:extLst>
          </a:blip>
          <a:srcRect/>
          <a:stretch>
            <a:fillRect/>
          </a:stretch>
        </p:blipFill>
        <p:spPr bwMode="auto">
          <a:xfrm>
            <a:off x="1254450" y="1900805"/>
            <a:ext cx="795866" cy="57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1" name="Picture 24" descr="G_SY01_XX_00272V"/>
          <p:cNvPicPr>
            <a:picLocks noChangeAspect="1" noChangeArrowheads="1"/>
          </p:cNvPicPr>
          <p:nvPr>
            <p:custDataLst>
              <p:tags r:id="rId19"/>
            </p:custDataLst>
          </p:nvPr>
        </p:nvPicPr>
        <p:blipFill>
          <a:blip r:embed="rId57">
            <a:extLst>
              <a:ext uri="{28A0092B-C50C-407E-A947-70E740481C1C}">
                <a14:useLocalDpi xmlns:a14="http://schemas.microsoft.com/office/drawing/2010/main" val="0"/>
              </a:ext>
            </a:extLst>
          </a:blip>
          <a:srcRect/>
          <a:stretch>
            <a:fillRect/>
          </a:stretch>
        </p:blipFill>
        <p:spPr bwMode="auto">
          <a:xfrm>
            <a:off x="6531351" y="1900805"/>
            <a:ext cx="795866" cy="57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2" name="Picture 19" descr="Single Screen MTS"/>
          <p:cNvPicPr>
            <a:picLocks noChangeAspect="1" noChangeArrowheads="1"/>
          </p:cNvPicPr>
          <p:nvPr>
            <p:custDataLst>
              <p:tags r:id="rId20"/>
            </p:custDataLst>
          </p:nvPr>
        </p:nvPicPr>
        <p:blipFill>
          <a:blip r:embed="rId58">
            <a:extLst>
              <a:ext uri="{28A0092B-C50C-407E-A947-70E740481C1C}">
                <a14:useLocalDpi xmlns:a14="http://schemas.microsoft.com/office/drawing/2010/main" val="0"/>
              </a:ext>
            </a:extLst>
          </a:blip>
          <a:srcRect/>
          <a:stretch>
            <a:fillRect/>
          </a:stretch>
        </p:blipFill>
        <p:spPr bwMode="auto">
          <a:xfrm>
            <a:off x="1370865" y="1896046"/>
            <a:ext cx="577851" cy="31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43" name="Text Box 34"/>
          <p:cNvSpPr txBox="1">
            <a:spLocks noChangeArrowheads="1"/>
          </p:cNvSpPr>
          <p:nvPr>
            <p:custDataLst>
              <p:tags r:id="rId21"/>
            </p:custDataLst>
          </p:nvPr>
        </p:nvSpPr>
        <p:spPr bwMode="auto">
          <a:xfrm>
            <a:off x="430639" y="1542723"/>
            <a:ext cx="2383394" cy="276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5981" tIns="0" rIns="35981" bIns="0">
            <a:spAutoFit/>
          </a:bodyP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algn="ctr" defTabSz="913943" eaLnBrk="1" fontAlgn="base" hangingPunct="1">
              <a:spcAft>
                <a:spcPct val="0"/>
              </a:spcAft>
              <a:buClr>
                <a:srgbClr val="BECDD7"/>
              </a:buClr>
            </a:pPr>
            <a:r>
              <a:rPr lang="de-DE" altLang="en-US" sz="1799" b="1" dirty="0">
                <a:solidFill>
                  <a:srgbClr val="000000"/>
                </a:solidFill>
                <a:ea typeface="ＭＳ Ｐゴシック" charset="-128"/>
              </a:rPr>
              <a:t>X-Tools Client</a:t>
            </a:r>
            <a:endParaRPr lang="en-US" altLang="en-US" sz="1799" b="1" dirty="0">
              <a:solidFill>
                <a:srgbClr val="000000"/>
              </a:solidFill>
              <a:ea typeface="ＭＳ Ｐゴシック" charset="-128"/>
            </a:endParaRPr>
          </a:p>
        </p:txBody>
      </p:sp>
      <p:sp>
        <p:nvSpPr>
          <p:cNvPr id="9244" name="Text Box 34"/>
          <p:cNvSpPr txBox="1">
            <a:spLocks noChangeArrowheads="1"/>
          </p:cNvSpPr>
          <p:nvPr>
            <p:custDataLst>
              <p:tags r:id="rId22"/>
            </p:custDataLst>
          </p:nvPr>
        </p:nvSpPr>
        <p:spPr bwMode="auto">
          <a:xfrm>
            <a:off x="5688492" y="1539549"/>
            <a:ext cx="2485820" cy="276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5981" tIns="0" rIns="35981" bIns="0">
            <a:spAutoFit/>
          </a:bodyP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algn="ctr" defTabSz="913943" eaLnBrk="1" fontAlgn="base" hangingPunct="1">
              <a:spcAft>
                <a:spcPct val="0"/>
              </a:spcAft>
              <a:buClr>
                <a:srgbClr val="BECDD7"/>
              </a:buClr>
            </a:pPr>
            <a:r>
              <a:rPr lang="de-DE" altLang="en-US" sz="1799" b="1" dirty="0">
                <a:solidFill>
                  <a:srgbClr val="000000"/>
                </a:solidFill>
                <a:ea typeface="ＭＳ Ｐゴシック" charset="-128"/>
              </a:rPr>
              <a:t>MindSphere</a:t>
            </a:r>
            <a:endParaRPr lang="en-US" altLang="en-US" sz="1799" b="1" dirty="0">
              <a:solidFill>
                <a:srgbClr val="000000"/>
              </a:solidFill>
              <a:ea typeface="ＭＳ Ｐゴシック" charset="-128"/>
            </a:endParaRPr>
          </a:p>
        </p:txBody>
      </p:sp>
      <p:sp>
        <p:nvSpPr>
          <p:cNvPr id="9246" name="Text Box 4"/>
          <p:cNvSpPr txBox="1">
            <a:spLocks noChangeArrowheads="1"/>
          </p:cNvSpPr>
          <p:nvPr>
            <p:custDataLst>
              <p:tags r:id="rId23"/>
            </p:custDataLst>
          </p:nvPr>
        </p:nvSpPr>
        <p:spPr bwMode="auto">
          <a:xfrm>
            <a:off x="1289052" y="5550155"/>
            <a:ext cx="723900" cy="123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5981" tIns="0" rIns="35981" bIns="0">
            <a:spAutoFit/>
          </a:bodyP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defTabSz="913943" eaLnBrk="1" fontAlgn="base" hangingPunct="1">
              <a:spcBef>
                <a:spcPct val="50000"/>
              </a:spcBef>
              <a:spcAft>
                <a:spcPct val="0"/>
              </a:spcAft>
            </a:pPr>
            <a:r>
              <a:rPr lang="de-DE" altLang="en-US" sz="800">
                <a:solidFill>
                  <a:srgbClr val="5F5F5F"/>
                </a:solidFill>
                <a:ea typeface="ＭＳ Ｐゴシック" charset="-128"/>
                <a:cs typeface="Arial" charset="0"/>
              </a:rPr>
              <a:t>S7 319F</a:t>
            </a:r>
          </a:p>
        </p:txBody>
      </p:sp>
      <p:sp>
        <p:nvSpPr>
          <p:cNvPr id="9247" name="Line 168"/>
          <p:cNvSpPr>
            <a:spLocks noChangeShapeType="1"/>
          </p:cNvSpPr>
          <p:nvPr>
            <p:custDataLst>
              <p:tags r:id="rId24"/>
            </p:custDataLst>
          </p:nvPr>
        </p:nvSpPr>
        <p:spPr bwMode="auto">
          <a:xfrm>
            <a:off x="1873250" y="4947217"/>
            <a:ext cx="0" cy="215788"/>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pic>
        <p:nvPicPr>
          <p:cNvPr id="9248" name="Picture 102" descr="internet_2"/>
          <p:cNvPicPr>
            <a:picLocks noChangeAspect="1" noChangeArrowheads="1"/>
          </p:cNvPicPr>
          <p:nvPr>
            <p:custDataLst>
              <p:tags r:id="rId25"/>
            </p:custDataLst>
          </p:nvPr>
        </p:nvPicPr>
        <p:blipFill>
          <a:blip r:embed="rId59">
            <a:clrChange>
              <a:clrFrom>
                <a:srgbClr val="B3CCE5"/>
              </a:clrFrom>
              <a:clrTo>
                <a:srgbClr val="B3CCE5">
                  <a:alpha val="0"/>
                </a:srgbClr>
              </a:clrTo>
            </a:clrChange>
            <a:extLst>
              <a:ext uri="{28A0092B-C50C-407E-A947-70E740481C1C}">
                <a14:useLocalDpi xmlns:a14="http://schemas.microsoft.com/office/drawing/2010/main" val="0"/>
              </a:ext>
            </a:extLst>
          </a:blip>
          <a:srcRect/>
          <a:stretch>
            <a:fillRect/>
          </a:stretch>
        </p:blipFill>
        <p:spPr bwMode="auto">
          <a:xfrm>
            <a:off x="5688492" y="2998782"/>
            <a:ext cx="474184" cy="390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57" name="Line 41"/>
          <p:cNvSpPr>
            <a:spLocks noChangeShapeType="1"/>
          </p:cNvSpPr>
          <p:nvPr>
            <p:custDataLst>
              <p:tags r:id="rId26"/>
            </p:custDataLst>
          </p:nvPr>
        </p:nvSpPr>
        <p:spPr bwMode="auto">
          <a:xfrm flipV="1">
            <a:off x="1996017" y="5632662"/>
            <a:ext cx="2601383" cy="11107"/>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pic>
        <p:nvPicPr>
          <p:cNvPr id="9258" name="Picture 19" descr="G_SY02_XX_00756P"/>
          <p:cNvPicPr>
            <a:picLocks noChangeAspect="1" noChangeArrowheads="1"/>
          </p:cNvPicPr>
          <p:nvPr>
            <p:custDataLst>
              <p:tags r:id="rId27"/>
            </p:custDataLst>
          </p:nvPr>
        </p:nvPicPr>
        <p:blipFill>
          <a:blip r:embed="rId60">
            <a:extLst>
              <a:ext uri="{28A0092B-C50C-407E-A947-70E740481C1C}">
                <a14:useLocalDpi xmlns:a14="http://schemas.microsoft.com/office/drawing/2010/main" val="0"/>
              </a:ext>
            </a:extLst>
          </a:blip>
          <a:srcRect/>
          <a:stretch>
            <a:fillRect/>
          </a:stretch>
        </p:blipFill>
        <p:spPr bwMode="auto">
          <a:xfrm>
            <a:off x="2239434" y="4561656"/>
            <a:ext cx="330200" cy="46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59" name="Line 168"/>
          <p:cNvSpPr>
            <a:spLocks noChangeShapeType="1"/>
          </p:cNvSpPr>
          <p:nvPr>
            <p:custDataLst>
              <p:tags r:id="rId28"/>
            </p:custDataLst>
          </p:nvPr>
        </p:nvSpPr>
        <p:spPr bwMode="auto">
          <a:xfrm>
            <a:off x="2027767" y="5427980"/>
            <a:ext cx="0" cy="215788"/>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pic>
        <p:nvPicPr>
          <p:cNvPr id="9260" name="Picture 63" descr="C:\Users\ADMOCE0\AppData\Local\Microsoft\Windows\Temporary Internet Files\Content.IE5\WMCXHMQ3\G_SY02_XX_00034P.png"/>
          <p:cNvPicPr>
            <a:picLocks noChangeAspect="1" noChangeArrowheads="1"/>
          </p:cNvPicPr>
          <p:nvPr>
            <p:custDataLst>
              <p:tags r:id="rId29"/>
            </p:custDataLst>
          </p:nvPr>
        </p:nvPicPr>
        <p:blipFill>
          <a:blip r:embed="rId61">
            <a:extLst>
              <a:ext uri="{28A0092B-C50C-407E-A947-70E740481C1C}">
                <a14:useLocalDpi xmlns:a14="http://schemas.microsoft.com/office/drawing/2010/main" val="0"/>
              </a:ext>
            </a:extLst>
          </a:blip>
          <a:srcRect/>
          <a:stretch>
            <a:fillRect/>
          </a:stretch>
        </p:blipFill>
        <p:spPr bwMode="auto">
          <a:xfrm>
            <a:off x="1312335" y="5069393"/>
            <a:ext cx="1699684" cy="466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61" name="Line 101"/>
          <p:cNvSpPr>
            <a:spLocks noChangeShapeType="1"/>
          </p:cNvSpPr>
          <p:nvPr>
            <p:custDataLst>
              <p:tags r:id="rId30"/>
            </p:custDataLst>
          </p:nvPr>
        </p:nvSpPr>
        <p:spPr bwMode="auto">
          <a:xfrm>
            <a:off x="4792133" y="5662808"/>
            <a:ext cx="630767" cy="0"/>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pic>
        <p:nvPicPr>
          <p:cNvPr id="9262" name="Picture 19" descr="G_SY02_XX_00756P"/>
          <p:cNvPicPr>
            <a:picLocks noChangeAspect="1" noChangeArrowheads="1"/>
          </p:cNvPicPr>
          <p:nvPr>
            <p:custDataLst>
              <p:tags r:id="rId31"/>
            </p:custDataLst>
          </p:nvPr>
        </p:nvPicPr>
        <p:blipFill>
          <a:blip r:embed="rId60">
            <a:extLst>
              <a:ext uri="{28A0092B-C50C-407E-A947-70E740481C1C}">
                <a14:useLocalDpi xmlns:a14="http://schemas.microsoft.com/office/drawing/2010/main" val="0"/>
              </a:ext>
            </a:extLst>
          </a:blip>
          <a:srcRect/>
          <a:stretch>
            <a:fillRect/>
          </a:stretch>
        </p:blipFill>
        <p:spPr bwMode="auto">
          <a:xfrm>
            <a:off x="4461933" y="5334365"/>
            <a:ext cx="330200" cy="46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63" name="Line 101"/>
          <p:cNvSpPr>
            <a:spLocks noChangeShapeType="1"/>
          </p:cNvSpPr>
          <p:nvPr>
            <p:custDataLst>
              <p:tags r:id="rId32"/>
            </p:custDataLst>
          </p:nvPr>
        </p:nvSpPr>
        <p:spPr bwMode="auto">
          <a:xfrm flipV="1">
            <a:off x="6544666" y="4785377"/>
            <a:ext cx="0" cy="315749"/>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9265" name="Line 101"/>
          <p:cNvSpPr>
            <a:spLocks noChangeShapeType="1"/>
          </p:cNvSpPr>
          <p:nvPr>
            <p:custDataLst>
              <p:tags r:id="rId33"/>
            </p:custDataLst>
          </p:nvPr>
        </p:nvSpPr>
        <p:spPr bwMode="auto">
          <a:xfrm flipV="1">
            <a:off x="8032799" y="4785377"/>
            <a:ext cx="0" cy="315749"/>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9267" name="Line 101"/>
          <p:cNvSpPr>
            <a:spLocks noChangeShapeType="1"/>
          </p:cNvSpPr>
          <p:nvPr>
            <p:custDataLst>
              <p:tags r:id="rId34"/>
            </p:custDataLst>
          </p:nvPr>
        </p:nvSpPr>
        <p:spPr bwMode="auto">
          <a:xfrm flipV="1">
            <a:off x="9523187" y="4791724"/>
            <a:ext cx="0" cy="315749"/>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pic>
        <p:nvPicPr>
          <p:cNvPr id="9270" name="Picture 3" descr="C:\syncplicity\vesperul\PCS\Development\UI Overall\Bildschirmfoto am 2016-02-17 um 13.51.37.png"/>
          <p:cNvPicPr>
            <a:picLocks noChangeAspect="1" noChangeArrowheads="1"/>
          </p:cNvPicPr>
          <p:nvPr>
            <p:custDataLst>
              <p:tags r:id="rId35"/>
            </p:custDataLst>
          </p:nvPr>
        </p:nvPicPr>
        <p:blipFill>
          <a:blip r:embed="rId62">
            <a:extLst>
              <a:ext uri="{28A0092B-C50C-407E-A947-70E740481C1C}">
                <a14:useLocalDpi xmlns:a14="http://schemas.microsoft.com/office/drawing/2010/main" val="0"/>
              </a:ext>
            </a:extLst>
          </a:blip>
          <a:srcRect/>
          <a:stretch>
            <a:fillRect/>
          </a:stretch>
        </p:blipFill>
        <p:spPr bwMode="auto">
          <a:xfrm>
            <a:off x="6652002" y="1921433"/>
            <a:ext cx="558800" cy="312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72" name="Text Box 34"/>
          <p:cNvSpPr txBox="1">
            <a:spLocks noChangeArrowheads="1"/>
          </p:cNvSpPr>
          <p:nvPr>
            <p:custDataLst>
              <p:tags r:id="rId36"/>
            </p:custDataLst>
          </p:nvPr>
        </p:nvSpPr>
        <p:spPr bwMode="auto">
          <a:xfrm rot="10800000" flipV="1">
            <a:off x="3638551" y="3909533"/>
            <a:ext cx="1784350" cy="153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5981" tIns="0" rIns="35981" bIns="0">
            <a:spAutoFit/>
          </a:bodyP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algn="ctr" defTabSz="913943" eaLnBrk="1" fontAlgn="base" hangingPunct="1">
              <a:spcAft>
                <a:spcPct val="0"/>
              </a:spcAft>
              <a:buClr>
                <a:srgbClr val="BECDD7"/>
              </a:buClr>
            </a:pPr>
            <a:r>
              <a:rPr lang="de-DE" altLang="en-US" sz="999" b="1">
                <a:solidFill>
                  <a:srgbClr val="000000"/>
                </a:solidFill>
                <a:ea typeface="ＭＳ Ｐゴシック" charset="-128"/>
              </a:rPr>
              <a:t>MindConnectNano</a:t>
            </a:r>
          </a:p>
        </p:txBody>
      </p:sp>
      <p:sp>
        <p:nvSpPr>
          <p:cNvPr id="9273" name="Text Box 160"/>
          <p:cNvSpPr txBox="1">
            <a:spLocks noChangeArrowheads="1"/>
          </p:cNvSpPr>
          <p:nvPr>
            <p:custDataLst>
              <p:tags r:id="rId37"/>
            </p:custDataLst>
          </p:nvPr>
        </p:nvSpPr>
        <p:spPr bwMode="auto">
          <a:xfrm>
            <a:off x="2527300" y="5631075"/>
            <a:ext cx="1811866" cy="217374"/>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953" tIns="46776" rIns="89953" bIns="46776">
            <a:spAutoFit/>
          </a:bodyP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defTabSz="913943" eaLnBrk="1" fontAlgn="base" hangingPunct="1">
              <a:spcAft>
                <a:spcPct val="0"/>
              </a:spcAft>
              <a:buClr>
                <a:srgbClr val="006600"/>
              </a:buClr>
              <a:buSzPct val="120000"/>
              <a:buFont typeface="Wingdings" pitchFamily="2" charset="2"/>
              <a:buChar char="§"/>
            </a:pPr>
            <a:r>
              <a:rPr lang="de-DE" altLang="en-US" sz="800" b="1">
                <a:solidFill>
                  <a:srgbClr val="000000"/>
                </a:solidFill>
                <a:ea typeface="ＭＳ Ｐゴシック" charset="-128"/>
              </a:rPr>
              <a:t> </a:t>
            </a:r>
            <a:r>
              <a:rPr lang="de-DE" altLang="en-US" sz="700" b="1">
                <a:solidFill>
                  <a:srgbClr val="000000"/>
                </a:solidFill>
                <a:ea typeface="ＭＳ Ｐゴシック" charset="-128"/>
              </a:rPr>
              <a:t>Ethernet (PNIO)</a:t>
            </a:r>
          </a:p>
        </p:txBody>
      </p:sp>
      <p:sp>
        <p:nvSpPr>
          <p:cNvPr id="9274" name="Line 41"/>
          <p:cNvSpPr>
            <a:spLocks noChangeShapeType="1"/>
          </p:cNvSpPr>
          <p:nvPr>
            <p:custDataLst>
              <p:tags r:id="rId38"/>
            </p:custDataLst>
          </p:nvPr>
        </p:nvSpPr>
        <p:spPr bwMode="auto">
          <a:xfrm>
            <a:off x="4944534" y="4449003"/>
            <a:ext cx="0" cy="252282"/>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9275" name="Line 41"/>
          <p:cNvSpPr>
            <a:spLocks noChangeShapeType="1"/>
          </p:cNvSpPr>
          <p:nvPr>
            <p:custDataLst>
              <p:tags r:id="rId39"/>
            </p:custDataLst>
          </p:nvPr>
        </p:nvSpPr>
        <p:spPr bwMode="auto">
          <a:xfrm flipH="1">
            <a:off x="4944534" y="4693349"/>
            <a:ext cx="372533" cy="0"/>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9276" name="Line 41"/>
          <p:cNvSpPr>
            <a:spLocks noChangeShapeType="1"/>
          </p:cNvSpPr>
          <p:nvPr>
            <p:custDataLst>
              <p:tags r:id="rId40"/>
            </p:custDataLst>
          </p:nvPr>
        </p:nvSpPr>
        <p:spPr bwMode="auto">
          <a:xfrm>
            <a:off x="5317067" y="3181250"/>
            <a:ext cx="12700" cy="1535900"/>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pic>
        <p:nvPicPr>
          <p:cNvPr id="9277" name="Picture 9"/>
          <p:cNvPicPr>
            <a:picLocks noChangeAspect="1" noChangeArrowheads="1"/>
          </p:cNvPicPr>
          <p:nvPr>
            <p:custDataLst>
              <p:tags r:id="rId41"/>
            </p:custDataLst>
          </p:nvPr>
        </p:nvPicPr>
        <p:blipFill>
          <a:blip r:embed="rId63">
            <a:extLst>
              <a:ext uri="{28A0092B-C50C-407E-A947-70E740481C1C}">
                <a14:useLocalDpi xmlns:a14="http://schemas.microsoft.com/office/drawing/2010/main" val="0"/>
              </a:ext>
            </a:extLst>
          </a:blip>
          <a:srcRect/>
          <a:stretch>
            <a:fillRect/>
          </a:stretch>
        </p:blipFill>
        <p:spPr bwMode="auto">
          <a:xfrm>
            <a:off x="4042833" y="4069789"/>
            <a:ext cx="1051984" cy="466482"/>
          </a:xfrm>
          <a:prstGeom prst="rect">
            <a:avLst/>
          </a:prstGeom>
          <a:noFill/>
          <a:ln>
            <a:noFill/>
          </a:ln>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lgn="ctr">
                <a:solidFill>
                  <a:schemeClr val="tx1"/>
                </a:solidFill>
                <a:miter lim="800000"/>
                <a:headEnd/>
                <a:tailEnd/>
              </a14:hiddenLine>
            </a:ext>
          </a:extLst>
        </p:spPr>
      </p:pic>
      <p:grpSp>
        <p:nvGrpSpPr>
          <p:cNvPr id="2" name="Gruppieren 1"/>
          <p:cNvGrpSpPr/>
          <p:nvPr>
            <p:custDataLst>
              <p:tags r:id="rId42"/>
            </p:custDataLst>
          </p:nvPr>
        </p:nvGrpSpPr>
        <p:grpSpPr>
          <a:xfrm>
            <a:off x="6009408" y="3903113"/>
            <a:ext cx="1070519" cy="973886"/>
            <a:chOff x="6012537" y="4104004"/>
            <a:chExt cx="1071077" cy="974393"/>
          </a:xfrm>
        </p:grpSpPr>
        <p:sp>
          <p:nvSpPr>
            <p:cNvPr id="9283" name="Textfeld 2"/>
            <p:cNvSpPr txBox="1">
              <a:spLocks noChangeArrowheads="1"/>
            </p:cNvSpPr>
            <p:nvPr/>
          </p:nvSpPr>
          <p:spPr bwMode="auto">
            <a:xfrm>
              <a:off x="6012537" y="4913361"/>
              <a:ext cx="1068814" cy="165036"/>
            </a:xfrm>
            <a:prstGeom prst="rect">
              <a:avLst/>
            </a:prstGeom>
            <a:solidFill>
              <a:schemeClr val="accent1"/>
            </a:solidFill>
            <a:ln w="9525">
              <a:solidFill>
                <a:schemeClr val="tx1"/>
              </a:solidFill>
              <a:miter lim="800000"/>
              <a:headEnd/>
              <a:tailEnd/>
            </a:ln>
          </p:spPr>
          <p:txBody>
            <a:bodyPr wrap="square" tIns="35981" bIns="35981">
              <a:spAutoFit/>
            </a:bodyP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algn="ctr" defTabSz="913943" eaLnBrk="1" fontAlgn="base" hangingPunct="1">
                <a:spcBef>
                  <a:spcPct val="50000"/>
                </a:spcBef>
                <a:spcAft>
                  <a:spcPct val="0"/>
                </a:spcAft>
              </a:pPr>
              <a:r>
                <a:rPr lang="de-DE" altLang="en-US" sz="600" dirty="0">
                  <a:solidFill>
                    <a:srgbClr val="000000"/>
                  </a:solidFill>
                  <a:ea typeface="ＭＳ Ｐゴシック" charset="-128"/>
                </a:rPr>
                <a:t>Kuka Controller (PNIO)</a:t>
              </a:r>
              <a:endParaRPr lang="en-US" altLang="en-US" sz="600" dirty="0">
                <a:solidFill>
                  <a:srgbClr val="000000"/>
                </a:solidFill>
                <a:ea typeface="ＭＳ Ｐゴシック" charset="-128"/>
              </a:endParaRPr>
            </a:p>
          </p:txBody>
        </p:sp>
        <p:pic>
          <p:nvPicPr>
            <p:cNvPr id="69" name="Picture 7" descr="C:\Users\z003mmma\Desktop\RIA-KUKA.jpg"/>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6012537" y="4104004"/>
              <a:ext cx="1071077" cy="8020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uppieren 3"/>
          <p:cNvGrpSpPr/>
          <p:nvPr>
            <p:custDataLst>
              <p:tags r:id="rId43"/>
            </p:custDataLst>
          </p:nvPr>
        </p:nvGrpSpPr>
        <p:grpSpPr>
          <a:xfrm>
            <a:off x="7497541" y="3903113"/>
            <a:ext cx="1070519" cy="973886"/>
            <a:chOff x="7434922" y="4104004"/>
            <a:chExt cx="1071077" cy="974393"/>
          </a:xfrm>
        </p:grpSpPr>
        <p:pic>
          <p:nvPicPr>
            <p:cNvPr id="71687" name="Picture 7" descr="C:\Users\z003mmma\Desktop\RIA-KUKA.jpg"/>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7434922" y="4104004"/>
              <a:ext cx="1071077" cy="802053"/>
            </a:xfrm>
            <a:prstGeom prst="rect">
              <a:avLst/>
            </a:prstGeom>
            <a:noFill/>
            <a:extLst>
              <a:ext uri="{909E8E84-426E-40DD-AFC4-6F175D3DCCD1}">
                <a14:hiddenFill xmlns:a14="http://schemas.microsoft.com/office/drawing/2010/main">
                  <a:solidFill>
                    <a:srgbClr val="FFFFFF"/>
                  </a:solidFill>
                </a14:hiddenFill>
              </a:ext>
            </a:extLst>
          </p:spPr>
        </p:pic>
        <p:sp>
          <p:nvSpPr>
            <p:cNvPr id="70" name="Textfeld 2"/>
            <p:cNvSpPr txBox="1">
              <a:spLocks noChangeArrowheads="1"/>
            </p:cNvSpPr>
            <p:nvPr/>
          </p:nvSpPr>
          <p:spPr bwMode="auto">
            <a:xfrm>
              <a:off x="7436053" y="4913361"/>
              <a:ext cx="1068814" cy="165036"/>
            </a:xfrm>
            <a:prstGeom prst="rect">
              <a:avLst/>
            </a:prstGeom>
            <a:solidFill>
              <a:schemeClr val="accent1"/>
            </a:solidFill>
            <a:ln w="9525">
              <a:solidFill>
                <a:schemeClr val="tx1"/>
              </a:solidFill>
              <a:miter lim="800000"/>
              <a:headEnd/>
              <a:tailEnd/>
            </a:ln>
          </p:spPr>
          <p:txBody>
            <a:bodyPr wrap="square" tIns="35981" bIns="35981">
              <a:spAutoFit/>
            </a:bodyP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algn="ctr" defTabSz="913943" eaLnBrk="1" fontAlgn="base" hangingPunct="1">
                <a:spcBef>
                  <a:spcPct val="50000"/>
                </a:spcBef>
                <a:spcAft>
                  <a:spcPct val="0"/>
                </a:spcAft>
              </a:pPr>
              <a:r>
                <a:rPr lang="de-DE" altLang="en-US" sz="600">
                  <a:solidFill>
                    <a:srgbClr val="000000"/>
                  </a:solidFill>
                  <a:ea typeface="ＭＳ Ｐゴシック" charset="-128"/>
                </a:rPr>
                <a:t>Kuka Controller (PNIO)</a:t>
              </a:r>
              <a:endParaRPr lang="en-US" altLang="en-US" sz="600">
                <a:solidFill>
                  <a:srgbClr val="000000"/>
                </a:solidFill>
                <a:ea typeface="ＭＳ Ｐゴシック" charset="-128"/>
              </a:endParaRPr>
            </a:p>
          </p:txBody>
        </p:sp>
      </p:grpSp>
      <p:grpSp>
        <p:nvGrpSpPr>
          <p:cNvPr id="3" name="Gruppieren 2"/>
          <p:cNvGrpSpPr/>
          <p:nvPr>
            <p:custDataLst>
              <p:tags r:id="rId44"/>
            </p:custDataLst>
          </p:nvPr>
        </p:nvGrpSpPr>
        <p:grpSpPr>
          <a:xfrm>
            <a:off x="8985673" y="3895001"/>
            <a:ext cx="1075031" cy="990108"/>
            <a:chOff x="8990352" y="4087773"/>
            <a:chExt cx="1075591" cy="990624"/>
          </a:xfrm>
        </p:grpSpPr>
        <p:pic>
          <p:nvPicPr>
            <p:cNvPr id="9282" name="Picture 65" descr="http://www.kuka-robotics.com/NR/rdonlyres/D4EFDE62-19D3-4D0D-B99D-0159A0E815BF/0/occuBot_k.jpg"/>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8990352" y="4087773"/>
              <a:ext cx="1075591" cy="818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feld 2"/>
            <p:cNvSpPr txBox="1">
              <a:spLocks noChangeArrowheads="1"/>
            </p:cNvSpPr>
            <p:nvPr/>
          </p:nvSpPr>
          <p:spPr bwMode="auto">
            <a:xfrm>
              <a:off x="8993740" y="4913361"/>
              <a:ext cx="1068814" cy="165036"/>
            </a:xfrm>
            <a:prstGeom prst="rect">
              <a:avLst/>
            </a:prstGeom>
            <a:solidFill>
              <a:schemeClr val="accent1"/>
            </a:solidFill>
            <a:ln w="9525">
              <a:solidFill>
                <a:schemeClr val="tx1"/>
              </a:solidFill>
              <a:miter lim="800000"/>
              <a:headEnd/>
              <a:tailEnd/>
            </a:ln>
          </p:spPr>
          <p:txBody>
            <a:bodyPr wrap="square" tIns="35981" bIns="35981">
              <a:spAutoFit/>
            </a:bodyP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algn="ctr" defTabSz="913943" eaLnBrk="1" fontAlgn="base" hangingPunct="1">
                <a:spcBef>
                  <a:spcPct val="50000"/>
                </a:spcBef>
                <a:spcAft>
                  <a:spcPct val="0"/>
                </a:spcAft>
              </a:pPr>
              <a:r>
                <a:rPr lang="de-DE" altLang="en-US" sz="600">
                  <a:solidFill>
                    <a:srgbClr val="000000"/>
                  </a:solidFill>
                  <a:ea typeface="ＭＳ Ｐゴシック" charset="-128"/>
                </a:rPr>
                <a:t>Kuka Controller (PNIO)</a:t>
              </a:r>
              <a:endParaRPr lang="en-US" altLang="en-US" sz="600">
                <a:solidFill>
                  <a:srgbClr val="000000"/>
                </a:solidFill>
                <a:ea typeface="ＭＳ Ｐゴシック" charset="-128"/>
              </a:endParaRPr>
            </a:p>
          </p:txBody>
        </p:sp>
      </p:grpSp>
      <p:sp>
        <p:nvSpPr>
          <p:cNvPr id="78" name="Line 41"/>
          <p:cNvSpPr>
            <a:spLocks noChangeShapeType="1"/>
          </p:cNvSpPr>
          <p:nvPr>
            <p:custDataLst>
              <p:tags r:id="rId45"/>
            </p:custDataLst>
          </p:nvPr>
        </p:nvSpPr>
        <p:spPr bwMode="auto">
          <a:xfrm flipH="1">
            <a:off x="5410207" y="5091605"/>
            <a:ext cx="4131726" cy="0"/>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79" name="Line 101"/>
          <p:cNvSpPr>
            <a:spLocks noChangeShapeType="1"/>
          </p:cNvSpPr>
          <p:nvPr>
            <p:custDataLst>
              <p:tags r:id="rId46"/>
            </p:custDataLst>
          </p:nvPr>
        </p:nvSpPr>
        <p:spPr bwMode="auto">
          <a:xfrm flipH="1" flipV="1">
            <a:off x="5410207" y="5080156"/>
            <a:ext cx="0" cy="575700"/>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80" name="Line 101"/>
          <p:cNvSpPr>
            <a:spLocks noChangeShapeType="1"/>
          </p:cNvSpPr>
          <p:nvPr>
            <p:custDataLst>
              <p:tags r:id="rId47"/>
            </p:custDataLst>
          </p:nvPr>
        </p:nvSpPr>
        <p:spPr bwMode="auto">
          <a:xfrm flipV="1">
            <a:off x="6931314" y="5109511"/>
            <a:ext cx="0" cy="315749"/>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81" name="Line 101"/>
          <p:cNvSpPr>
            <a:spLocks noChangeShapeType="1"/>
          </p:cNvSpPr>
          <p:nvPr>
            <p:custDataLst>
              <p:tags r:id="rId48"/>
            </p:custDataLst>
          </p:nvPr>
        </p:nvSpPr>
        <p:spPr bwMode="auto">
          <a:xfrm flipV="1">
            <a:off x="8679545" y="5109511"/>
            <a:ext cx="0" cy="315749"/>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pic>
        <p:nvPicPr>
          <p:cNvPr id="71688" name="Picture 8" descr="C:\Users\z003mmma\Pictures\Roller-Bed-Conveyors.jpg"/>
          <p:cNvPicPr>
            <a:picLocks noChangeAspect="1" noChangeArrowheads="1"/>
          </p:cNvPicPr>
          <p:nvPr>
            <p:custDataLst>
              <p:tags r:id="rId49"/>
            </p:custDataLst>
          </p:nvPr>
        </p:nvPicPr>
        <p:blipFill>
          <a:blip r:embed="rId66">
            <a:extLst>
              <a:ext uri="{28A0092B-C50C-407E-A947-70E740481C1C}">
                <a14:useLocalDpi xmlns:a14="http://schemas.microsoft.com/office/drawing/2010/main" val="0"/>
              </a:ext>
            </a:extLst>
          </a:blip>
          <a:srcRect/>
          <a:stretch>
            <a:fillRect/>
          </a:stretch>
        </p:blipFill>
        <p:spPr bwMode="auto">
          <a:xfrm>
            <a:off x="8144287" y="5256595"/>
            <a:ext cx="1070519" cy="801634"/>
          </a:xfrm>
          <a:prstGeom prst="rect">
            <a:avLst/>
          </a:prstGeom>
          <a:noFill/>
          <a:extLst>
            <a:ext uri="{909E8E84-426E-40DD-AFC4-6F175D3DCCD1}">
              <a14:hiddenFill xmlns:a14="http://schemas.microsoft.com/office/drawing/2010/main">
                <a:solidFill>
                  <a:srgbClr val="FFFFFF"/>
                </a:solidFill>
              </a14:hiddenFill>
            </a:ext>
          </a:extLst>
        </p:spPr>
      </p:pic>
      <p:pic>
        <p:nvPicPr>
          <p:cNvPr id="71689" name="Picture 9" descr="C:\Users\z003mmma\Pictures\Construction_crane_cab_base.jpg"/>
          <p:cNvPicPr>
            <a:picLocks noChangeAspect="1" noChangeArrowheads="1"/>
          </p:cNvPicPr>
          <p:nvPr>
            <p:custDataLst>
              <p:tags r:id="rId50"/>
            </p:custDataLst>
          </p:nvPr>
        </p:nvPicPr>
        <p:blipFill>
          <a:blip r:embed="rId67">
            <a:extLst>
              <a:ext uri="{28A0092B-C50C-407E-A947-70E740481C1C}">
                <a14:useLocalDpi xmlns:a14="http://schemas.microsoft.com/office/drawing/2010/main" val="0"/>
              </a:ext>
            </a:extLst>
          </a:blip>
          <a:srcRect/>
          <a:stretch>
            <a:fillRect/>
          </a:stretch>
        </p:blipFill>
        <p:spPr bwMode="auto">
          <a:xfrm>
            <a:off x="6398685" y="5267386"/>
            <a:ext cx="1065260" cy="790844"/>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bwMode="auto">
          <a:xfrm>
            <a:off x="6223579" y="5267386"/>
            <a:ext cx="175106" cy="790844"/>
          </a:xfrm>
          <a:prstGeom prst="rect">
            <a:avLst/>
          </a:prstGeom>
          <a:solidFill>
            <a:srgbClr val="005F8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vert270" wrap="square" lIns="107944" tIns="53972" rIns="107944" bIns="53972" numCol="1" spcCol="72000" rtlCol="0" anchor="ctr">
            <a:noAutofit/>
          </a:bodyPr>
          <a:lstStyle/>
          <a:p>
            <a:pPr algn="ctr" defTabSz="913943" fontAlgn="base">
              <a:lnSpc>
                <a:spcPct val="110000"/>
              </a:lnSpc>
              <a:spcBef>
                <a:spcPct val="0"/>
              </a:spcBef>
              <a:spcAft>
                <a:spcPct val="0"/>
              </a:spcAft>
            </a:pPr>
            <a:r>
              <a:rPr lang="en-US" sz="999" dirty="0">
                <a:solidFill>
                  <a:srgbClr val="FFFFFF"/>
                </a:solidFill>
                <a:latin typeface="Arial" pitchFamily="34" charset="0"/>
                <a:ea typeface="ＭＳ Ｐゴシック" charset="-128"/>
              </a:rPr>
              <a:t>Table</a:t>
            </a:r>
          </a:p>
        </p:txBody>
      </p:sp>
      <p:sp>
        <p:nvSpPr>
          <p:cNvPr id="83" name="Rechteck 82"/>
          <p:cNvSpPr/>
          <p:nvPr/>
        </p:nvSpPr>
        <p:spPr bwMode="auto">
          <a:xfrm>
            <a:off x="7969181" y="5256595"/>
            <a:ext cx="175106" cy="790844"/>
          </a:xfrm>
          <a:prstGeom prst="rect">
            <a:avLst/>
          </a:prstGeom>
          <a:solidFill>
            <a:srgbClr val="005F8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vert270" wrap="square" lIns="107944" tIns="53972" rIns="107944" bIns="53972" numCol="1" spcCol="72000" rtlCol="0" anchor="ctr">
            <a:noAutofit/>
          </a:bodyPr>
          <a:lstStyle/>
          <a:p>
            <a:pPr algn="ctr" defTabSz="913943" fontAlgn="base">
              <a:lnSpc>
                <a:spcPct val="110000"/>
              </a:lnSpc>
              <a:spcBef>
                <a:spcPct val="0"/>
              </a:spcBef>
              <a:spcAft>
                <a:spcPct val="0"/>
              </a:spcAft>
            </a:pPr>
            <a:r>
              <a:rPr lang="en-US" sz="999" dirty="0">
                <a:solidFill>
                  <a:srgbClr val="FFFFFF"/>
                </a:solidFill>
                <a:latin typeface="Arial" pitchFamily="34" charset="0"/>
                <a:ea typeface="ＭＳ Ｐゴシック" charset="-128"/>
              </a:rPr>
              <a:t>Conveyor</a:t>
            </a:r>
          </a:p>
        </p:txBody>
      </p:sp>
      <p:sp>
        <p:nvSpPr>
          <p:cNvPr id="84" name="Rechteck 83"/>
          <p:cNvSpPr/>
          <p:nvPr/>
        </p:nvSpPr>
        <p:spPr bwMode="auto">
          <a:xfrm>
            <a:off x="7323565" y="3903114"/>
            <a:ext cx="175106" cy="798171"/>
          </a:xfrm>
          <a:prstGeom prst="rect">
            <a:avLst/>
          </a:prstGeom>
          <a:solidFill>
            <a:srgbClr val="005F8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vert270" wrap="square" lIns="107944" tIns="53972" rIns="107944" bIns="53972" numCol="1" spcCol="72000" rtlCol="0" anchor="ctr">
            <a:noAutofit/>
          </a:bodyPr>
          <a:lstStyle/>
          <a:p>
            <a:pPr algn="ctr" defTabSz="913943" fontAlgn="base">
              <a:lnSpc>
                <a:spcPct val="110000"/>
              </a:lnSpc>
              <a:spcBef>
                <a:spcPct val="0"/>
              </a:spcBef>
              <a:spcAft>
                <a:spcPct val="0"/>
              </a:spcAft>
            </a:pPr>
            <a:r>
              <a:rPr lang="en-US" sz="999" dirty="0">
                <a:solidFill>
                  <a:srgbClr val="FFFFFF"/>
                </a:solidFill>
                <a:latin typeface="Arial" pitchFamily="34" charset="0"/>
                <a:ea typeface="ＭＳ Ｐゴシック" charset="-128"/>
              </a:rPr>
              <a:t>Weld robot</a:t>
            </a:r>
          </a:p>
        </p:txBody>
      </p:sp>
      <p:sp>
        <p:nvSpPr>
          <p:cNvPr id="85" name="Rechteck 84"/>
          <p:cNvSpPr/>
          <p:nvPr/>
        </p:nvSpPr>
        <p:spPr bwMode="auto">
          <a:xfrm>
            <a:off x="5834302" y="3903113"/>
            <a:ext cx="175106" cy="790844"/>
          </a:xfrm>
          <a:prstGeom prst="rect">
            <a:avLst/>
          </a:prstGeom>
          <a:solidFill>
            <a:srgbClr val="005F8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vert270" wrap="square" lIns="0" tIns="0" rIns="0" bIns="0" numCol="1" spcCol="72000" rtlCol="0" anchor="ctr">
            <a:noAutofit/>
          </a:bodyPr>
          <a:lstStyle/>
          <a:p>
            <a:pPr algn="ctr" defTabSz="913943" fontAlgn="base">
              <a:lnSpc>
                <a:spcPct val="110000"/>
              </a:lnSpc>
              <a:spcBef>
                <a:spcPct val="0"/>
              </a:spcBef>
              <a:spcAft>
                <a:spcPct val="0"/>
              </a:spcAft>
            </a:pPr>
            <a:r>
              <a:rPr lang="en-US" sz="999" dirty="0">
                <a:solidFill>
                  <a:srgbClr val="FFFFFF"/>
                </a:solidFill>
                <a:latin typeface="Arial" pitchFamily="34" charset="0"/>
                <a:ea typeface="ＭＳ Ｐゴシック" charset="-128"/>
              </a:rPr>
              <a:t>Weld robot</a:t>
            </a:r>
          </a:p>
        </p:txBody>
      </p:sp>
      <p:sp>
        <p:nvSpPr>
          <p:cNvPr id="86" name="Rechteck 85"/>
          <p:cNvSpPr/>
          <p:nvPr/>
        </p:nvSpPr>
        <p:spPr bwMode="auto">
          <a:xfrm>
            <a:off x="8806053" y="3895785"/>
            <a:ext cx="175106" cy="799151"/>
          </a:xfrm>
          <a:prstGeom prst="rect">
            <a:avLst/>
          </a:prstGeom>
          <a:solidFill>
            <a:srgbClr val="005F8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vert270" wrap="square" lIns="0" tIns="0" rIns="0" bIns="0" numCol="1" spcCol="72000" rtlCol="0" anchor="ctr">
            <a:noAutofit/>
          </a:bodyPr>
          <a:lstStyle/>
          <a:p>
            <a:pPr algn="ctr" defTabSz="913943" fontAlgn="base">
              <a:lnSpc>
                <a:spcPct val="110000"/>
              </a:lnSpc>
              <a:spcBef>
                <a:spcPct val="0"/>
              </a:spcBef>
              <a:spcAft>
                <a:spcPct val="0"/>
              </a:spcAft>
            </a:pPr>
            <a:r>
              <a:rPr lang="en-US" sz="999" dirty="0">
                <a:solidFill>
                  <a:srgbClr val="FFFFFF"/>
                </a:solidFill>
                <a:latin typeface="Arial" pitchFamily="34" charset="0"/>
                <a:ea typeface="ＭＳ Ｐゴシック" charset="-128"/>
              </a:rPr>
              <a:t>Manipulator</a:t>
            </a:r>
          </a:p>
        </p:txBody>
      </p:sp>
      <p:sp>
        <p:nvSpPr>
          <p:cNvPr id="6" name="Textfeld 5"/>
          <p:cNvSpPr txBox="1"/>
          <p:nvPr/>
        </p:nvSpPr>
        <p:spPr>
          <a:xfrm>
            <a:off x="10203391" y="4377602"/>
            <a:ext cx="1453092" cy="374459"/>
          </a:xfrm>
          <a:prstGeom prst="rect">
            <a:avLst/>
          </a:prstGeom>
          <a:noFill/>
        </p:spPr>
        <p:txBody>
          <a:bodyPr wrap="square" lIns="0" tIns="0" rIns="0" bIns="0" rtlCol="0">
            <a:spAutoFit/>
          </a:bodyPr>
          <a:lstStyle/>
          <a:p>
            <a:pPr defTabSz="913943" fontAlgn="base">
              <a:lnSpc>
                <a:spcPct val="110000"/>
              </a:lnSpc>
              <a:spcAft>
                <a:spcPct val="0"/>
              </a:spcAft>
            </a:pPr>
            <a:r>
              <a:rPr lang="en-US" sz="2399" b="1" dirty="0">
                <a:solidFill>
                  <a:srgbClr val="879BAA"/>
                </a:solidFill>
                <a:latin typeface="Arial" pitchFamily="34" charset="0"/>
                <a:ea typeface="ＭＳ Ｐゴシック" charset="-128"/>
              </a:rPr>
              <a:t>Weld cell</a:t>
            </a:r>
          </a:p>
        </p:txBody>
      </p:sp>
      <p:sp>
        <p:nvSpPr>
          <p:cNvPr id="87" name="cdtTextBox 11 Id18"/>
          <p:cNvSpPr txBox="1"/>
          <p:nvPr>
            <p:custDataLst>
              <p:tags r:id="rId51"/>
            </p:custDataLst>
          </p:nvPr>
        </p:nvSpPr>
        <p:spPr>
          <a:xfrm>
            <a:off x="1" y="6596001"/>
            <a:ext cx="1764366" cy="260214"/>
          </a:xfrm>
          <a:prstGeom prst="rect">
            <a:avLst/>
          </a:prstGeom>
          <a:noFill/>
        </p:spPr>
        <p:txBody>
          <a:bodyPr wrap="square" lIns="626074" tIns="0" rIns="0" bIns="115140" rtlCol="0" anchor="t" anchorCtr="0">
            <a:noAutofit/>
          </a:bodyPr>
          <a:lstStyle>
            <a:defPPr>
              <a:defRPr lang="de-DE"/>
            </a:defPPr>
            <a:lvl1pPr>
              <a:lnSpc>
                <a:spcPct val="110000"/>
              </a:lnSpc>
              <a:spcBef>
                <a:spcPts val="0"/>
              </a:spcBef>
              <a:defRPr sz="1000">
                <a:solidFill>
                  <a:srgbClr val="000000"/>
                </a:solidFill>
              </a:defRPr>
            </a:lvl1pPr>
          </a:lstStyle>
          <a:p>
            <a:pPr defTabSz="913943" fontAlgn="base">
              <a:spcAft>
                <a:spcPct val="0"/>
              </a:spcAft>
            </a:pPr>
            <a:r>
              <a:rPr lang="en-US" sz="999" dirty="0">
                <a:latin typeface="Arial" pitchFamily="34" charset="0"/>
                <a:ea typeface="ＭＳ Ｐゴシック" charset="-128"/>
              </a:rPr>
              <a:t>Page </a:t>
            </a:r>
            <a:fld id="{91E7552C-A157-4A4F-8E99-698C0325FC94}" type="slidenum">
              <a:rPr lang="en-US" sz="999">
                <a:latin typeface="Arial" pitchFamily="34" charset="0"/>
                <a:ea typeface="ＭＳ Ｐゴシック" charset="-128"/>
              </a:rPr>
              <a:pPr defTabSz="913943" fontAlgn="base">
                <a:spcAft>
                  <a:spcPct val="0"/>
                </a:spcAft>
              </a:pPr>
              <a:t>21</a:t>
            </a:fld>
            <a:endParaRPr lang="en-US" sz="999" dirty="0">
              <a:latin typeface="Arial" pitchFamily="34" charset="0"/>
              <a:ea typeface="ＭＳ Ｐゴシック" charset="-128"/>
            </a:endParaRPr>
          </a:p>
        </p:txBody>
      </p:sp>
      <p:sp>
        <p:nvSpPr>
          <p:cNvPr id="88" name="Textfeld 87"/>
          <p:cNvSpPr txBox="1"/>
          <p:nvPr>
            <p:custDataLst>
              <p:tags r:id="rId52"/>
            </p:custDataLst>
          </p:nvPr>
        </p:nvSpPr>
        <p:spPr>
          <a:xfrm>
            <a:off x="7498670" y="1896046"/>
            <a:ext cx="4283000" cy="1384225"/>
          </a:xfrm>
          <a:prstGeom prst="rect">
            <a:avLst/>
          </a:prstGeom>
          <a:noFill/>
        </p:spPr>
        <p:txBody>
          <a:bodyPr wrap="square">
            <a:spAutoFit/>
          </a:bodyPr>
          <a:lstStyle/>
          <a:p>
            <a:pPr marL="171364" indent="-171364" defTabSz="913943" fontAlgn="base">
              <a:spcAft>
                <a:spcPct val="0"/>
              </a:spcAft>
              <a:buFont typeface="Wingdings" pitchFamily="2" charset="2"/>
              <a:buChar char="§"/>
              <a:defRPr/>
            </a:pPr>
            <a:r>
              <a:rPr lang="sr-Latn-RS" sz="1399" dirty="0">
                <a:solidFill>
                  <a:srgbClr val="879BAA">
                    <a:lumMod val="50000"/>
                  </a:srgbClr>
                </a:solidFill>
                <a:latin typeface="Arial" pitchFamily="34" charset="0"/>
                <a:ea typeface="ＭＳ Ｐゴシック" charset="-128"/>
              </a:rPr>
              <a:t>Pristup </a:t>
            </a:r>
            <a:r>
              <a:rPr lang="en-US" sz="1399" dirty="0">
                <a:solidFill>
                  <a:srgbClr val="879BAA">
                    <a:lumMod val="50000"/>
                  </a:srgbClr>
                </a:solidFill>
                <a:latin typeface="Arial" pitchFamily="34" charset="0"/>
                <a:ea typeface="ＭＳ Ｐゴシック" charset="-128"/>
              </a:rPr>
              <a:t>dashboard</a:t>
            </a:r>
            <a:r>
              <a:rPr lang="sr-Latn-RS" sz="1399" dirty="0">
                <a:solidFill>
                  <a:srgbClr val="879BAA">
                    <a:lumMod val="50000"/>
                  </a:srgbClr>
                </a:solidFill>
                <a:latin typeface="Arial" pitchFamily="34" charset="0"/>
                <a:ea typeface="ＭＳ Ｐゴシック" charset="-128"/>
              </a:rPr>
              <a:t>-ima</a:t>
            </a:r>
            <a:r>
              <a:rPr lang="en-US" sz="1399" dirty="0">
                <a:solidFill>
                  <a:srgbClr val="879BAA">
                    <a:lumMod val="50000"/>
                  </a:srgbClr>
                </a:solidFill>
                <a:latin typeface="Arial" pitchFamily="34" charset="0"/>
                <a:ea typeface="ＭＳ Ｐゴシック" charset="-128"/>
              </a:rPr>
              <a:t> </a:t>
            </a:r>
            <a:r>
              <a:rPr lang="sr-Latn-RS" sz="1399" dirty="0">
                <a:solidFill>
                  <a:srgbClr val="879BAA">
                    <a:lumMod val="50000"/>
                  </a:srgbClr>
                </a:solidFill>
                <a:latin typeface="Arial" pitchFamily="34" charset="0"/>
                <a:ea typeface="ＭＳ Ｐゴシック" charset="-128"/>
              </a:rPr>
              <a:t>i</a:t>
            </a:r>
            <a:r>
              <a:rPr lang="en-US" sz="1399" dirty="0">
                <a:solidFill>
                  <a:srgbClr val="879BAA">
                    <a:lumMod val="50000"/>
                  </a:srgbClr>
                </a:solidFill>
                <a:latin typeface="Arial" pitchFamily="34" charset="0"/>
                <a:ea typeface="ＭＳ Ｐゴシック" charset="-128"/>
              </a:rPr>
              <a:t> </a:t>
            </a:r>
            <a:r>
              <a:rPr lang="en-US" sz="1399" dirty="0" err="1">
                <a:solidFill>
                  <a:srgbClr val="879BAA">
                    <a:lumMod val="50000"/>
                  </a:srgbClr>
                </a:solidFill>
                <a:latin typeface="Arial" pitchFamily="34" charset="0"/>
                <a:ea typeface="ＭＳ Ｐゴシック" charset="-128"/>
              </a:rPr>
              <a:t>MindApps</a:t>
            </a:r>
            <a:endParaRPr lang="en-US" sz="1399" dirty="0">
              <a:solidFill>
                <a:srgbClr val="879BAA">
                  <a:lumMod val="50000"/>
                </a:srgbClr>
              </a:solidFill>
              <a:latin typeface="Arial" pitchFamily="34" charset="0"/>
              <a:ea typeface="ＭＳ Ｐゴシック" charset="-128"/>
            </a:endParaRPr>
          </a:p>
          <a:p>
            <a:pPr marL="171364" indent="-171364" defTabSz="913943" fontAlgn="base">
              <a:spcAft>
                <a:spcPct val="0"/>
              </a:spcAft>
              <a:buFont typeface="Wingdings" pitchFamily="2" charset="2"/>
              <a:buChar char="§"/>
              <a:defRPr/>
            </a:pPr>
            <a:r>
              <a:rPr lang="sr-Latn-RS" sz="1399" dirty="0">
                <a:solidFill>
                  <a:srgbClr val="879BAA">
                    <a:lumMod val="50000"/>
                  </a:srgbClr>
                </a:solidFill>
                <a:latin typeface="Arial" pitchFamily="34" charset="0"/>
                <a:ea typeface="ＭＳ Ｐゴシック" charset="-128"/>
              </a:rPr>
              <a:t>Nadzor kritičnih</a:t>
            </a:r>
            <a:r>
              <a:rPr lang="en-US" sz="1399" dirty="0">
                <a:solidFill>
                  <a:srgbClr val="879BAA">
                    <a:lumMod val="50000"/>
                  </a:srgbClr>
                </a:solidFill>
                <a:latin typeface="Arial" pitchFamily="34" charset="0"/>
                <a:ea typeface="ＭＳ Ｐゴシック" charset="-128"/>
              </a:rPr>
              <a:t> KPI</a:t>
            </a:r>
            <a:r>
              <a:rPr lang="sr-Latn-RS" sz="1399" dirty="0">
                <a:solidFill>
                  <a:srgbClr val="879BAA">
                    <a:lumMod val="50000"/>
                  </a:srgbClr>
                </a:solidFill>
                <a:latin typeface="Arial" pitchFamily="34" charset="0"/>
                <a:ea typeface="ＭＳ Ｐゴシック" charset="-128"/>
              </a:rPr>
              <a:t>-ova (</a:t>
            </a:r>
            <a:r>
              <a:rPr lang="sr-Latn-RS" sz="1399" b="1" dirty="0" err="1">
                <a:solidFill>
                  <a:srgbClr val="879BAA">
                    <a:lumMod val="50000"/>
                  </a:srgbClr>
                </a:solidFill>
                <a:latin typeface="Arial" pitchFamily="34" charset="0"/>
                <a:ea typeface="ＭＳ Ｐゴシック" charset="-128"/>
              </a:rPr>
              <a:t>K</a:t>
            </a:r>
            <a:r>
              <a:rPr lang="sr-Latn-RS" sz="1399" dirty="0" err="1">
                <a:solidFill>
                  <a:srgbClr val="879BAA">
                    <a:lumMod val="50000"/>
                  </a:srgbClr>
                </a:solidFill>
                <a:latin typeface="Arial" pitchFamily="34" charset="0"/>
                <a:ea typeface="ＭＳ Ｐゴシック" charset="-128"/>
              </a:rPr>
              <a:t>ey</a:t>
            </a:r>
            <a:r>
              <a:rPr lang="sr-Latn-RS" sz="1399" dirty="0">
                <a:solidFill>
                  <a:srgbClr val="879BAA">
                    <a:lumMod val="50000"/>
                  </a:srgbClr>
                </a:solidFill>
                <a:latin typeface="Arial" pitchFamily="34" charset="0"/>
                <a:ea typeface="ＭＳ Ｐゴシック" charset="-128"/>
              </a:rPr>
              <a:t> </a:t>
            </a:r>
            <a:r>
              <a:rPr lang="sr-Latn-RS" sz="1399" b="1" dirty="0">
                <a:solidFill>
                  <a:srgbClr val="879BAA">
                    <a:lumMod val="50000"/>
                  </a:srgbClr>
                </a:solidFill>
                <a:latin typeface="Arial" pitchFamily="34" charset="0"/>
                <a:ea typeface="ＭＳ Ｐゴシック" charset="-128"/>
              </a:rPr>
              <a:t>P</a:t>
            </a:r>
            <a:r>
              <a:rPr lang="sr-Latn-RS" sz="1399" dirty="0">
                <a:solidFill>
                  <a:srgbClr val="879BAA">
                    <a:lumMod val="50000"/>
                  </a:srgbClr>
                </a:solidFill>
                <a:latin typeface="Arial" pitchFamily="34" charset="0"/>
                <a:ea typeface="ＭＳ Ｐゴシック" charset="-128"/>
              </a:rPr>
              <a:t>erformanse </a:t>
            </a:r>
            <a:r>
              <a:rPr lang="sr-Latn-RS" sz="1399" b="1" dirty="0" err="1">
                <a:solidFill>
                  <a:srgbClr val="879BAA">
                    <a:lumMod val="50000"/>
                  </a:srgbClr>
                </a:solidFill>
                <a:latin typeface="Arial" pitchFamily="34" charset="0"/>
                <a:ea typeface="ＭＳ Ｐゴシック" charset="-128"/>
              </a:rPr>
              <a:t>I</a:t>
            </a:r>
            <a:r>
              <a:rPr lang="sr-Latn-RS" sz="1399" dirty="0" err="1">
                <a:solidFill>
                  <a:srgbClr val="879BAA">
                    <a:lumMod val="50000"/>
                  </a:srgbClr>
                </a:solidFill>
                <a:latin typeface="Arial" pitchFamily="34" charset="0"/>
                <a:ea typeface="ＭＳ Ｐゴシック" charset="-128"/>
              </a:rPr>
              <a:t>ndicators</a:t>
            </a:r>
            <a:r>
              <a:rPr lang="sr-Latn-RS" sz="1399" dirty="0">
                <a:solidFill>
                  <a:srgbClr val="879BAA">
                    <a:lumMod val="50000"/>
                  </a:srgbClr>
                </a:solidFill>
                <a:latin typeface="Arial" pitchFamily="34" charset="0"/>
                <a:ea typeface="ＭＳ Ｐゴシック" charset="-128"/>
              </a:rPr>
              <a:t>)</a:t>
            </a:r>
            <a:endParaRPr lang="en-US" sz="1399" dirty="0">
              <a:solidFill>
                <a:srgbClr val="879BAA">
                  <a:lumMod val="50000"/>
                </a:srgbClr>
              </a:solidFill>
              <a:latin typeface="Arial" pitchFamily="34" charset="0"/>
              <a:ea typeface="ＭＳ Ｐゴシック" charset="-128"/>
            </a:endParaRPr>
          </a:p>
          <a:p>
            <a:pPr marL="171364" indent="-171364" defTabSz="913943" fontAlgn="base">
              <a:spcAft>
                <a:spcPct val="0"/>
              </a:spcAft>
              <a:buFont typeface="Wingdings" pitchFamily="2" charset="2"/>
              <a:buChar char="§"/>
              <a:defRPr/>
            </a:pPr>
            <a:r>
              <a:rPr lang="sr-Latn-RS" sz="1399" dirty="0">
                <a:solidFill>
                  <a:srgbClr val="879BAA">
                    <a:lumMod val="50000"/>
                  </a:srgbClr>
                </a:solidFill>
                <a:latin typeface="Arial" pitchFamily="34" charset="0"/>
                <a:ea typeface="ＭＳ Ｐゴシック" charset="-128"/>
              </a:rPr>
              <a:t>Vizuelizacija promenljivih</a:t>
            </a:r>
            <a:endParaRPr lang="en-US" sz="1399" dirty="0">
              <a:solidFill>
                <a:srgbClr val="879BAA">
                  <a:lumMod val="50000"/>
                </a:srgbClr>
              </a:solidFill>
              <a:latin typeface="Arial" pitchFamily="34" charset="0"/>
              <a:ea typeface="ＭＳ Ｐゴシック" charset="-128"/>
            </a:endParaRPr>
          </a:p>
          <a:p>
            <a:pPr marL="171364" indent="-171364" defTabSz="913943" fontAlgn="base">
              <a:spcAft>
                <a:spcPct val="0"/>
              </a:spcAft>
              <a:buFont typeface="Wingdings" pitchFamily="2" charset="2"/>
              <a:buChar char="§"/>
              <a:defRPr/>
            </a:pPr>
            <a:r>
              <a:rPr lang="sr-Latn-RS" sz="1399" dirty="0">
                <a:solidFill>
                  <a:srgbClr val="879BAA">
                    <a:lumMod val="50000"/>
                  </a:srgbClr>
                </a:solidFill>
                <a:latin typeface="Arial" pitchFamily="34" charset="0"/>
                <a:ea typeface="ＭＳ Ｐゴシック" charset="-128"/>
              </a:rPr>
              <a:t>Podešavanje granica za aktiviranje alarma i upozorenja</a:t>
            </a:r>
            <a:endParaRPr lang="en-US" sz="1399" dirty="0">
              <a:solidFill>
                <a:srgbClr val="879BAA">
                  <a:lumMod val="50000"/>
                </a:srgbClr>
              </a:solidFill>
              <a:latin typeface="Arial" pitchFamily="34" charset="0"/>
              <a:ea typeface="ＭＳ Ｐゴシック" charset="-128"/>
            </a:endParaRPr>
          </a:p>
        </p:txBody>
      </p:sp>
    </p:spTree>
    <p:extLst>
      <p:ext uri="{BB962C8B-B14F-4D97-AF65-F5344CB8AC3E}">
        <p14:creationId xmlns:p14="http://schemas.microsoft.com/office/powerpoint/2010/main" val="3807838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p:cNvGraphicFramePr>
          <p:nvPr>
            <p:custDataLst>
              <p:tags r:id="rId1"/>
            </p:custDataLst>
          </p:nvPr>
        </p:nvGraphicFramePr>
        <p:xfrm>
          <a:off x="1589" y="3378"/>
          <a:ext cx="1586" cy="1586"/>
        </p:xfrm>
        <a:graphic>
          <a:graphicData uri="http://schemas.openxmlformats.org/presentationml/2006/ole">
            <mc:AlternateContent xmlns:mc="http://schemas.openxmlformats.org/markup-compatibility/2006">
              <mc:Choice xmlns:v="urn:schemas-microsoft-com:vml" Requires="v">
                <p:oleObj name="think-cell Folie" r:id="rId4" imgW="360" imgH="360" progId="">
                  <p:embed/>
                </p:oleObj>
              </mc:Choice>
              <mc:Fallback>
                <p:oleObj name="think-cell Folie" r:id="rId4" imgW="360" imgH="360" progId="">
                  <p:embed/>
                  <p:pic>
                    <p:nvPicPr>
                      <p:cNvPr id="4" name="Objekt 3" hidden="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 y="3378"/>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hteck 15"/>
          <p:cNvSpPr/>
          <p:nvPr/>
        </p:nvSpPr>
        <p:spPr bwMode="auto">
          <a:xfrm>
            <a:off x="0" y="1413930"/>
            <a:ext cx="12192000" cy="4750501"/>
          </a:xfrm>
          <a:prstGeom prst="rect">
            <a:avLst/>
          </a:prstGeom>
          <a:solidFill>
            <a:srgbClr val="D7D7CD"/>
          </a:solidFill>
          <a:ln>
            <a:noFill/>
          </a:ln>
          <a:effectLst/>
        </p:spPr>
        <p:txBody>
          <a:bodyPr wrap="square" lIns="107908" tIns="53956" rIns="107908" bIns="53956" numCol="1" spcCol="71975" rtlCol="0" anchor="ctr">
            <a:noAutofit/>
          </a:bodyPr>
          <a:lstStyle/>
          <a:p>
            <a:pPr algn="ctr" defTabSz="913943" fontAlgn="base">
              <a:lnSpc>
                <a:spcPct val="110000"/>
              </a:lnSpc>
              <a:spcBef>
                <a:spcPct val="0"/>
              </a:spcBef>
              <a:spcAft>
                <a:spcPct val="0"/>
              </a:spcAft>
            </a:pPr>
            <a:endParaRPr lang="en-US" sz="1699" b="1" dirty="0">
              <a:solidFill>
                <a:srgbClr val="000000"/>
              </a:solidFill>
              <a:latin typeface="Arial" pitchFamily="34" charset="0"/>
              <a:ea typeface="ＭＳ Ｐゴシック" charset="-128"/>
            </a:endParaRPr>
          </a:p>
        </p:txBody>
      </p:sp>
      <p:sp>
        <p:nvSpPr>
          <p:cNvPr id="3" name="BainBulletsConfiguration" hidden="1"/>
          <p:cNvSpPr txBox="1"/>
          <p:nvPr/>
        </p:nvSpPr>
        <p:spPr bwMode="gray">
          <a:xfrm>
            <a:off x="12696" y="14478"/>
            <a:ext cx="8885372" cy="15574"/>
          </a:xfrm>
          <a:prstGeom prst="rect">
            <a:avLst/>
          </a:prstGeom>
          <a:noFill/>
        </p:spPr>
        <p:txBody>
          <a:bodyPr vert="horz" wrap="square" lIns="0" tIns="0" rIns="0" bIns="0" rtlCol="0">
            <a:spAutoFit/>
          </a:bodyPr>
          <a:lstStyle/>
          <a:p>
            <a:pPr defTabSz="913943" fontAlgn="base">
              <a:lnSpc>
                <a:spcPct val="110000"/>
              </a:lnSpc>
              <a:spcBef>
                <a:spcPct val="50000"/>
              </a:spcBef>
              <a:spcAft>
                <a:spcPct val="0"/>
              </a:spcAft>
            </a:pPr>
            <a:endParaRPr lang="en-US" sz="100" dirty="0">
              <a:solidFill>
                <a:srgbClr val="FFFFFF"/>
              </a:solidFill>
              <a:latin typeface="Arial" pitchFamily="34" charset="0"/>
              <a:ea typeface="ＭＳ Ｐゴシック" charset="-128"/>
            </a:endParaRPr>
          </a:p>
        </p:txBody>
      </p:sp>
      <p:sp>
        <p:nvSpPr>
          <p:cNvPr id="9" name="Titel 8"/>
          <p:cNvSpPr>
            <a:spLocks noGrp="1"/>
          </p:cNvSpPr>
          <p:nvPr>
            <p:ph type="title"/>
          </p:nvPr>
        </p:nvSpPr>
        <p:spPr bwMode="gray"/>
        <p:txBody>
          <a:bodyPr/>
          <a:lstStyle/>
          <a:p>
            <a:r>
              <a:rPr lang="en-US" dirty="0" err="1"/>
              <a:t>MindSphere</a:t>
            </a:r>
            <a:r>
              <a:rPr lang="en-US" dirty="0"/>
              <a:t> – </a:t>
            </a:r>
            <a:r>
              <a:rPr lang="en-US" dirty="0" err="1"/>
              <a:t>Nad</a:t>
            </a:r>
            <a:r>
              <a:rPr lang="sr-Latn-RS" dirty="0"/>
              <a:t>zor stanja </a:t>
            </a:r>
            <a:r>
              <a:rPr lang="sr-Latn-RS" dirty="0" err="1"/>
              <a:t>asset</a:t>
            </a:r>
            <a:r>
              <a:rPr lang="sr-Latn-RS" dirty="0"/>
              <a:t>-a</a:t>
            </a:r>
            <a:endParaRPr lang="en-US" dirty="0"/>
          </a:p>
        </p:txBody>
      </p:sp>
      <p:sp>
        <p:nvSpPr>
          <p:cNvPr id="10" name="Fußzeilenplatzhalter 9"/>
          <p:cNvSpPr>
            <a:spLocks noGrp="1"/>
          </p:cNvSpPr>
          <p:nvPr>
            <p:ph type="ftr" sz="quarter" idx="4294967295"/>
          </p:nvPr>
        </p:nvSpPr>
        <p:spPr>
          <a:xfrm>
            <a:off x="3786188" y="6597650"/>
            <a:ext cx="8405812" cy="258763"/>
          </a:xfrm>
          <a:prstGeom prst="rect">
            <a:avLst/>
          </a:prstGeom>
        </p:spPr>
        <p:txBody>
          <a:bodyPr/>
          <a:lstStyle/>
          <a:p>
            <a:pPr defTabSz="913943" fontAlgn="base">
              <a:spcBef>
                <a:spcPct val="50000"/>
              </a:spcBef>
              <a:spcAft>
                <a:spcPct val="0"/>
              </a:spcAft>
            </a:pPr>
            <a:r>
              <a:rPr lang="en-US" sz="1799" dirty="0">
                <a:solidFill>
                  <a:srgbClr val="ADBECB"/>
                </a:solidFill>
                <a:latin typeface="Arial" pitchFamily="34" charset="0"/>
                <a:ea typeface="ＭＳ Ｐゴシック" charset="-128"/>
              </a:rPr>
              <a:t>Driving the Digital Enterprise for discrete industries</a:t>
            </a:r>
          </a:p>
        </p:txBody>
      </p:sp>
      <p:sp>
        <p:nvSpPr>
          <p:cNvPr id="6" name="AutoShape 9" descr="https://www.cloudfoundry.org/wp-content/uploads/2015/10/CloudFoundryCorp_cmyk.jpg"/>
          <p:cNvSpPr>
            <a:spLocks noChangeAspect="1" noChangeArrowheads="1"/>
          </p:cNvSpPr>
          <p:nvPr/>
        </p:nvSpPr>
        <p:spPr bwMode="auto">
          <a:xfrm>
            <a:off x="63467" y="-134669"/>
            <a:ext cx="304641" cy="3046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pic>
        <p:nvPicPr>
          <p:cNvPr id="169989" name="Picture 5"/>
          <p:cNvPicPr>
            <a:picLocks noChangeAspect="1" noChangeArrowheads="1"/>
          </p:cNvPicPr>
          <p:nvPr/>
        </p:nvPicPr>
        <p:blipFill>
          <a:blip r:embed="rId6"/>
          <a:srcRect/>
          <a:stretch>
            <a:fillRect/>
          </a:stretch>
        </p:blipFill>
        <p:spPr bwMode="auto">
          <a:xfrm>
            <a:off x="6520366" y="1413930"/>
            <a:ext cx="5551148" cy="4750501"/>
          </a:xfrm>
          <a:prstGeom prst="rect">
            <a:avLst/>
          </a:prstGeom>
          <a:noFill/>
          <a:ln w="9525">
            <a:noFill/>
            <a:miter lim="800000"/>
            <a:headEnd/>
            <a:tailEnd/>
          </a:ln>
        </p:spPr>
      </p:pic>
      <p:sp>
        <p:nvSpPr>
          <p:cNvPr id="2" name="TextBox 1">
            <a:extLst>
              <a:ext uri="{FF2B5EF4-FFF2-40B4-BE49-F238E27FC236}">
                <a16:creationId xmlns:a16="http://schemas.microsoft.com/office/drawing/2014/main" id="{B5C2260E-86A5-4B7B-ABEC-EADF42D847E1}"/>
              </a:ext>
            </a:extLst>
          </p:cNvPr>
          <p:cNvSpPr txBox="1"/>
          <p:nvPr/>
        </p:nvSpPr>
        <p:spPr>
          <a:xfrm>
            <a:off x="736600" y="2171700"/>
            <a:ext cx="4935035" cy="2909001"/>
          </a:xfrm>
          <a:prstGeom prst="rect">
            <a:avLst/>
          </a:prstGeom>
          <a:noFill/>
        </p:spPr>
        <p:txBody>
          <a:bodyPr wrap="square" lIns="0" tIns="0" rIns="0" bIns="0" rtlCol="0">
            <a:spAutoFit/>
          </a:bodyPr>
          <a:lstStyle/>
          <a:p>
            <a:pPr>
              <a:lnSpc>
                <a:spcPct val="150000"/>
              </a:lnSpc>
              <a:spcBef>
                <a:spcPts val="0"/>
              </a:spcBef>
            </a:pPr>
            <a:r>
              <a:rPr lang="en-GB" sz="1600" dirty="0" err="1">
                <a:solidFill>
                  <a:schemeClr val="tx1"/>
                </a:solidFill>
              </a:rPr>
              <a:t>Dobijte</a:t>
            </a:r>
            <a:r>
              <a:rPr lang="en-GB" sz="1600" dirty="0">
                <a:solidFill>
                  <a:schemeClr val="tx1"/>
                </a:solidFill>
              </a:rPr>
              <a:t> </a:t>
            </a:r>
            <a:r>
              <a:rPr lang="en-GB" sz="1600" dirty="0" err="1">
                <a:solidFill>
                  <a:schemeClr val="tx1"/>
                </a:solidFill>
              </a:rPr>
              <a:t>pregled</a:t>
            </a:r>
            <a:r>
              <a:rPr lang="en-GB" sz="1600" dirty="0">
                <a:solidFill>
                  <a:schemeClr val="tx1"/>
                </a:solidFill>
              </a:rPr>
              <a:t> o </a:t>
            </a:r>
            <a:r>
              <a:rPr lang="en-GB" sz="1600" dirty="0" err="1">
                <a:solidFill>
                  <a:schemeClr val="tx1"/>
                </a:solidFill>
              </a:rPr>
              <a:t>statusu</a:t>
            </a:r>
            <a:r>
              <a:rPr lang="en-GB" sz="1600" dirty="0">
                <a:solidFill>
                  <a:schemeClr val="tx1"/>
                </a:solidFill>
              </a:rPr>
              <a:t> </a:t>
            </a:r>
            <a:r>
              <a:rPr lang="en-GB" sz="1600" dirty="0" err="1">
                <a:solidFill>
                  <a:schemeClr val="tx1"/>
                </a:solidFill>
              </a:rPr>
              <a:t>vaš</a:t>
            </a:r>
            <a:r>
              <a:rPr lang="sr-Latn-RS" sz="1600" dirty="0" err="1">
                <a:solidFill>
                  <a:schemeClr val="tx1"/>
                </a:solidFill>
              </a:rPr>
              <a:t>eg</a:t>
            </a:r>
            <a:r>
              <a:rPr lang="sr-Latn-RS" sz="1600" dirty="0">
                <a:solidFill>
                  <a:schemeClr val="tx1"/>
                </a:solidFill>
              </a:rPr>
              <a:t> </a:t>
            </a:r>
            <a:r>
              <a:rPr lang="sr-Latn-RS" sz="1600" dirty="0" err="1">
                <a:solidFill>
                  <a:schemeClr val="tx1"/>
                </a:solidFill>
              </a:rPr>
              <a:t>aseta</a:t>
            </a:r>
            <a:r>
              <a:rPr lang="en-GB" sz="1600" dirty="0">
                <a:solidFill>
                  <a:schemeClr val="tx1"/>
                </a:solidFill>
              </a:rPr>
              <a:t>, </a:t>
            </a:r>
            <a:r>
              <a:rPr lang="en-GB" sz="1600" dirty="0" err="1">
                <a:solidFill>
                  <a:schemeClr val="tx1"/>
                </a:solidFill>
              </a:rPr>
              <a:t>na</a:t>
            </a:r>
            <a:r>
              <a:rPr lang="en-GB" sz="1600" dirty="0">
                <a:solidFill>
                  <a:schemeClr val="tx1"/>
                </a:solidFill>
              </a:rPr>
              <a:t> primer:</a:t>
            </a:r>
          </a:p>
          <a:p>
            <a:pPr marL="285750" indent="-285750">
              <a:lnSpc>
                <a:spcPct val="150000"/>
              </a:lnSpc>
              <a:spcBef>
                <a:spcPts val="0"/>
              </a:spcBef>
              <a:buFontTx/>
              <a:buChar char="-"/>
            </a:pPr>
            <a:r>
              <a:rPr lang="en-GB" sz="1600" dirty="0" err="1">
                <a:solidFill>
                  <a:schemeClr val="tx1"/>
                </a:solidFill>
              </a:rPr>
              <a:t>Elektronska</a:t>
            </a:r>
            <a:r>
              <a:rPr lang="en-GB" sz="1600" dirty="0">
                <a:solidFill>
                  <a:schemeClr val="tx1"/>
                </a:solidFill>
              </a:rPr>
              <a:t> </a:t>
            </a:r>
            <a:r>
              <a:rPr lang="en-GB" sz="1600" dirty="0" err="1">
                <a:solidFill>
                  <a:schemeClr val="tx1"/>
                </a:solidFill>
              </a:rPr>
              <a:t>pločica</a:t>
            </a:r>
            <a:r>
              <a:rPr lang="en-GB" sz="1600" dirty="0">
                <a:solidFill>
                  <a:schemeClr val="tx1"/>
                </a:solidFill>
              </a:rPr>
              <a:t> </a:t>
            </a:r>
            <a:r>
              <a:rPr lang="en-GB" sz="1600" dirty="0" err="1">
                <a:solidFill>
                  <a:schemeClr val="tx1"/>
                </a:solidFill>
              </a:rPr>
              <a:t>sa</a:t>
            </a:r>
            <a:r>
              <a:rPr lang="en-GB" sz="1600" dirty="0">
                <a:solidFill>
                  <a:schemeClr val="tx1"/>
                </a:solidFill>
              </a:rPr>
              <a:t> </a:t>
            </a:r>
            <a:r>
              <a:rPr lang="sr-Latn-RS" sz="1600" dirty="0">
                <a:solidFill>
                  <a:schemeClr val="tx1"/>
                </a:solidFill>
              </a:rPr>
              <a:t>podacima o nominalnim vrednostima</a:t>
            </a:r>
            <a:r>
              <a:rPr lang="en-GB" sz="1600" dirty="0">
                <a:solidFill>
                  <a:schemeClr val="tx1"/>
                </a:solidFill>
              </a:rPr>
              <a:t>,</a:t>
            </a:r>
          </a:p>
          <a:p>
            <a:pPr marL="285750" indent="-285750">
              <a:lnSpc>
                <a:spcPct val="150000"/>
              </a:lnSpc>
              <a:spcBef>
                <a:spcPts val="0"/>
              </a:spcBef>
              <a:buFontTx/>
              <a:buChar char="-"/>
            </a:pPr>
            <a:r>
              <a:rPr lang="sr-Latn-RS" sz="1600" dirty="0"/>
              <a:t>Trenutno</a:t>
            </a:r>
            <a:r>
              <a:rPr lang="en-GB" sz="1600" dirty="0">
                <a:solidFill>
                  <a:schemeClr val="tx1"/>
                </a:solidFill>
              </a:rPr>
              <a:t> </a:t>
            </a:r>
            <a:r>
              <a:rPr lang="en-GB" sz="1600" dirty="0" err="1">
                <a:solidFill>
                  <a:schemeClr val="tx1"/>
                </a:solidFill>
              </a:rPr>
              <a:t>stanje</a:t>
            </a:r>
            <a:r>
              <a:rPr lang="en-GB" sz="1600" dirty="0">
                <a:solidFill>
                  <a:schemeClr val="tx1"/>
                </a:solidFill>
              </a:rPr>
              <a:t> </a:t>
            </a:r>
            <a:r>
              <a:rPr lang="en-GB" sz="1600" dirty="0" err="1">
                <a:solidFill>
                  <a:schemeClr val="tx1"/>
                </a:solidFill>
              </a:rPr>
              <a:t>motora</a:t>
            </a:r>
            <a:r>
              <a:rPr lang="en-GB" sz="1600" dirty="0">
                <a:solidFill>
                  <a:schemeClr val="tx1"/>
                </a:solidFill>
              </a:rPr>
              <a:t>,</a:t>
            </a:r>
          </a:p>
          <a:p>
            <a:pPr marL="285750" indent="-285750">
              <a:lnSpc>
                <a:spcPct val="150000"/>
              </a:lnSpc>
              <a:spcBef>
                <a:spcPts val="0"/>
              </a:spcBef>
              <a:buFontTx/>
              <a:buChar char="-"/>
            </a:pPr>
            <a:r>
              <a:rPr lang="en-GB" sz="1600" dirty="0" err="1">
                <a:solidFill>
                  <a:schemeClr val="tx1"/>
                </a:solidFill>
              </a:rPr>
              <a:t>Lokacija</a:t>
            </a:r>
            <a:r>
              <a:rPr lang="en-GB" sz="1600" dirty="0">
                <a:solidFill>
                  <a:schemeClr val="tx1"/>
                </a:solidFill>
              </a:rPr>
              <a:t> </a:t>
            </a:r>
            <a:r>
              <a:rPr lang="sr-Latn-RS" sz="1600" dirty="0" err="1">
                <a:solidFill>
                  <a:schemeClr val="tx1"/>
                </a:solidFill>
              </a:rPr>
              <a:t>asseta</a:t>
            </a:r>
            <a:endParaRPr lang="en-GB" sz="1600" dirty="0"/>
          </a:p>
          <a:p>
            <a:pPr>
              <a:lnSpc>
                <a:spcPct val="150000"/>
              </a:lnSpc>
              <a:spcBef>
                <a:spcPts val="0"/>
              </a:spcBef>
            </a:pPr>
            <a:endParaRPr lang="sr-Latn-RS" sz="1600" dirty="0">
              <a:solidFill>
                <a:schemeClr val="tx1"/>
              </a:solidFill>
            </a:endParaRPr>
          </a:p>
          <a:p>
            <a:pPr>
              <a:lnSpc>
                <a:spcPct val="150000"/>
              </a:lnSpc>
              <a:spcBef>
                <a:spcPts val="0"/>
              </a:spcBef>
            </a:pPr>
            <a:r>
              <a:rPr lang="en-GB" sz="1600" dirty="0" err="1">
                <a:solidFill>
                  <a:schemeClr val="tx1"/>
                </a:solidFill>
              </a:rPr>
              <a:t>Biće</a:t>
            </a:r>
            <a:r>
              <a:rPr lang="en-GB" sz="1600" dirty="0">
                <a:solidFill>
                  <a:schemeClr val="tx1"/>
                </a:solidFill>
              </a:rPr>
              <a:t> </a:t>
            </a:r>
            <a:r>
              <a:rPr lang="en-GB" sz="1600" dirty="0" err="1">
                <a:solidFill>
                  <a:schemeClr val="tx1"/>
                </a:solidFill>
              </a:rPr>
              <a:t>dostupno</a:t>
            </a:r>
            <a:r>
              <a:rPr lang="en-GB" sz="1600" dirty="0">
                <a:solidFill>
                  <a:schemeClr val="tx1"/>
                </a:solidFill>
              </a:rPr>
              <a:t> za </a:t>
            </a:r>
            <a:r>
              <a:rPr lang="en-GB" sz="1600" dirty="0" err="1">
                <a:solidFill>
                  <a:schemeClr val="tx1"/>
                </a:solidFill>
              </a:rPr>
              <a:t>motore</a:t>
            </a:r>
            <a:r>
              <a:rPr lang="en-GB" sz="1600" dirty="0">
                <a:solidFill>
                  <a:schemeClr val="tx1"/>
                </a:solidFill>
              </a:rPr>
              <a:t> u </a:t>
            </a:r>
            <a:r>
              <a:rPr lang="en-GB" sz="1600" dirty="0" err="1">
                <a:solidFill>
                  <a:schemeClr val="tx1"/>
                </a:solidFill>
              </a:rPr>
              <a:t>osnovnim</a:t>
            </a:r>
            <a:r>
              <a:rPr lang="en-GB" sz="1600" dirty="0">
                <a:solidFill>
                  <a:schemeClr val="tx1"/>
                </a:solidFill>
              </a:rPr>
              <a:t> </a:t>
            </a:r>
            <a:r>
              <a:rPr lang="sr-Latn-RS" sz="1600" dirty="0">
                <a:solidFill>
                  <a:schemeClr val="tx1"/>
                </a:solidFill>
              </a:rPr>
              <a:t>primenama</a:t>
            </a:r>
            <a:r>
              <a:rPr lang="en-GB" sz="1600" dirty="0">
                <a:solidFill>
                  <a:schemeClr val="tx1"/>
                </a:solidFill>
              </a:rPr>
              <a:t> </a:t>
            </a:r>
            <a:r>
              <a:rPr lang="en-GB" sz="1600" dirty="0" err="1">
                <a:solidFill>
                  <a:schemeClr val="tx1"/>
                </a:solidFill>
              </a:rPr>
              <a:t>kao</a:t>
            </a:r>
            <a:r>
              <a:rPr lang="en-GB" sz="1600" dirty="0">
                <a:solidFill>
                  <a:schemeClr val="tx1"/>
                </a:solidFill>
              </a:rPr>
              <a:t> </a:t>
            </a:r>
            <a:r>
              <a:rPr lang="en-GB" sz="1600" dirty="0" err="1">
                <a:solidFill>
                  <a:schemeClr val="tx1"/>
                </a:solidFill>
              </a:rPr>
              <a:t>što</a:t>
            </a:r>
            <a:r>
              <a:rPr lang="en-GB" sz="1600" dirty="0">
                <a:solidFill>
                  <a:schemeClr val="tx1"/>
                </a:solidFill>
              </a:rPr>
              <a:t> </a:t>
            </a:r>
            <a:r>
              <a:rPr lang="en-GB" sz="1600" dirty="0" err="1">
                <a:solidFill>
                  <a:schemeClr val="tx1"/>
                </a:solidFill>
              </a:rPr>
              <a:t>su</a:t>
            </a:r>
            <a:r>
              <a:rPr lang="en-GB" sz="1600" dirty="0">
                <a:solidFill>
                  <a:schemeClr val="tx1"/>
                </a:solidFill>
              </a:rPr>
              <a:t> </a:t>
            </a:r>
            <a:r>
              <a:rPr lang="en-GB" sz="1600" dirty="0" err="1">
                <a:solidFill>
                  <a:schemeClr val="tx1"/>
                </a:solidFill>
              </a:rPr>
              <a:t>kompresori</a:t>
            </a:r>
            <a:r>
              <a:rPr lang="en-GB" sz="1600" dirty="0">
                <a:solidFill>
                  <a:schemeClr val="tx1"/>
                </a:solidFill>
              </a:rPr>
              <a:t>, </a:t>
            </a:r>
            <a:r>
              <a:rPr lang="en-GB" sz="1600" dirty="0" err="1">
                <a:solidFill>
                  <a:schemeClr val="tx1"/>
                </a:solidFill>
              </a:rPr>
              <a:t>pumpe</a:t>
            </a:r>
            <a:r>
              <a:rPr lang="en-GB" sz="1600" dirty="0">
                <a:solidFill>
                  <a:schemeClr val="tx1"/>
                </a:solidFill>
              </a:rPr>
              <a:t> i </a:t>
            </a:r>
            <a:r>
              <a:rPr lang="en-GB" sz="1600" dirty="0" err="1">
                <a:solidFill>
                  <a:schemeClr val="tx1"/>
                </a:solidFill>
              </a:rPr>
              <a:t>ventilatori</a:t>
            </a:r>
            <a:r>
              <a:rPr lang="en-GB" sz="1600" dirty="0">
                <a:solidFill>
                  <a:schemeClr val="tx1"/>
                </a:solidFill>
              </a:rPr>
              <a:t>.</a:t>
            </a:r>
          </a:p>
        </p:txBody>
      </p:sp>
    </p:spTree>
    <p:extLst>
      <p:ext uri="{BB962C8B-B14F-4D97-AF65-F5344CB8AC3E}">
        <p14:creationId xmlns:p14="http://schemas.microsoft.com/office/powerpoint/2010/main" val="5615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9BEB77C6-F364-49F4-AE0A-3D169FA1ABEE}"/>
              </a:ext>
            </a:extLst>
          </p:cNvPr>
          <p:cNvSpPr>
            <a:spLocks noGrp="1"/>
          </p:cNvSpPr>
          <p:nvPr>
            <p:ph type="title"/>
          </p:nvPr>
        </p:nvSpPr>
        <p:spPr>
          <a:xfrm>
            <a:off x="0" y="1"/>
            <a:ext cx="12192000" cy="1268413"/>
          </a:xfrm>
        </p:spPr>
        <p:txBody>
          <a:bodyPr/>
          <a:lstStyle/>
          <a:p>
            <a:r>
              <a:rPr lang="sr-Latn-RS" dirty="0" err="1"/>
              <a:t>MindSphere</a:t>
            </a:r>
            <a:r>
              <a:rPr lang="sr-Latn-RS" dirty="0"/>
              <a:t> – Model podataka</a:t>
            </a:r>
            <a:endParaRPr lang="en-US" dirty="0"/>
          </a:p>
        </p:txBody>
      </p:sp>
      <p:pic>
        <p:nvPicPr>
          <p:cNvPr id="2050" name="Picture 2">
            <a:extLst>
              <a:ext uri="{FF2B5EF4-FFF2-40B4-BE49-F238E27FC236}">
                <a16:creationId xmlns:a16="http://schemas.microsoft.com/office/drawing/2014/main" id="{71C186FF-28B0-46D9-A8F1-5601FF39D1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28" b="5616"/>
          <a:stretch/>
        </p:blipFill>
        <p:spPr bwMode="auto">
          <a:xfrm>
            <a:off x="2088899" y="1268414"/>
            <a:ext cx="8014201" cy="5208586"/>
          </a:xfrm>
          <a:prstGeom prst="rect">
            <a:avLst/>
          </a:prstGeom>
          <a:solidFill>
            <a:srgbClr val="FFFFFF"/>
          </a:solidFill>
        </p:spPr>
      </p:pic>
    </p:spTree>
    <p:extLst>
      <p:ext uri="{BB962C8B-B14F-4D97-AF65-F5344CB8AC3E}">
        <p14:creationId xmlns:p14="http://schemas.microsoft.com/office/powerpoint/2010/main" val="1331328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01FB-DFE6-4E62-85A1-2E829A722239}"/>
              </a:ext>
            </a:extLst>
          </p:cNvPr>
          <p:cNvSpPr>
            <a:spLocks noGrp="1"/>
          </p:cNvSpPr>
          <p:nvPr>
            <p:ph type="title"/>
          </p:nvPr>
        </p:nvSpPr>
        <p:spPr/>
        <p:txBody>
          <a:bodyPr/>
          <a:lstStyle/>
          <a:p>
            <a:r>
              <a:rPr lang="sr-Latn-RS" dirty="0"/>
              <a:t>Kreiranje modela podataka – konfigurisanje </a:t>
            </a:r>
            <a:r>
              <a:rPr lang="sr-Latn-RS" dirty="0" err="1"/>
              <a:t>asset</a:t>
            </a:r>
            <a:r>
              <a:rPr lang="sr-Latn-RS" dirty="0"/>
              <a:t>-a</a:t>
            </a:r>
            <a:endParaRPr lang="en-GB" dirty="0"/>
          </a:p>
        </p:txBody>
      </p:sp>
      <p:sp>
        <p:nvSpPr>
          <p:cNvPr id="3" name="Text Placeholder 2">
            <a:extLst>
              <a:ext uri="{FF2B5EF4-FFF2-40B4-BE49-F238E27FC236}">
                <a16:creationId xmlns:a16="http://schemas.microsoft.com/office/drawing/2014/main" id="{37CCE79A-D10A-41DD-A37E-A75207F3BF08}"/>
              </a:ext>
            </a:extLst>
          </p:cNvPr>
          <p:cNvSpPr>
            <a:spLocks noGrp="1"/>
          </p:cNvSpPr>
          <p:nvPr>
            <p:ph type="body" sz="quarter" idx="11"/>
          </p:nvPr>
        </p:nvSpPr>
        <p:spPr>
          <a:xfrm>
            <a:off x="623358" y="2653845"/>
            <a:ext cx="3987831" cy="2819491"/>
          </a:xfrm>
        </p:spPr>
        <p:txBody>
          <a:bodyPr/>
          <a:lstStyle/>
          <a:p>
            <a:pPr marL="465048" lvl="1" indent="-285750">
              <a:buFontTx/>
              <a:buChar char="-"/>
            </a:pPr>
            <a:r>
              <a:rPr lang="sr-Latn-RS" dirty="0"/>
              <a:t>Šta je „</a:t>
            </a:r>
            <a:r>
              <a:rPr lang="sr-Latn-RS" dirty="0" err="1"/>
              <a:t>asset</a:t>
            </a:r>
            <a:r>
              <a:rPr lang="sr-Latn-RS" dirty="0"/>
              <a:t>“</a:t>
            </a:r>
          </a:p>
          <a:p>
            <a:pPr marL="465048" lvl="1" indent="-285750">
              <a:buFontTx/>
              <a:buChar char="-"/>
            </a:pPr>
            <a:r>
              <a:rPr lang="sr-Latn-RS" dirty="0"/>
              <a:t>Šta je „</a:t>
            </a:r>
            <a:r>
              <a:rPr lang="sr-Latn-RS" dirty="0" err="1"/>
              <a:t>asset</a:t>
            </a:r>
            <a:r>
              <a:rPr lang="sr-Latn-RS" dirty="0"/>
              <a:t>“ tip</a:t>
            </a:r>
          </a:p>
          <a:p>
            <a:pPr marL="465048" lvl="1" indent="-285750">
              <a:buFontTx/>
              <a:buChar char="-"/>
            </a:pPr>
            <a:r>
              <a:rPr lang="sr-Latn-RS" dirty="0"/>
              <a:t>Šta je aspekt</a:t>
            </a:r>
          </a:p>
          <a:p>
            <a:pPr marL="465048" lvl="1" indent="-285750">
              <a:buFontTx/>
              <a:buChar char="-"/>
            </a:pPr>
            <a:r>
              <a:rPr lang="sr-Latn-RS" dirty="0"/>
              <a:t>Šta je aspekt tip</a:t>
            </a:r>
          </a:p>
          <a:p>
            <a:pPr marL="465048" lvl="1" indent="-285750">
              <a:buFontTx/>
              <a:buChar char="-"/>
            </a:pPr>
            <a:r>
              <a:rPr lang="sr-Latn-RS" dirty="0"/>
              <a:t>Šta je statička varijabla</a:t>
            </a:r>
          </a:p>
          <a:p>
            <a:pPr marL="465048" lvl="1" indent="-285750">
              <a:buFontTx/>
              <a:buChar char="-"/>
            </a:pPr>
            <a:r>
              <a:rPr lang="sr-Latn-RS" dirty="0"/>
              <a:t>Šta je dinamička varijabla</a:t>
            </a:r>
            <a:endParaRPr lang="en-GB" dirty="0"/>
          </a:p>
        </p:txBody>
      </p:sp>
      <p:pic>
        <p:nvPicPr>
          <p:cNvPr id="5122" name="Picture 2">
            <a:extLst>
              <a:ext uri="{FF2B5EF4-FFF2-40B4-BE49-F238E27FC236}">
                <a16:creationId xmlns:a16="http://schemas.microsoft.com/office/drawing/2014/main" id="{24FC79E8-6929-4FBC-A90A-C5A0F952E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686" y="1551623"/>
            <a:ext cx="5943600"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108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F9C11-5FB0-4C11-89B5-0D6B2899F298}"/>
              </a:ext>
            </a:extLst>
          </p:cNvPr>
          <p:cNvSpPr>
            <a:spLocks noGrp="1"/>
          </p:cNvSpPr>
          <p:nvPr>
            <p:ph type="title"/>
          </p:nvPr>
        </p:nvSpPr>
        <p:spPr/>
        <p:txBody>
          <a:bodyPr/>
          <a:lstStyle/>
          <a:p>
            <a:r>
              <a:rPr lang="en-GB" dirty="0" err="1">
                <a:solidFill>
                  <a:schemeClr val="tx1"/>
                </a:solidFill>
                <a:latin typeface="+mj-lt"/>
              </a:rPr>
              <a:t>MindSphere</a:t>
            </a:r>
            <a:r>
              <a:rPr lang="en-GB" dirty="0">
                <a:solidFill>
                  <a:schemeClr val="tx1"/>
                </a:solidFill>
                <a:latin typeface="+mj-lt"/>
              </a:rPr>
              <a:t> </a:t>
            </a:r>
            <a:r>
              <a:rPr lang="sr-Latn-RS" dirty="0">
                <a:solidFill>
                  <a:schemeClr val="tx1"/>
                </a:solidFill>
                <a:latin typeface="+mj-lt"/>
              </a:rPr>
              <a:t>– </a:t>
            </a:r>
            <a:r>
              <a:rPr lang="sr-Latn-RS" dirty="0" err="1">
                <a:solidFill>
                  <a:schemeClr val="tx1"/>
                </a:solidFill>
                <a:latin typeface="+mj-lt"/>
              </a:rPr>
              <a:t>Asset</a:t>
            </a:r>
            <a:r>
              <a:rPr lang="sr-Latn-RS" dirty="0">
                <a:solidFill>
                  <a:schemeClr val="tx1"/>
                </a:solidFill>
                <a:latin typeface="+mj-lt"/>
              </a:rPr>
              <a:t> i </a:t>
            </a:r>
            <a:r>
              <a:rPr lang="sr-Latn-RS" dirty="0" err="1">
                <a:solidFill>
                  <a:schemeClr val="tx1"/>
                </a:solidFill>
                <a:latin typeface="+mj-lt"/>
              </a:rPr>
              <a:t>Asset</a:t>
            </a:r>
            <a:r>
              <a:rPr lang="sr-Latn-RS" dirty="0">
                <a:solidFill>
                  <a:schemeClr val="tx1"/>
                </a:solidFill>
                <a:latin typeface="+mj-lt"/>
              </a:rPr>
              <a:t> tip</a:t>
            </a:r>
            <a:endParaRPr lang="en-GB" dirty="0">
              <a:solidFill>
                <a:schemeClr val="tx1"/>
              </a:solidFill>
              <a:latin typeface="+mj-lt"/>
            </a:endParaRPr>
          </a:p>
        </p:txBody>
      </p:sp>
      <p:sp>
        <p:nvSpPr>
          <p:cNvPr id="3" name="Text Placeholder 2">
            <a:extLst>
              <a:ext uri="{FF2B5EF4-FFF2-40B4-BE49-F238E27FC236}">
                <a16:creationId xmlns:a16="http://schemas.microsoft.com/office/drawing/2014/main" id="{1B463E95-4778-4E10-8548-0935CC260969}"/>
              </a:ext>
            </a:extLst>
          </p:cNvPr>
          <p:cNvSpPr>
            <a:spLocks noGrp="1"/>
          </p:cNvSpPr>
          <p:nvPr>
            <p:ph type="body" sz="quarter" idx="11"/>
          </p:nvPr>
        </p:nvSpPr>
        <p:spPr/>
        <p:txBody>
          <a:bodyPr/>
          <a:lstStyle/>
          <a:p>
            <a:r>
              <a:rPr lang="sr-Latn-RS" dirty="0"/>
              <a:t>„“</a:t>
            </a:r>
            <a:r>
              <a:rPr lang="sr-Latn-RS" b="1" dirty="0" err="1"/>
              <a:t>Asset</a:t>
            </a:r>
            <a:r>
              <a:rPr lang="sr-Latn-RS" dirty="0"/>
              <a:t>“ predstavlja digitalnu </a:t>
            </a:r>
            <a:r>
              <a:rPr lang="en-US" dirty="0" err="1"/>
              <a:t>repere</a:t>
            </a:r>
            <a:r>
              <a:rPr lang="sr-Latn-RS" dirty="0" err="1"/>
              <a:t>zentaciju</a:t>
            </a:r>
            <a:r>
              <a:rPr lang="sr-Latn-RS" dirty="0"/>
              <a:t> fizičkog uređaja ili mašine sa jednim ili više uređaja</a:t>
            </a:r>
          </a:p>
          <a:p>
            <a:r>
              <a:rPr lang="sr-Latn-RS" dirty="0" err="1"/>
              <a:t>Siemens</a:t>
            </a:r>
            <a:r>
              <a:rPr lang="sr-Latn-RS" dirty="0"/>
              <a:t>-ov naziv za stvari („</a:t>
            </a:r>
            <a:r>
              <a:rPr lang="sr-Latn-RS" dirty="0" err="1"/>
              <a:t>things</a:t>
            </a:r>
            <a:r>
              <a:rPr lang="sr-Latn-RS" dirty="0"/>
              <a:t>“).</a:t>
            </a:r>
          </a:p>
          <a:p>
            <a:r>
              <a:rPr lang="sr-Latn-RS" dirty="0"/>
              <a:t>„</a:t>
            </a:r>
            <a:r>
              <a:rPr lang="sr-Latn-RS" b="1" dirty="0" err="1"/>
              <a:t>Asset</a:t>
            </a:r>
            <a:r>
              <a:rPr lang="sr-Latn-RS" dirty="0"/>
              <a:t>“ može da bude:</a:t>
            </a:r>
          </a:p>
          <a:p>
            <a:pPr marL="285750" indent="-285750">
              <a:buFont typeface="Arial" panose="020B0604020202020204" pitchFamily="34" charset="0"/>
              <a:buChar char="•"/>
            </a:pPr>
            <a:r>
              <a:rPr lang="sr-Latn-RS" dirty="0"/>
              <a:t>Jedan uređaj,</a:t>
            </a:r>
          </a:p>
          <a:p>
            <a:pPr marL="285750" indent="-285750">
              <a:buFont typeface="Arial" panose="020B0604020202020204" pitchFamily="34" charset="0"/>
              <a:buChar char="•"/>
            </a:pPr>
            <a:r>
              <a:rPr lang="sr-Latn-RS" dirty="0"/>
              <a:t>Deo uređaja,</a:t>
            </a:r>
          </a:p>
          <a:p>
            <a:pPr marL="285750" indent="-285750">
              <a:buFont typeface="Arial" panose="020B0604020202020204" pitchFamily="34" charset="0"/>
              <a:buChar char="•"/>
            </a:pPr>
            <a:r>
              <a:rPr lang="sr-Latn-RS" dirty="0"/>
              <a:t>Grupa uređaja (npr. mesto gde su uređaji locirani)</a:t>
            </a:r>
          </a:p>
          <a:p>
            <a:endParaRPr lang="sr-Latn-RS" dirty="0"/>
          </a:p>
          <a:p>
            <a:r>
              <a:rPr lang="sr-Latn-RS" dirty="0"/>
              <a:t>Svaki „</a:t>
            </a:r>
            <a:r>
              <a:rPr lang="sr-Latn-RS" dirty="0" err="1"/>
              <a:t>asset</a:t>
            </a:r>
            <a:r>
              <a:rPr lang="sr-Latn-RS" dirty="0"/>
              <a:t>“ je deklarisan na osnovu </a:t>
            </a:r>
            <a:r>
              <a:rPr lang="sr-Latn-RS" b="1" dirty="0"/>
              <a:t>„</a:t>
            </a:r>
            <a:r>
              <a:rPr lang="sr-Latn-RS" b="1" dirty="0" err="1"/>
              <a:t>asset</a:t>
            </a:r>
            <a:r>
              <a:rPr lang="sr-Latn-RS" b="1" dirty="0"/>
              <a:t>“ tipa</a:t>
            </a:r>
            <a:r>
              <a:rPr lang="sr-Latn-RS" dirty="0"/>
              <a:t>. „</a:t>
            </a:r>
            <a:r>
              <a:rPr lang="sr-Latn-RS" dirty="0" err="1"/>
              <a:t>Asset</a:t>
            </a:r>
            <a:r>
              <a:rPr lang="sr-Latn-RS" dirty="0"/>
              <a:t>“ tip ima:</a:t>
            </a:r>
          </a:p>
          <a:p>
            <a:pPr marL="285750" indent="-285750">
              <a:buFont typeface="Arial" panose="020B0604020202020204" pitchFamily="34" charset="0"/>
              <a:buChar char="•"/>
            </a:pPr>
            <a:r>
              <a:rPr lang="sr-Latn-RS" dirty="0"/>
              <a:t>ime, </a:t>
            </a:r>
          </a:p>
          <a:p>
            <a:pPr marL="285750" indent="-285750">
              <a:buFont typeface="Arial" panose="020B0604020202020204" pitchFamily="34" charset="0"/>
              <a:buChar char="•"/>
            </a:pPr>
            <a:r>
              <a:rPr lang="sr-Latn-RS" dirty="0"/>
              <a:t>opis, </a:t>
            </a:r>
          </a:p>
          <a:p>
            <a:pPr marL="285750" indent="-285750">
              <a:buFont typeface="Arial" panose="020B0604020202020204" pitchFamily="34" charset="0"/>
              <a:buChar char="•"/>
            </a:pPr>
            <a:r>
              <a:rPr lang="sr-Latn-RS" dirty="0"/>
              <a:t>lokaciju, </a:t>
            </a:r>
          </a:p>
          <a:p>
            <a:pPr marL="285750" indent="-285750">
              <a:buFont typeface="Arial" panose="020B0604020202020204" pitchFamily="34" charset="0"/>
              <a:buChar char="•"/>
            </a:pPr>
            <a:r>
              <a:rPr lang="sr-Latn-RS" dirty="0"/>
              <a:t>matični (roditeljski) „</a:t>
            </a:r>
            <a:r>
              <a:rPr lang="sr-Latn-RS" dirty="0" err="1"/>
              <a:t>asset</a:t>
            </a:r>
            <a:r>
              <a:rPr lang="sr-Latn-RS" dirty="0"/>
              <a:t>“ (</a:t>
            </a:r>
            <a:r>
              <a:rPr lang="sr-Latn-RS" i="1" dirty="0" err="1"/>
              <a:t>eng</a:t>
            </a:r>
            <a:r>
              <a:rPr lang="sr-Latn-RS" dirty="0"/>
              <a:t>. </a:t>
            </a:r>
            <a:r>
              <a:rPr lang="sr-Latn-RS" i="1" dirty="0" err="1"/>
              <a:t>parent</a:t>
            </a:r>
            <a:r>
              <a:rPr lang="sr-Latn-RS" i="1" dirty="0"/>
              <a:t> </a:t>
            </a:r>
            <a:r>
              <a:rPr lang="sr-Latn-RS" i="1" dirty="0" err="1"/>
              <a:t>asset</a:t>
            </a:r>
            <a:r>
              <a:rPr lang="sr-Latn-RS" dirty="0"/>
              <a:t>) („</a:t>
            </a:r>
            <a:r>
              <a:rPr lang="sr-Latn-RS" dirty="0" err="1"/>
              <a:t>asset</a:t>
            </a:r>
            <a:r>
              <a:rPr lang="sr-Latn-RS" dirty="0"/>
              <a:t>“ je deo hijerarhije, odnosno „</a:t>
            </a:r>
            <a:r>
              <a:rPr lang="sr-Latn-RS" dirty="0" err="1"/>
              <a:t>asset</a:t>
            </a:r>
            <a:r>
              <a:rPr lang="sr-Latn-RS" dirty="0"/>
              <a:t>“ je hijerarhijski),</a:t>
            </a:r>
          </a:p>
          <a:p>
            <a:pPr marL="285750" indent="-285750">
              <a:buFont typeface="Arial" panose="020B0604020202020204" pitchFamily="34" charset="0"/>
              <a:buChar char="•"/>
            </a:pPr>
            <a:r>
              <a:rPr lang="sr-Latn-RS" dirty="0"/>
              <a:t>skup promenljivih i </a:t>
            </a:r>
          </a:p>
          <a:p>
            <a:pPr marL="285750" indent="-285750">
              <a:buFont typeface="Arial" panose="020B0604020202020204" pitchFamily="34" charset="0"/>
              <a:buChar char="•"/>
            </a:pPr>
            <a:r>
              <a:rPr lang="sr-Latn-RS" dirty="0"/>
              <a:t>skup aspekta koji se koriste za smeštaj (u osnovi statičkih) informacija o „</a:t>
            </a:r>
            <a:r>
              <a:rPr lang="sr-Latn-RS" dirty="0" err="1"/>
              <a:t>asset</a:t>
            </a:r>
            <a:r>
              <a:rPr lang="sr-Latn-RS" dirty="0"/>
              <a:t>“-u.</a:t>
            </a:r>
          </a:p>
        </p:txBody>
      </p:sp>
    </p:spTree>
    <p:extLst>
      <p:ext uri="{BB962C8B-B14F-4D97-AF65-F5344CB8AC3E}">
        <p14:creationId xmlns:p14="http://schemas.microsoft.com/office/powerpoint/2010/main" val="2324144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A787A-18C7-4A49-AD6F-1D12574381B0}"/>
              </a:ext>
            </a:extLst>
          </p:cNvPr>
          <p:cNvSpPr>
            <a:spLocks noGrp="1"/>
          </p:cNvSpPr>
          <p:nvPr>
            <p:ph type="title"/>
          </p:nvPr>
        </p:nvSpPr>
        <p:spPr/>
        <p:txBody>
          <a:bodyPr/>
          <a:lstStyle/>
          <a:p>
            <a:r>
              <a:rPr lang="en-GB" dirty="0" err="1">
                <a:solidFill>
                  <a:schemeClr val="tx1"/>
                </a:solidFill>
                <a:latin typeface="+mj-lt"/>
              </a:rPr>
              <a:t>MindSphere</a:t>
            </a:r>
            <a:r>
              <a:rPr lang="en-GB" dirty="0">
                <a:solidFill>
                  <a:schemeClr val="tx1"/>
                </a:solidFill>
                <a:latin typeface="+mj-lt"/>
              </a:rPr>
              <a:t> </a:t>
            </a:r>
            <a:r>
              <a:rPr lang="sr-Latn-RS" dirty="0">
                <a:solidFill>
                  <a:schemeClr val="tx1"/>
                </a:solidFill>
                <a:latin typeface="+mj-lt"/>
              </a:rPr>
              <a:t>– </a:t>
            </a:r>
            <a:r>
              <a:rPr lang="sr-Latn-RS" dirty="0"/>
              <a:t>„</a:t>
            </a:r>
            <a:r>
              <a:rPr lang="sr-Latn-RS" dirty="0" err="1"/>
              <a:t>Asset</a:t>
            </a:r>
            <a:r>
              <a:rPr lang="sr-Latn-RS" dirty="0"/>
              <a:t>“ tip</a:t>
            </a:r>
            <a:endParaRPr lang="en-GB" dirty="0"/>
          </a:p>
        </p:txBody>
      </p:sp>
      <p:sp>
        <p:nvSpPr>
          <p:cNvPr id="3" name="Text Placeholder 2">
            <a:extLst>
              <a:ext uri="{FF2B5EF4-FFF2-40B4-BE49-F238E27FC236}">
                <a16:creationId xmlns:a16="http://schemas.microsoft.com/office/drawing/2014/main" id="{D7C892A5-C939-421C-95D8-411269ECFAAD}"/>
              </a:ext>
            </a:extLst>
          </p:cNvPr>
          <p:cNvSpPr>
            <a:spLocks noGrp="1"/>
          </p:cNvSpPr>
          <p:nvPr>
            <p:ph type="body" sz="quarter" idx="11"/>
          </p:nvPr>
        </p:nvSpPr>
        <p:spPr>
          <a:xfrm>
            <a:off x="719668" y="1412874"/>
            <a:ext cx="10945284" cy="4805046"/>
          </a:xfrm>
        </p:spPr>
        <p:txBody>
          <a:bodyPr/>
          <a:lstStyle/>
          <a:p>
            <a:r>
              <a:rPr lang="sr-Latn-RS" dirty="0"/>
              <a:t>„</a:t>
            </a:r>
            <a:r>
              <a:rPr lang="sr-Latn-RS" dirty="0" err="1"/>
              <a:t>Asset</a:t>
            </a:r>
            <a:r>
              <a:rPr lang="sr-Latn-RS" dirty="0"/>
              <a:t>“ tip je osnova za kreiranje modela „</a:t>
            </a:r>
            <a:r>
              <a:rPr lang="sr-Latn-RS" dirty="0" err="1"/>
              <a:t>asset</a:t>
            </a:r>
            <a:r>
              <a:rPr lang="sr-Latn-RS" dirty="0"/>
              <a:t>“-a</a:t>
            </a:r>
          </a:p>
          <a:p>
            <a:endParaRPr lang="sr-Latn-RS" dirty="0"/>
          </a:p>
          <a:p>
            <a:r>
              <a:rPr lang="sr-Latn-RS" dirty="0"/>
              <a:t>„</a:t>
            </a:r>
            <a:r>
              <a:rPr lang="sr-Latn-RS" dirty="0" err="1"/>
              <a:t>Asset</a:t>
            </a:r>
            <a:r>
              <a:rPr lang="sr-Latn-RS" dirty="0"/>
              <a:t>“ se </a:t>
            </a:r>
            <a:r>
              <a:rPr lang="sr-Latn-RS" b="1" dirty="0"/>
              <a:t>ne</a:t>
            </a:r>
            <a:r>
              <a:rPr lang="sr-Latn-RS" dirty="0"/>
              <a:t> može kreirati bez asociranja sa „</a:t>
            </a:r>
            <a:r>
              <a:rPr lang="sr-Latn-RS" dirty="0" err="1"/>
              <a:t>asset</a:t>
            </a:r>
            <a:r>
              <a:rPr lang="sr-Latn-RS" dirty="0"/>
              <a:t>“ tipom.</a:t>
            </a:r>
          </a:p>
          <a:p>
            <a:endParaRPr lang="sr-Latn-RS" dirty="0"/>
          </a:p>
          <a:p>
            <a:r>
              <a:rPr lang="sr-Latn-RS" dirty="0"/>
              <a:t>„</a:t>
            </a:r>
            <a:r>
              <a:rPr lang="sr-Latn-RS" dirty="0" err="1"/>
              <a:t>Asset</a:t>
            </a:r>
            <a:r>
              <a:rPr lang="sr-Latn-RS" dirty="0"/>
              <a:t> tip“ predstavlja obrazac na osnovu koga se „</a:t>
            </a:r>
            <a:r>
              <a:rPr lang="sr-Latn-RS" dirty="0" err="1"/>
              <a:t>asset</a:t>
            </a:r>
            <a:r>
              <a:rPr lang="sr-Latn-RS" dirty="0"/>
              <a:t>“(i) kreiraju.</a:t>
            </a:r>
          </a:p>
          <a:p>
            <a:endParaRPr lang="sr-Latn-RS" dirty="0"/>
          </a:p>
          <a:p>
            <a:r>
              <a:rPr lang="sr-Latn-RS" dirty="0"/>
              <a:t>„</a:t>
            </a:r>
            <a:r>
              <a:rPr lang="sr-Latn-RS" dirty="0" err="1"/>
              <a:t>Asset</a:t>
            </a:r>
            <a:r>
              <a:rPr lang="sr-Latn-RS" dirty="0"/>
              <a:t>“ tip je hijerarhijski – on sadrži roditeljski tip i kolekciju osobina koji definišu tipove osobina „</a:t>
            </a:r>
            <a:r>
              <a:rPr lang="sr-Latn-RS" dirty="0" err="1"/>
              <a:t>asset</a:t>
            </a:r>
            <a:r>
              <a:rPr lang="sr-Latn-RS" dirty="0"/>
              <a:t>“-a.</a:t>
            </a:r>
          </a:p>
          <a:p>
            <a:endParaRPr lang="sr-Latn-RS" dirty="0"/>
          </a:p>
          <a:p>
            <a:r>
              <a:rPr lang="sr-Latn-RS" dirty="0" err="1"/>
              <a:t>MindSphere</a:t>
            </a:r>
            <a:r>
              <a:rPr lang="sr-Latn-RS" dirty="0"/>
              <a:t> ima više predefinisanih tipova koji se mogu koristiti kao osnova za korisničke tipove „</a:t>
            </a:r>
            <a:r>
              <a:rPr lang="sr-Latn-RS" dirty="0" err="1"/>
              <a:t>asset</a:t>
            </a:r>
            <a:r>
              <a:rPr lang="sr-Latn-RS" dirty="0"/>
              <a:t>“-a.</a:t>
            </a:r>
          </a:p>
          <a:p>
            <a:endParaRPr lang="sr-Latn-RS" dirty="0"/>
          </a:p>
          <a:p>
            <a:r>
              <a:rPr lang="sr-Latn-RS" dirty="0"/>
              <a:t>„</a:t>
            </a:r>
            <a:r>
              <a:rPr lang="sr-Latn-RS" dirty="0" err="1"/>
              <a:t>Asset</a:t>
            </a:r>
            <a:r>
              <a:rPr lang="sr-Latn-RS" dirty="0"/>
              <a:t>“ tip ima:</a:t>
            </a:r>
          </a:p>
          <a:p>
            <a:pPr marL="285750" indent="-285750">
              <a:buFontTx/>
              <a:buChar char="-"/>
            </a:pPr>
            <a:r>
              <a:rPr lang="sr-Latn-RS" dirty="0"/>
              <a:t>skup promenljivih,</a:t>
            </a:r>
          </a:p>
          <a:p>
            <a:pPr marL="285750" indent="-285750">
              <a:buFontTx/>
              <a:buChar char="-"/>
            </a:pPr>
            <a:r>
              <a:rPr lang="sr-Latn-RS" dirty="0"/>
              <a:t>skup aspekta koji se mogu koristiti za smeštaj (generalno statičkih) informacija o „</a:t>
            </a:r>
            <a:r>
              <a:rPr lang="sr-Latn-RS" dirty="0" err="1"/>
              <a:t>asset</a:t>
            </a:r>
            <a:r>
              <a:rPr lang="sr-Latn-RS" dirty="0"/>
              <a:t>“-ima.</a:t>
            </a:r>
            <a:endParaRPr lang="en-GB" dirty="0"/>
          </a:p>
        </p:txBody>
      </p:sp>
    </p:spTree>
    <p:extLst>
      <p:ext uri="{BB962C8B-B14F-4D97-AF65-F5344CB8AC3E}">
        <p14:creationId xmlns:p14="http://schemas.microsoft.com/office/powerpoint/2010/main" val="1238613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42169-9A67-4CFA-A083-07109A2427AD}"/>
              </a:ext>
            </a:extLst>
          </p:cNvPr>
          <p:cNvSpPr>
            <a:spLocks noGrp="1"/>
          </p:cNvSpPr>
          <p:nvPr>
            <p:ph type="title"/>
          </p:nvPr>
        </p:nvSpPr>
        <p:spPr/>
        <p:txBody>
          <a:bodyPr/>
          <a:lstStyle/>
          <a:p>
            <a:r>
              <a:rPr lang="sr-Latn-RS" dirty="0" err="1"/>
              <a:t>MindSphere</a:t>
            </a:r>
            <a:r>
              <a:rPr lang="sr-Latn-RS" dirty="0"/>
              <a:t> – Hijerarhija </a:t>
            </a:r>
            <a:r>
              <a:rPr lang="sr-Latn-RS" dirty="0" err="1"/>
              <a:t>Asset</a:t>
            </a:r>
            <a:r>
              <a:rPr lang="sr-Latn-RS" dirty="0"/>
              <a:t>-a </a:t>
            </a:r>
            <a:endParaRPr lang="en-GB" dirty="0"/>
          </a:p>
        </p:txBody>
      </p:sp>
      <p:pic>
        <p:nvPicPr>
          <p:cNvPr id="5" name="Picture 4">
            <a:extLst>
              <a:ext uri="{FF2B5EF4-FFF2-40B4-BE49-F238E27FC236}">
                <a16:creationId xmlns:a16="http://schemas.microsoft.com/office/drawing/2014/main" id="{1E643BF2-0475-44C4-BB9D-12F106C4B222}"/>
              </a:ext>
            </a:extLst>
          </p:cNvPr>
          <p:cNvPicPr>
            <a:picLocks noChangeAspect="1"/>
          </p:cNvPicPr>
          <p:nvPr/>
        </p:nvPicPr>
        <p:blipFill>
          <a:blip r:embed="rId2"/>
          <a:stretch>
            <a:fillRect/>
          </a:stretch>
        </p:blipFill>
        <p:spPr>
          <a:xfrm>
            <a:off x="719668" y="1772778"/>
            <a:ext cx="3620005" cy="3972479"/>
          </a:xfrm>
          <a:prstGeom prst="rect">
            <a:avLst/>
          </a:prstGeom>
        </p:spPr>
      </p:pic>
      <p:pic>
        <p:nvPicPr>
          <p:cNvPr id="7" name="Picture 6">
            <a:extLst>
              <a:ext uri="{FF2B5EF4-FFF2-40B4-BE49-F238E27FC236}">
                <a16:creationId xmlns:a16="http://schemas.microsoft.com/office/drawing/2014/main" id="{2BF3E4D4-52CC-41AA-AC46-2083E6096533}"/>
              </a:ext>
            </a:extLst>
          </p:cNvPr>
          <p:cNvPicPr>
            <a:picLocks noChangeAspect="1"/>
          </p:cNvPicPr>
          <p:nvPr/>
        </p:nvPicPr>
        <p:blipFill>
          <a:blip r:embed="rId3"/>
          <a:stretch>
            <a:fillRect/>
          </a:stretch>
        </p:blipFill>
        <p:spPr>
          <a:xfrm>
            <a:off x="4503025" y="2047830"/>
            <a:ext cx="7161927" cy="3541756"/>
          </a:xfrm>
          <a:prstGeom prst="rect">
            <a:avLst/>
          </a:prstGeom>
        </p:spPr>
      </p:pic>
    </p:spTree>
    <p:extLst>
      <p:ext uri="{BB962C8B-B14F-4D97-AF65-F5344CB8AC3E}">
        <p14:creationId xmlns:p14="http://schemas.microsoft.com/office/powerpoint/2010/main" val="2932855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28666-0107-4122-BFF0-F3010371CD2B}"/>
              </a:ext>
            </a:extLst>
          </p:cNvPr>
          <p:cNvSpPr>
            <a:spLocks noGrp="1"/>
          </p:cNvSpPr>
          <p:nvPr>
            <p:ph type="title"/>
          </p:nvPr>
        </p:nvSpPr>
        <p:spPr/>
        <p:txBody>
          <a:bodyPr/>
          <a:lstStyle/>
          <a:p>
            <a:r>
              <a:rPr lang="sr-Latn-RS" dirty="0" err="1"/>
              <a:t>Asset</a:t>
            </a:r>
            <a:r>
              <a:rPr lang="sr-Latn-RS" dirty="0"/>
              <a:t> promenljiva</a:t>
            </a:r>
            <a:endParaRPr lang="en-GB" dirty="0"/>
          </a:p>
        </p:txBody>
      </p:sp>
      <p:sp>
        <p:nvSpPr>
          <p:cNvPr id="3" name="Text Placeholder 2">
            <a:extLst>
              <a:ext uri="{FF2B5EF4-FFF2-40B4-BE49-F238E27FC236}">
                <a16:creationId xmlns:a16="http://schemas.microsoft.com/office/drawing/2014/main" id="{E20073E3-4379-4A2E-B21D-0A34E4EC4451}"/>
              </a:ext>
            </a:extLst>
          </p:cNvPr>
          <p:cNvSpPr>
            <a:spLocks noGrp="1"/>
          </p:cNvSpPr>
          <p:nvPr>
            <p:ph type="body" sz="quarter" idx="11"/>
          </p:nvPr>
        </p:nvSpPr>
        <p:spPr>
          <a:xfrm>
            <a:off x="623358" y="1682459"/>
            <a:ext cx="10945284" cy="3075999"/>
          </a:xfrm>
        </p:spPr>
        <p:txBody>
          <a:bodyPr/>
          <a:lstStyle/>
          <a:p>
            <a:r>
              <a:rPr lang="sr-Latn-RS" dirty="0"/>
              <a:t>Promenljiva ima:</a:t>
            </a:r>
          </a:p>
          <a:p>
            <a:pPr marL="285750" indent="-285750">
              <a:buFont typeface="Arial" panose="020B0604020202020204" pitchFamily="34" charset="0"/>
              <a:buChar char="•"/>
            </a:pPr>
            <a:r>
              <a:rPr lang="sr-Latn-RS" dirty="0"/>
              <a:t>ime i</a:t>
            </a:r>
          </a:p>
          <a:p>
            <a:pPr marL="285750" indent="-285750">
              <a:buFont typeface="Arial" panose="020B0604020202020204" pitchFamily="34" charset="0"/>
              <a:buChar char="•"/>
            </a:pPr>
            <a:r>
              <a:rPr lang="sr-Latn-RS" dirty="0"/>
              <a:t>vrednost,</a:t>
            </a:r>
          </a:p>
          <a:p>
            <a:endParaRPr lang="sr-Latn-RS" dirty="0"/>
          </a:p>
          <a:p>
            <a:r>
              <a:rPr lang="sr-Latn-RS" dirty="0"/>
              <a:t>„</a:t>
            </a:r>
            <a:r>
              <a:rPr lang="sr-Latn-RS" dirty="0" err="1"/>
              <a:t>Asset</a:t>
            </a:r>
            <a:r>
              <a:rPr lang="sr-Latn-RS" dirty="0"/>
              <a:t>“ ima:</a:t>
            </a:r>
          </a:p>
          <a:p>
            <a:pPr marL="285750" indent="-285750">
              <a:buFont typeface="Arial" panose="020B0604020202020204" pitchFamily="34" charset="0"/>
              <a:buChar char="•"/>
            </a:pPr>
            <a:r>
              <a:rPr lang="sr-Latn-RS" dirty="0"/>
              <a:t>Kolekciju ime - vrednost parova</a:t>
            </a:r>
          </a:p>
          <a:p>
            <a:endParaRPr lang="sr-Latn-RS" dirty="0"/>
          </a:p>
          <a:p>
            <a:r>
              <a:rPr lang="sr-Latn-RS" dirty="0"/>
              <a:t>Ime promenljive i njen tip moraju biti definisani u „</a:t>
            </a:r>
            <a:r>
              <a:rPr lang="sr-Latn-RS" dirty="0" err="1"/>
              <a:t>asset</a:t>
            </a:r>
            <a:r>
              <a:rPr lang="sr-Latn-RS" dirty="0"/>
              <a:t>“ tipu (ili u jednom od njegovih predaka), a pre njihovog korišćenja.</a:t>
            </a:r>
          </a:p>
          <a:p>
            <a:endParaRPr lang="sr-Latn-RS" dirty="0"/>
          </a:p>
          <a:p>
            <a:endParaRPr lang="sr-Latn-RS" dirty="0"/>
          </a:p>
          <a:p>
            <a:endParaRPr lang="en-GB" dirty="0"/>
          </a:p>
        </p:txBody>
      </p:sp>
    </p:spTree>
    <p:extLst>
      <p:ext uri="{BB962C8B-B14F-4D97-AF65-F5344CB8AC3E}">
        <p14:creationId xmlns:p14="http://schemas.microsoft.com/office/powerpoint/2010/main" val="6734849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CF7E0-A5B5-4127-ABB3-601624DA159A}"/>
              </a:ext>
            </a:extLst>
          </p:cNvPr>
          <p:cNvSpPr>
            <a:spLocks noGrp="1"/>
          </p:cNvSpPr>
          <p:nvPr>
            <p:ph type="title"/>
          </p:nvPr>
        </p:nvSpPr>
        <p:spPr/>
        <p:txBody>
          <a:bodyPr/>
          <a:lstStyle/>
          <a:p>
            <a:r>
              <a:rPr lang="sr-Latn-RS" dirty="0"/>
              <a:t>Tipovi aspekata</a:t>
            </a:r>
            <a:endParaRPr lang="en-GB" dirty="0"/>
          </a:p>
        </p:txBody>
      </p:sp>
      <p:sp>
        <p:nvSpPr>
          <p:cNvPr id="3" name="Text Placeholder 2">
            <a:extLst>
              <a:ext uri="{FF2B5EF4-FFF2-40B4-BE49-F238E27FC236}">
                <a16:creationId xmlns:a16="http://schemas.microsoft.com/office/drawing/2014/main" id="{42EB44C0-7A26-4CC4-8279-44A9AA6E55B3}"/>
              </a:ext>
            </a:extLst>
          </p:cNvPr>
          <p:cNvSpPr>
            <a:spLocks noGrp="1"/>
          </p:cNvSpPr>
          <p:nvPr>
            <p:ph type="body" sz="quarter" idx="11"/>
          </p:nvPr>
        </p:nvSpPr>
        <p:spPr>
          <a:xfrm>
            <a:off x="623358" y="1268414"/>
            <a:ext cx="10945284" cy="215444"/>
          </a:xfrm>
        </p:spPr>
        <p:txBody>
          <a:bodyPr/>
          <a:lstStyle/>
          <a:p>
            <a:r>
              <a:rPr lang="sr-Latn-RS" b="1" dirty="0"/>
              <a:t>Aspekt</a:t>
            </a:r>
            <a:r>
              <a:rPr lang="sr-Latn-RS" dirty="0"/>
              <a:t> predstavlja skup promenljivih koje zajedno predstavljaju osobine „</a:t>
            </a:r>
            <a:r>
              <a:rPr lang="sr-Latn-RS" dirty="0" err="1"/>
              <a:t>asset</a:t>
            </a:r>
            <a:r>
              <a:rPr lang="sr-Latn-RS" dirty="0"/>
              <a:t>“-a.</a:t>
            </a:r>
          </a:p>
          <a:p>
            <a:endParaRPr lang="sr-Latn-RS" dirty="0"/>
          </a:p>
          <a:p>
            <a:r>
              <a:rPr lang="sr-Latn-RS" dirty="0"/>
              <a:t>Aspekt može biti: „dinamički“ ili „statički“</a:t>
            </a:r>
          </a:p>
          <a:p>
            <a:pPr marL="285750" indent="-285750">
              <a:buFont typeface="Arial" panose="020B0604020202020204" pitchFamily="34" charset="0"/>
              <a:buChar char="•"/>
            </a:pPr>
            <a:endParaRPr lang="sr-Latn-RS" dirty="0"/>
          </a:p>
          <a:p>
            <a:r>
              <a:rPr lang="sr-Latn-RS" b="1" dirty="0"/>
              <a:t>Dinamički aspekti </a:t>
            </a:r>
            <a:r>
              <a:rPr lang="sr-Latn-RS" dirty="0"/>
              <a:t>opisuju osobine „</a:t>
            </a:r>
            <a:r>
              <a:rPr lang="sr-Latn-RS" dirty="0" err="1"/>
              <a:t>asset</a:t>
            </a:r>
            <a:r>
              <a:rPr lang="sr-Latn-RS" dirty="0"/>
              <a:t>“-a koje se menjaju tokom vremena i obično imaju senzore koji prihvataju te vrednosti.</a:t>
            </a:r>
          </a:p>
          <a:p>
            <a:endParaRPr lang="sr-Latn-RS" dirty="0"/>
          </a:p>
          <a:p>
            <a:r>
              <a:rPr lang="sr-Latn-RS" dirty="0"/>
              <a:t>Pristup informacijama dinamičkih aspekta je omogućeno preko: </a:t>
            </a:r>
          </a:p>
          <a:p>
            <a:pPr marL="285750" indent="-285750">
              <a:buFont typeface="Arial" panose="020B0604020202020204" pitchFamily="34" charset="0"/>
              <a:buChar char="•"/>
            </a:pPr>
            <a:r>
              <a:rPr lang="sr-Latn-RS" dirty="0" err="1"/>
              <a:t>IoT</a:t>
            </a:r>
            <a:r>
              <a:rPr lang="sr-Latn-RS" dirty="0"/>
              <a:t> vremenskih serija (</a:t>
            </a:r>
            <a:r>
              <a:rPr lang="sr-Latn-RS" i="1" dirty="0" err="1"/>
              <a:t>IoT</a:t>
            </a:r>
            <a:r>
              <a:rPr lang="sr-Latn-RS" i="1" dirty="0"/>
              <a:t> Time </a:t>
            </a:r>
            <a:r>
              <a:rPr lang="sr-Latn-RS" i="1" dirty="0" err="1"/>
              <a:t>Series</a:t>
            </a:r>
            <a:r>
              <a:rPr lang="sr-Latn-RS" dirty="0"/>
              <a:t>) i</a:t>
            </a:r>
          </a:p>
          <a:p>
            <a:pPr marL="285750" indent="-285750">
              <a:buFont typeface="Arial" panose="020B0604020202020204" pitchFamily="34" charset="0"/>
              <a:buChar char="•"/>
            </a:pPr>
            <a:r>
              <a:rPr lang="sr-Latn-RS" dirty="0"/>
              <a:t>Servisa agregacije vremenskih serija (</a:t>
            </a:r>
            <a:r>
              <a:rPr lang="sr-Latn-RS" i="1" dirty="0"/>
              <a:t>Time </a:t>
            </a:r>
            <a:r>
              <a:rPr lang="sr-Latn-RS" i="1" dirty="0" err="1"/>
              <a:t>Series</a:t>
            </a:r>
            <a:r>
              <a:rPr lang="sr-Latn-RS" i="1" dirty="0"/>
              <a:t> </a:t>
            </a:r>
            <a:r>
              <a:rPr lang="sr-Latn-RS" i="1" dirty="0" err="1"/>
              <a:t>Aggregate</a:t>
            </a:r>
            <a:r>
              <a:rPr lang="sr-Latn-RS" i="1" dirty="0"/>
              <a:t> </a:t>
            </a:r>
            <a:r>
              <a:rPr lang="sr-Latn-RS" i="1" dirty="0" err="1"/>
              <a:t>Services</a:t>
            </a:r>
            <a:r>
              <a:rPr lang="sr-Latn-RS" dirty="0"/>
              <a:t>)</a:t>
            </a:r>
          </a:p>
          <a:p>
            <a:endParaRPr lang="sr-Latn-RS" dirty="0"/>
          </a:p>
          <a:p>
            <a:r>
              <a:rPr lang="sr-Latn-RS" b="1" dirty="0"/>
              <a:t>Statički aspekti</a:t>
            </a:r>
            <a:r>
              <a:rPr lang="sr-Latn-RS" dirty="0"/>
              <a:t> sadrže informacije koje se ne menjaju i koje ne zahtevaju da budu praćene tokom vremena, ali mogu biti ažurirane ukoliko je to potrebno.</a:t>
            </a:r>
          </a:p>
          <a:p>
            <a:endParaRPr lang="sr-Latn-RS" dirty="0"/>
          </a:p>
          <a:p>
            <a:r>
              <a:rPr lang="sr-Latn-RS" dirty="0"/>
              <a:t>Statički aspekti su smešteni u samim „</a:t>
            </a:r>
            <a:r>
              <a:rPr lang="sr-Latn-RS" dirty="0" err="1"/>
              <a:t>asset</a:t>
            </a:r>
            <a:r>
              <a:rPr lang="sr-Latn-RS" dirty="0"/>
              <a:t>“-ima i do njih se dolazi preko samih „</a:t>
            </a:r>
            <a:r>
              <a:rPr lang="sr-Latn-RS" dirty="0" err="1"/>
              <a:t>asset</a:t>
            </a:r>
            <a:r>
              <a:rPr lang="sr-Latn-RS" dirty="0"/>
              <a:t>“-a.</a:t>
            </a:r>
            <a:endParaRPr lang="en-GB" dirty="0"/>
          </a:p>
        </p:txBody>
      </p:sp>
    </p:spTree>
    <p:extLst>
      <p:ext uri="{BB962C8B-B14F-4D97-AF65-F5344CB8AC3E}">
        <p14:creationId xmlns:p14="http://schemas.microsoft.com/office/powerpoint/2010/main" val="73534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p:cNvGraphicFramePr>
          <p:nvPr>
            <p:custDataLst>
              <p:tags r:id="rId1"/>
            </p:custDataLst>
          </p:nvPr>
        </p:nvGraphicFramePr>
        <p:xfrm>
          <a:off x="1589" y="3379"/>
          <a:ext cx="1586" cy="1586"/>
        </p:xfrm>
        <a:graphic>
          <a:graphicData uri="http://schemas.openxmlformats.org/presentationml/2006/ole">
            <mc:AlternateContent xmlns:mc="http://schemas.openxmlformats.org/markup-compatibility/2006">
              <mc:Choice xmlns:v="urn:schemas-microsoft-com:vml" Requires="v">
                <p:oleObj name="think-cell Folie" r:id="rId21" imgW="216" imgH="216" progId="TCLayout.ActiveDocument.1">
                  <p:embed/>
                </p:oleObj>
              </mc:Choice>
              <mc:Fallback>
                <p:oleObj name="think-cell Folie" r:id="rId21" imgW="216" imgH="216" progId="TCLayout.ActiveDocument.1">
                  <p:embed/>
                  <p:pic>
                    <p:nvPicPr>
                      <p:cNvPr id="4" name="Objekt 3" hidden="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89" y="3379"/>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BainBulletsConfiguration" hidden="1"/>
          <p:cNvSpPr txBox="1"/>
          <p:nvPr/>
        </p:nvSpPr>
        <p:spPr bwMode="gray">
          <a:xfrm>
            <a:off x="12696" y="14478"/>
            <a:ext cx="8885372" cy="15574"/>
          </a:xfrm>
          <a:prstGeom prst="rect">
            <a:avLst/>
          </a:prstGeom>
          <a:noFill/>
        </p:spPr>
        <p:txBody>
          <a:bodyPr vert="horz" wrap="square" lIns="0" tIns="0" rIns="0" bIns="0" rtlCol="0">
            <a:spAutoFit/>
          </a:bodyPr>
          <a:lstStyle/>
          <a:p>
            <a:pPr defTabSz="913943" fontAlgn="base">
              <a:lnSpc>
                <a:spcPct val="110000"/>
              </a:lnSpc>
              <a:spcBef>
                <a:spcPct val="50000"/>
              </a:spcBef>
              <a:spcAft>
                <a:spcPct val="0"/>
              </a:spcAft>
            </a:pPr>
            <a:endParaRPr lang="en-US" sz="100" dirty="0">
              <a:solidFill>
                <a:srgbClr val="FFFFFF"/>
              </a:solidFill>
              <a:latin typeface="Arial" pitchFamily="34" charset="0"/>
              <a:ea typeface="ＭＳ Ｐゴシック" charset="-128"/>
            </a:endParaRPr>
          </a:p>
        </p:txBody>
      </p:sp>
      <p:sp>
        <p:nvSpPr>
          <p:cNvPr id="9" name="Titel 8"/>
          <p:cNvSpPr>
            <a:spLocks noGrp="1"/>
          </p:cNvSpPr>
          <p:nvPr>
            <p:ph type="title"/>
          </p:nvPr>
        </p:nvSpPr>
        <p:spPr bwMode="gray"/>
        <p:txBody>
          <a:bodyPr/>
          <a:lstStyle/>
          <a:p>
            <a:r>
              <a:rPr lang="de-DE" dirty="0"/>
              <a:t>MindSphere – </a:t>
            </a:r>
            <a:r>
              <a:rPr lang="sr-Latn-RS" dirty="0"/>
              <a:t>Industrijski </a:t>
            </a:r>
            <a:r>
              <a:rPr lang="sr-Latn-RS" dirty="0" err="1"/>
              <a:t>IoT</a:t>
            </a:r>
            <a:r>
              <a:rPr lang="sr-Latn-RS" dirty="0"/>
              <a:t> kao servis</a:t>
            </a:r>
            <a:endParaRPr lang="de-DE" dirty="0"/>
          </a:p>
        </p:txBody>
      </p:sp>
      <p:sp>
        <p:nvSpPr>
          <p:cNvPr id="874" name="AutoShape 4"/>
          <p:cNvSpPr>
            <a:spLocks noChangeArrowheads="1"/>
          </p:cNvSpPr>
          <p:nvPr/>
        </p:nvSpPr>
        <p:spPr bwMode="gray">
          <a:xfrm flipH="1">
            <a:off x="6245150" y="1536700"/>
            <a:ext cx="5464503" cy="1550561"/>
          </a:xfrm>
          <a:prstGeom prst="homePlate">
            <a:avLst>
              <a:gd name="adj" fmla="val 10205"/>
            </a:avLst>
          </a:prstGeom>
          <a:solidFill>
            <a:srgbClr val="FFFFFF"/>
          </a:solidFill>
          <a:ln w="9525" algn="ctr">
            <a:solidFill>
              <a:srgbClr val="879BAA"/>
            </a:solidFill>
            <a:miter lim="800000"/>
            <a:headEnd/>
            <a:tailEnd/>
          </a:ln>
        </p:spPr>
        <p:txBody>
          <a:bodyPr wrap="none" lIns="0" tIns="0" rIns="0" bIns="0" anchor="ct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875" name="Rectangle 116"/>
          <p:cNvSpPr txBox="1">
            <a:spLocks noChangeArrowheads="1"/>
          </p:cNvSpPr>
          <p:nvPr/>
        </p:nvSpPr>
        <p:spPr bwMode="auto">
          <a:xfrm>
            <a:off x="6469658" y="1690096"/>
            <a:ext cx="5114452" cy="24603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913943" fontAlgn="base">
              <a:spcBef>
                <a:spcPct val="0"/>
              </a:spcBef>
              <a:spcAft>
                <a:spcPct val="0"/>
              </a:spcAft>
              <a:defRPr/>
            </a:pPr>
            <a:r>
              <a:rPr lang="en-US" sz="1599" b="1" dirty="0" err="1">
                <a:solidFill>
                  <a:srgbClr val="EB780A"/>
                </a:solidFill>
                <a:latin typeface="Arial" pitchFamily="34" charset="0"/>
                <a:ea typeface="ＭＳ Ｐゴシック" charset="-128"/>
                <a:cs typeface="Arial" pitchFamily="34" charset="0"/>
              </a:rPr>
              <a:t>MindApps</a:t>
            </a:r>
            <a:r>
              <a:rPr lang="sr-Latn-RS" sz="1599" b="1" dirty="0">
                <a:solidFill>
                  <a:srgbClr val="EB780A"/>
                </a:solidFill>
                <a:latin typeface="Arial" pitchFamily="34" charset="0"/>
                <a:ea typeface="ＭＳ Ｐゴシック" charset="-128"/>
                <a:cs typeface="Arial" pitchFamily="34" charset="0"/>
              </a:rPr>
              <a:t> (Aplikacije)</a:t>
            </a:r>
            <a:endParaRPr lang="en-US" sz="1599" dirty="0">
              <a:solidFill>
                <a:srgbClr val="EB780A"/>
              </a:solidFill>
              <a:latin typeface="Arial" pitchFamily="34" charset="0"/>
              <a:ea typeface="ＭＳ Ｐゴシック" charset="-128"/>
              <a:cs typeface="Arial" pitchFamily="34" charset="0"/>
            </a:endParaRPr>
          </a:p>
        </p:txBody>
      </p:sp>
      <p:sp>
        <p:nvSpPr>
          <p:cNvPr id="876" name="Rectangle 116"/>
          <p:cNvSpPr txBox="1">
            <a:spLocks noChangeArrowheads="1"/>
          </p:cNvSpPr>
          <p:nvPr>
            <p:custDataLst>
              <p:tags r:id="rId2"/>
            </p:custDataLst>
          </p:nvPr>
        </p:nvSpPr>
        <p:spPr bwMode="auto">
          <a:xfrm>
            <a:off x="6469658" y="2026984"/>
            <a:ext cx="5114452" cy="101515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ct val="0"/>
              </a:spcBef>
              <a:spcAft>
                <a:spcPct val="0"/>
              </a:spcAft>
              <a:buFont typeface="Wingdings" pitchFamily="2" charset="2"/>
              <a:tabLst/>
              <a:defRPr sz="1200">
                <a:solidFill>
                  <a:schemeClr val="tx1"/>
                </a:solidFill>
                <a:latin typeface="Arial" pitchFamily="34" charset="0"/>
                <a:ea typeface="+mn-ea"/>
                <a:cs typeface="Arial" pitchFamily="34" charset="0"/>
              </a:defRPr>
            </a:lvl1pPr>
            <a:lvl2pPr marL="133350" indent="-133350" algn="l" rtl="0" eaLnBrk="1" fontAlgn="base" hangingPunct="1">
              <a:lnSpc>
                <a:spcPct val="100000"/>
              </a:lnSpc>
              <a:spcBef>
                <a:spcPct val="0"/>
              </a:spcBef>
              <a:spcAft>
                <a:spcPct val="0"/>
              </a:spcAft>
              <a:buClr>
                <a:srgbClr val="879BAA"/>
              </a:buClr>
              <a:buChar char="•"/>
              <a:tabLst/>
              <a:defRPr sz="1200">
                <a:solidFill>
                  <a:schemeClr val="tx1"/>
                </a:solidFill>
                <a:latin typeface="Arial" pitchFamily="34" charset="0"/>
                <a:ea typeface="+mn-ea"/>
                <a:cs typeface="Arial" pitchFamily="34" charset="0"/>
              </a:defRPr>
            </a:lvl2pPr>
            <a:lvl3pPr marL="266700" indent="-133350" algn="l" rtl="0" eaLnBrk="1" fontAlgn="base" hangingPunct="1">
              <a:lnSpc>
                <a:spcPct val="100000"/>
              </a:lnSpc>
              <a:spcBef>
                <a:spcPct val="0"/>
              </a:spcBef>
              <a:spcAft>
                <a:spcPct val="0"/>
              </a:spcAft>
              <a:buClr>
                <a:srgbClr val="879BAA"/>
              </a:buClr>
              <a:buChar char="•"/>
              <a:tabLst/>
              <a:defRPr sz="1200">
                <a:solidFill>
                  <a:schemeClr val="tx1"/>
                </a:solidFill>
                <a:latin typeface="Arial" pitchFamily="34" charset="0"/>
                <a:ea typeface="+mn-ea"/>
                <a:cs typeface="Arial" pitchFamily="34" charset="0"/>
              </a:defRPr>
            </a:lvl3pPr>
            <a:lvl4pPr marL="400050" indent="-133350" algn="l" rtl="0" eaLnBrk="1" fontAlgn="base" hangingPunct="1">
              <a:lnSpc>
                <a:spcPct val="100000"/>
              </a:lnSpc>
              <a:spcBef>
                <a:spcPct val="0"/>
              </a:spcBef>
              <a:spcAft>
                <a:spcPct val="0"/>
              </a:spcAft>
              <a:buClr>
                <a:srgbClr val="879BAA"/>
              </a:buClr>
              <a:buChar char="•"/>
              <a:tabLst/>
              <a:defRPr sz="1200">
                <a:solidFill>
                  <a:schemeClr val="tx1"/>
                </a:solidFill>
                <a:latin typeface="Arial" pitchFamily="34" charset="0"/>
                <a:ea typeface="+mn-ea"/>
                <a:cs typeface="Arial" pitchFamily="34" charset="0"/>
              </a:defRPr>
            </a:lvl4pPr>
            <a:lvl5pPr marL="533400" indent="-133350" algn="l" rtl="0" eaLnBrk="1" fontAlgn="base" hangingPunct="1">
              <a:lnSpc>
                <a:spcPct val="100000"/>
              </a:lnSpc>
              <a:spcBef>
                <a:spcPct val="0"/>
              </a:spcBef>
              <a:spcAft>
                <a:spcPct val="0"/>
              </a:spcAft>
              <a:buClr>
                <a:srgbClr val="879BAA"/>
              </a:buClr>
              <a:buChar char="•"/>
              <a:tabLst/>
              <a:defRPr sz="120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155497" lvl="1" indent="-155497" defTabSz="913943">
              <a:spcBef>
                <a:spcPts val="600"/>
              </a:spcBef>
              <a:buSzPct val="100000"/>
            </a:pPr>
            <a:r>
              <a:rPr lang="sr-Latn-RS" sz="1399" dirty="0">
                <a:solidFill>
                  <a:srgbClr val="000000"/>
                </a:solidFill>
              </a:rPr>
              <a:t>Korišćenje </a:t>
            </a:r>
            <a:r>
              <a:rPr lang="en-US" sz="1399" dirty="0" err="1">
                <a:solidFill>
                  <a:srgbClr val="000000"/>
                </a:solidFill>
              </a:rPr>
              <a:t>gotovih</a:t>
            </a:r>
            <a:r>
              <a:rPr lang="sr-Latn-RS" sz="1399" dirty="0">
                <a:solidFill>
                  <a:srgbClr val="000000"/>
                </a:solidFill>
              </a:rPr>
              <a:t> </a:t>
            </a:r>
            <a:r>
              <a:rPr lang="en-US" sz="1399" dirty="0" err="1">
                <a:solidFill>
                  <a:srgbClr val="000000"/>
                </a:solidFill>
              </a:rPr>
              <a:t>aplikacija</a:t>
            </a:r>
            <a:r>
              <a:rPr lang="en-US" sz="1399" dirty="0">
                <a:solidFill>
                  <a:srgbClr val="000000"/>
                </a:solidFill>
              </a:rPr>
              <a:t> </a:t>
            </a:r>
            <a:r>
              <a:rPr lang="sr-Latn-RS" sz="1399" dirty="0" err="1">
                <a:solidFill>
                  <a:srgbClr val="000000"/>
                </a:solidFill>
              </a:rPr>
              <a:t>Siemens</a:t>
            </a:r>
            <a:r>
              <a:rPr lang="sr-Latn-RS" sz="1399" dirty="0">
                <a:solidFill>
                  <a:srgbClr val="000000"/>
                </a:solidFill>
              </a:rPr>
              <a:t>-a, njegovih partnera ili razvoj sopstvenih aplikacija</a:t>
            </a:r>
            <a:endParaRPr lang="en-US" sz="1399" dirty="0">
              <a:solidFill>
                <a:srgbClr val="000000"/>
              </a:solidFill>
            </a:endParaRPr>
          </a:p>
          <a:p>
            <a:pPr marL="155497" lvl="1" indent="-155497" defTabSz="913943">
              <a:spcBef>
                <a:spcPts val="600"/>
              </a:spcBef>
              <a:buSzPct val="100000"/>
            </a:pPr>
            <a:r>
              <a:rPr lang="sr-Latn-RS" sz="1399" dirty="0">
                <a:solidFill>
                  <a:srgbClr val="000000"/>
                </a:solidFill>
              </a:rPr>
              <a:t>Pruža transparentan pristup </a:t>
            </a:r>
            <a:r>
              <a:rPr lang="sr-Latn-RS" sz="1399" dirty="0" err="1">
                <a:solidFill>
                  <a:srgbClr val="000000"/>
                </a:solidFill>
              </a:rPr>
              <a:t>asetima</a:t>
            </a:r>
            <a:r>
              <a:rPr lang="en-US" sz="1399" b="1" dirty="0">
                <a:solidFill>
                  <a:srgbClr val="000000"/>
                </a:solidFill>
              </a:rPr>
              <a:t> </a:t>
            </a:r>
            <a:r>
              <a:rPr lang="en-US" sz="1399" dirty="0">
                <a:solidFill>
                  <a:srgbClr val="000000"/>
                </a:solidFill>
              </a:rPr>
              <a:t>&amp; </a:t>
            </a:r>
            <a:r>
              <a:rPr lang="sr-Latn-RS" sz="1399" dirty="0">
                <a:solidFill>
                  <a:srgbClr val="000000"/>
                </a:solidFill>
              </a:rPr>
              <a:t>analitički uvid</a:t>
            </a:r>
            <a:endParaRPr lang="en-US" sz="1399" dirty="0">
              <a:solidFill>
                <a:srgbClr val="000000"/>
              </a:solidFill>
            </a:endParaRPr>
          </a:p>
          <a:p>
            <a:pPr marL="155497" lvl="1" indent="-155497" defTabSz="913943">
              <a:spcBef>
                <a:spcPts val="600"/>
              </a:spcBef>
              <a:buSzPct val="100000"/>
            </a:pPr>
            <a:r>
              <a:rPr lang="sr-Latn-RS" sz="1399" dirty="0">
                <a:solidFill>
                  <a:srgbClr val="000000"/>
                </a:solidFill>
              </a:rPr>
              <a:t>Cenovni model baziran na pretplati</a:t>
            </a:r>
            <a:endParaRPr lang="en-US" sz="1399" b="1" dirty="0">
              <a:solidFill>
                <a:srgbClr val="000000"/>
              </a:solidFill>
            </a:endParaRPr>
          </a:p>
        </p:txBody>
      </p:sp>
      <p:sp>
        <p:nvSpPr>
          <p:cNvPr id="877" name="AutoShape 4"/>
          <p:cNvSpPr>
            <a:spLocks noChangeArrowheads="1"/>
          </p:cNvSpPr>
          <p:nvPr/>
        </p:nvSpPr>
        <p:spPr bwMode="gray">
          <a:xfrm flipH="1">
            <a:off x="6245151" y="3222097"/>
            <a:ext cx="5464503" cy="1349946"/>
          </a:xfrm>
          <a:prstGeom prst="homePlate">
            <a:avLst>
              <a:gd name="adj" fmla="val 10205"/>
            </a:avLst>
          </a:prstGeom>
          <a:solidFill>
            <a:srgbClr val="FFFFFF"/>
          </a:solidFill>
          <a:ln w="9525" algn="ctr">
            <a:solidFill>
              <a:srgbClr val="879BAA"/>
            </a:solidFill>
            <a:miter lim="800000"/>
            <a:headEnd/>
            <a:tailEnd/>
          </a:ln>
        </p:spPr>
        <p:txBody>
          <a:bodyPr wrap="none" lIns="0" tIns="0" rIns="0" bIns="0" anchor="ct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878" name="Rectangle 116"/>
          <p:cNvSpPr txBox="1">
            <a:spLocks noChangeArrowheads="1"/>
          </p:cNvSpPr>
          <p:nvPr/>
        </p:nvSpPr>
        <p:spPr bwMode="auto">
          <a:xfrm>
            <a:off x="6469658" y="3365583"/>
            <a:ext cx="5114452" cy="24603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913943" fontAlgn="base">
              <a:spcBef>
                <a:spcPct val="0"/>
              </a:spcBef>
              <a:spcAft>
                <a:spcPct val="0"/>
              </a:spcAft>
              <a:defRPr/>
            </a:pPr>
            <a:r>
              <a:rPr lang="en-US" sz="1599" b="1" dirty="0" err="1">
                <a:solidFill>
                  <a:srgbClr val="EB780A"/>
                </a:solidFill>
                <a:latin typeface="Arial" pitchFamily="34" charset="0"/>
                <a:ea typeface="ＭＳ Ｐゴシック" charset="-128"/>
                <a:cs typeface="Arial" pitchFamily="34" charset="0"/>
              </a:rPr>
              <a:t>MindSphere</a:t>
            </a:r>
            <a:r>
              <a:rPr lang="sr-Latn-RS" sz="1599" b="1" dirty="0">
                <a:solidFill>
                  <a:srgbClr val="EB780A"/>
                </a:solidFill>
                <a:latin typeface="Arial" pitchFamily="34" charset="0"/>
                <a:ea typeface="ＭＳ Ｐゴシック" charset="-128"/>
                <a:cs typeface="Arial" pitchFamily="34" charset="0"/>
              </a:rPr>
              <a:t> (Otvorena</a:t>
            </a:r>
            <a:r>
              <a:rPr lang="en-US" sz="1599" b="1" dirty="0">
                <a:solidFill>
                  <a:srgbClr val="EB780A"/>
                </a:solidFill>
                <a:latin typeface="Arial" pitchFamily="34" charset="0"/>
                <a:ea typeface="ＭＳ Ｐゴシック" charset="-128"/>
                <a:cs typeface="Arial" pitchFamily="34" charset="0"/>
              </a:rPr>
              <a:t> </a:t>
            </a:r>
            <a:r>
              <a:rPr lang="sr-Latn-RS" sz="1599" b="1" dirty="0" err="1">
                <a:solidFill>
                  <a:srgbClr val="EB780A"/>
                </a:solidFill>
                <a:latin typeface="Arial" pitchFamily="34" charset="0"/>
                <a:ea typeface="ＭＳ Ｐゴシック" charset="-128"/>
                <a:cs typeface="Arial" pitchFamily="34" charset="0"/>
              </a:rPr>
              <a:t>PaaS</a:t>
            </a:r>
            <a:r>
              <a:rPr lang="sr-Latn-RS" sz="1599" b="1" dirty="0">
                <a:solidFill>
                  <a:srgbClr val="EB780A"/>
                </a:solidFill>
                <a:latin typeface="Arial" pitchFamily="34" charset="0"/>
                <a:ea typeface="ＭＳ Ｐゴシック" charset="-128"/>
                <a:cs typeface="Arial" pitchFamily="34" charset="0"/>
              </a:rPr>
              <a:t>)</a:t>
            </a:r>
            <a:endParaRPr lang="en-US" sz="1599" dirty="0">
              <a:solidFill>
                <a:srgbClr val="EB780A"/>
              </a:solidFill>
              <a:latin typeface="Arial" pitchFamily="34" charset="0"/>
              <a:ea typeface="ＭＳ Ｐゴシック" charset="-128"/>
              <a:cs typeface="Arial" pitchFamily="34" charset="0"/>
            </a:endParaRPr>
          </a:p>
        </p:txBody>
      </p:sp>
      <p:sp>
        <p:nvSpPr>
          <p:cNvPr id="879" name="Rectangle 116"/>
          <p:cNvSpPr txBox="1">
            <a:spLocks noChangeArrowheads="1"/>
          </p:cNvSpPr>
          <p:nvPr>
            <p:custDataLst>
              <p:tags r:id="rId3"/>
            </p:custDataLst>
          </p:nvPr>
        </p:nvSpPr>
        <p:spPr bwMode="auto">
          <a:xfrm>
            <a:off x="6469658" y="3702471"/>
            <a:ext cx="5114452" cy="72289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ct val="0"/>
              </a:spcBef>
              <a:spcAft>
                <a:spcPct val="0"/>
              </a:spcAft>
              <a:buFont typeface="Wingdings" pitchFamily="2" charset="2"/>
              <a:tabLst/>
              <a:defRPr sz="1200">
                <a:solidFill>
                  <a:schemeClr val="tx1"/>
                </a:solidFill>
                <a:latin typeface="Arial" pitchFamily="34" charset="0"/>
                <a:ea typeface="+mn-ea"/>
                <a:cs typeface="Arial" pitchFamily="34" charset="0"/>
              </a:defRPr>
            </a:lvl1pPr>
            <a:lvl2pPr marL="133350" indent="-133350" algn="l" rtl="0" eaLnBrk="1" fontAlgn="base" hangingPunct="1">
              <a:lnSpc>
                <a:spcPct val="100000"/>
              </a:lnSpc>
              <a:spcBef>
                <a:spcPct val="0"/>
              </a:spcBef>
              <a:spcAft>
                <a:spcPct val="0"/>
              </a:spcAft>
              <a:buClr>
                <a:srgbClr val="879BAA"/>
              </a:buClr>
              <a:buChar char="•"/>
              <a:tabLst/>
              <a:defRPr sz="1200">
                <a:solidFill>
                  <a:schemeClr val="tx1"/>
                </a:solidFill>
                <a:latin typeface="Arial" pitchFamily="34" charset="0"/>
                <a:ea typeface="+mn-ea"/>
                <a:cs typeface="Arial" pitchFamily="34" charset="0"/>
              </a:defRPr>
            </a:lvl2pPr>
            <a:lvl3pPr marL="266700" indent="-133350" algn="l" rtl="0" eaLnBrk="1" fontAlgn="base" hangingPunct="1">
              <a:lnSpc>
                <a:spcPct val="100000"/>
              </a:lnSpc>
              <a:spcBef>
                <a:spcPct val="0"/>
              </a:spcBef>
              <a:spcAft>
                <a:spcPct val="0"/>
              </a:spcAft>
              <a:buClr>
                <a:srgbClr val="879BAA"/>
              </a:buClr>
              <a:buChar char="•"/>
              <a:tabLst/>
              <a:defRPr sz="1200">
                <a:solidFill>
                  <a:schemeClr val="tx1"/>
                </a:solidFill>
                <a:latin typeface="Arial" pitchFamily="34" charset="0"/>
                <a:ea typeface="+mn-ea"/>
                <a:cs typeface="Arial" pitchFamily="34" charset="0"/>
              </a:defRPr>
            </a:lvl3pPr>
            <a:lvl4pPr marL="400050" indent="-133350" algn="l" rtl="0" eaLnBrk="1" fontAlgn="base" hangingPunct="1">
              <a:lnSpc>
                <a:spcPct val="100000"/>
              </a:lnSpc>
              <a:spcBef>
                <a:spcPct val="0"/>
              </a:spcBef>
              <a:spcAft>
                <a:spcPct val="0"/>
              </a:spcAft>
              <a:buClr>
                <a:srgbClr val="879BAA"/>
              </a:buClr>
              <a:buChar char="•"/>
              <a:tabLst/>
              <a:defRPr sz="1200">
                <a:solidFill>
                  <a:schemeClr val="tx1"/>
                </a:solidFill>
                <a:latin typeface="Arial" pitchFamily="34" charset="0"/>
                <a:ea typeface="+mn-ea"/>
                <a:cs typeface="Arial" pitchFamily="34" charset="0"/>
              </a:defRPr>
            </a:lvl4pPr>
            <a:lvl5pPr marL="533400" indent="-133350" algn="l" rtl="0" eaLnBrk="1" fontAlgn="base" hangingPunct="1">
              <a:lnSpc>
                <a:spcPct val="100000"/>
              </a:lnSpc>
              <a:spcBef>
                <a:spcPct val="0"/>
              </a:spcBef>
              <a:spcAft>
                <a:spcPct val="0"/>
              </a:spcAft>
              <a:buClr>
                <a:srgbClr val="879BAA"/>
              </a:buClr>
              <a:buChar char="•"/>
              <a:tabLst/>
              <a:defRPr sz="120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155497" lvl="1" indent="-155497" defTabSz="913943">
              <a:spcBef>
                <a:spcPts val="600"/>
              </a:spcBef>
              <a:buSzPct val="100000"/>
            </a:pPr>
            <a:r>
              <a:rPr lang="sr-Latn-RS" sz="1399" dirty="0">
                <a:solidFill>
                  <a:srgbClr val="000000"/>
                </a:solidFill>
              </a:rPr>
              <a:t>Otvoreni interfejs za razvoj </a:t>
            </a:r>
            <a:r>
              <a:rPr lang="sr-Latn-RS" sz="1399" b="1" dirty="0" err="1">
                <a:solidFill>
                  <a:srgbClr val="000000"/>
                </a:solidFill>
              </a:rPr>
              <a:t>korisničk</a:t>
            </a:r>
            <a:r>
              <a:rPr lang="en-US" sz="1399" b="1" dirty="0" err="1">
                <a:solidFill>
                  <a:srgbClr val="000000"/>
                </a:solidFill>
              </a:rPr>
              <a:t>ih</a:t>
            </a:r>
            <a:r>
              <a:rPr lang="sr-Latn-RS" sz="1399" b="1" dirty="0">
                <a:solidFill>
                  <a:srgbClr val="000000"/>
                </a:solidFill>
              </a:rPr>
              <a:t> aplikacija</a:t>
            </a:r>
            <a:endParaRPr lang="en-US" sz="1399" b="1" kern="0" dirty="0">
              <a:solidFill>
                <a:srgbClr val="000000"/>
              </a:solidFill>
            </a:endParaRPr>
          </a:p>
          <a:p>
            <a:pPr marL="155497" lvl="1" indent="-155497" defTabSz="913943">
              <a:spcBef>
                <a:spcPts val="600"/>
              </a:spcBef>
              <a:buSzPct val="100000"/>
            </a:pPr>
            <a:r>
              <a:rPr lang="sr-Latn-RS" sz="1399" kern="0" dirty="0">
                <a:solidFill>
                  <a:srgbClr val="000000"/>
                </a:solidFill>
              </a:rPr>
              <a:t>Različite infrastrukture u oblaku: </a:t>
            </a:r>
            <a:r>
              <a:rPr lang="en-US" sz="1399" kern="0" dirty="0">
                <a:solidFill>
                  <a:srgbClr val="000000"/>
                </a:solidFill>
              </a:rPr>
              <a:t>A</a:t>
            </a:r>
            <a:r>
              <a:rPr lang="sr-Latn-RS" sz="1399" kern="0" dirty="0">
                <a:solidFill>
                  <a:srgbClr val="000000"/>
                </a:solidFill>
              </a:rPr>
              <a:t>W</a:t>
            </a:r>
            <a:r>
              <a:rPr lang="en-US" sz="1399" kern="0" dirty="0">
                <a:solidFill>
                  <a:srgbClr val="000000"/>
                </a:solidFill>
              </a:rPr>
              <a:t>S, Microsoft Azure</a:t>
            </a:r>
            <a:r>
              <a:rPr lang="sr-Latn-RS" sz="1399" kern="0" dirty="0">
                <a:solidFill>
                  <a:srgbClr val="000000"/>
                </a:solidFill>
              </a:rPr>
              <a:t>, </a:t>
            </a:r>
            <a:r>
              <a:rPr lang="sr-Latn-RS" sz="1399" kern="0" dirty="0" err="1">
                <a:solidFill>
                  <a:srgbClr val="000000"/>
                </a:solidFill>
              </a:rPr>
              <a:t>Alibaba</a:t>
            </a:r>
            <a:endParaRPr lang="en-US" sz="1399" kern="0" dirty="0">
              <a:solidFill>
                <a:srgbClr val="000000"/>
              </a:solidFill>
            </a:endParaRPr>
          </a:p>
        </p:txBody>
      </p:sp>
      <p:sp>
        <p:nvSpPr>
          <p:cNvPr id="880" name="AutoShape 4"/>
          <p:cNvSpPr>
            <a:spLocks noChangeArrowheads="1"/>
          </p:cNvSpPr>
          <p:nvPr/>
        </p:nvSpPr>
        <p:spPr bwMode="gray">
          <a:xfrm flipH="1">
            <a:off x="6245150" y="4706879"/>
            <a:ext cx="5464503" cy="1550561"/>
          </a:xfrm>
          <a:prstGeom prst="homePlate">
            <a:avLst>
              <a:gd name="adj" fmla="val 10205"/>
            </a:avLst>
          </a:prstGeom>
          <a:solidFill>
            <a:srgbClr val="FFFFFF"/>
          </a:solidFill>
          <a:ln w="9525" algn="ctr">
            <a:solidFill>
              <a:srgbClr val="879BAA"/>
            </a:solidFill>
            <a:miter lim="800000"/>
            <a:headEnd/>
            <a:tailEnd/>
          </a:ln>
        </p:spPr>
        <p:txBody>
          <a:bodyPr wrap="none" lIns="0" tIns="0" rIns="0" bIns="0" anchor="ct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881" name="Rectangle 116"/>
          <p:cNvSpPr txBox="1">
            <a:spLocks noChangeArrowheads="1"/>
          </p:cNvSpPr>
          <p:nvPr/>
        </p:nvSpPr>
        <p:spPr bwMode="auto">
          <a:xfrm>
            <a:off x="6469658" y="4850366"/>
            <a:ext cx="5114452" cy="24603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913943" fontAlgn="base">
              <a:spcBef>
                <a:spcPct val="0"/>
              </a:spcBef>
              <a:spcAft>
                <a:spcPct val="0"/>
              </a:spcAft>
              <a:defRPr/>
            </a:pPr>
            <a:r>
              <a:rPr lang="en-US" sz="1599" b="1" dirty="0" err="1">
                <a:solidFill>
                  <a:srgbClr val="EB780A"/>
                </a:solidFill>
                <a:latin typeface="Arial" pitchFamily="34" charset="0"/>
                <a:ea typeface="ＭＳ Ｐゴシック" charset="-128"/>
                <a:cs typeface="Arial" pitchFamily="34" charset="0"/>
              </a:rPr>
              <a:t>MindConnect</a:t>
            </a:r>
            <a:r>
              <a:rPr lang="sr-Latn-RS" sz="1599" b="1" dirty="0">
                <a:solidFill>
                  <a:srgbClr val="EB780A"/>
                </a:solidFill>
                <a:latin typeface="Arial" pitchFamily="34" charset="0"/>
                <a:ea typeface="ＭＳ Ｐゴシック" charset="-128"/>
                <a:cs typeface="Arial" pitchFamily="34" charset="0"/>
              </a:rPr>
              <a:t> (Povezivanje)</a:t>
            </a:r>
            <a:endParaRPr lang="en-US" sz="1599" dirty="0">
              <a:solidFill>
                <a:srgbClr val="EB780A"/>
              </a:solidFill>
              <a:latin typeface="Arial" pitchFamily="34" charset="0"/>
              <a:ea typeface="ＭＳ Ｐゴシック" charset="-128"/>
              <a:cs typeface="Arial" pitchFamily="34" charset="0"/>
            </a:endParaRPr>
          </a:p>
        </p:txBody>
      </p:sp>
      <p:sp>
        <p:nvSpPr>
          <p:cNvPr id="882" name="Rectangle 116"/>
          <p:cNvSpPr txBox="1">
            <a:spLocks noChangeArrowheads="1"/>
          </p:cNvSpPr>
          <p:nvPr>
            <p:custDataLst>
              <p:tags r:id="rId4"/>
            </p:custDataLst>
          </p:nvPr>
        </p:nvSpPr>
        <p:spPr bwMode="auto">
          <a:xfrm>
            <a:off x="6469658" y="5187253"/>
            <a:ext cx="5114452" cy="101515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ct val="0"/>
              </a:spcBef>
              <a:spcAft>
                <a:spcPct val="0"/>
              </a:spcAft>
              <a:buFont typeface="Wingdings" pitchFamily="2" charset="2"/>
              <a:tabLst/>
              <a:defRPr sz="1200">
                <a:solidFill>
                  <a:schemeClr val="tx1"/>
                </a:solidFill>
                <a:latin typeface="Arial" pitchFamily="34" charset="0"/>
                <a:ea typeface="+mn-ea"/>
                <a:cs typeface="Arial" pitchFamily="34" charset="0"/>
              </a:defRPr>
            </a:lvl1pPr>
            <a:lvl2pPr marL="133350" indent="-133350" algn="l" rtl="0" eaLnBrk="1" fontAlgn="base" hangingPunct="1">
              <a:lnSpc>
                <a:spcPct val="100000"/>
              </a:lnSpc>
              <a:spcBef>
                <a:spcPct val="0"/>
              </a:spcBef>
              <a:spcAft>
                <a:spcPct val="0"/>
              </a:spcAft>
              <a:buClr>
                <a:srgbClr val="879BAA"/>
              </a:buClr>
              <a:buChar char="•"/>
              <a:tabLst/>
              <a:defRPr sz="1200">
                <a:solidFill>
                  <a:schemeClr val="tx1"/>
                </a:solidFill>
                <a:latin typeface="Arial" pitchFamily="34" charset="0"/>
                <a:ea typeface="+mn-ea"/>
                <a:cs typeface="Arial" pitchFamily="34" charset="0"/>
              </a:defRPr>
            </a:lvl2pPr>
            <a:lvl3pPr marL="266700" indent="-133350" algn="l" rtl="0" eaLnBrk="1" fontAlgn="base" hangingPunct="1">
              <a:lnSpc>
                <a:spcPct val="100000"/>
              </a:lnSpc>
              <a:spcBef>
                <a:spcPct val="0"/>
              </a:spcBef>
              <a:spcAft>
                <a:spcPct val="0"/>
              </a:spcAft>
              <a:buClr>
                <a:srgbClr val="879BAA"/>
              </a:buClr>
              <a:buChar char="•"/>
              <a:tabLst/>
              <a:defRPr sz="1200">
                <a:solidFill>
                  <a:schemeClr val="tx1"/>
                </a:solidFill>
                <a:latin typeface="Arial" pitchFamily="34" charset="0"/>
                <a:ea typeface="+mn-ea"/>
                <a:cs typeface="Arial" pitchFamily="34" charset="0"/>
              </a:defRPr>
            </a:lvl3pPr>
            <a:lvl4pPr marL="400050" indent="-133350" algn="l" rtl="0" eaLnBrk="1" fontAlgn="base" hangingPunct="1">
              <a:lnSpc>
                <a:spcPct val="100000"/>
              </a:lnSpc>
              <a:spcBef>
                <a:spcPct val="0"/>
              </a:spcBef>
              <a:spcAft>
                <a:spcPct val="0"/>
              </a:spcAft>
              <a:buClr>
                <a:srgbClr val="879BAA"/>
              </a:buClr>
              <a:buChar char="•"/>
              <a:tabLst/>
              <a:defRPr sz="1200">
                <a:solidFill>
                  <a:schemeClr val="tx1"/>
                </a:solidFill>
                <a:latin typeface="Arial" pitchFamily="34" charset="0"/>
                <a:ea typeface="+mn-ea"/>
                <a:cs typeface="Arial" pitchFamily="34" charset="0"/>
              </a:defRPr>
            </a:lvl4pPr>
            <a:lvl5pPr marL="533400" indent="-133350" algn="l" rtl="0" eaLnBrk="1" fontAlgn="base" hangingPunct="1">
              <a:lnSpc>
                <a:spcPct val="100000"/>
              </a:lnSpc>
              <a:spcBef>
                <a:spcPct val="0"/>
              </a:spcBef>
              <a:spcAft>
                <a:spcPct val="0"/>
              </a:spcAft>
              <a:buClr>
                <a:srgbClr val="879BAA"/>
              </a:buClr>
              <a:buChar char="•"/>
              <a:tabLst/>
              <a:defRPr sz="120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155497" lvl="1" indent="-155497" defTabSz="913943">
              <a:spcBef>
                <a:spcPts val="600"/>
              </a:spcBef>
              <a:buSzPct val="100000"/>
            </a:pPr>
            <a:r>
              <a:rPr lang="sr-Latn-RS" sz="1399" dirty="0">
                <a:solidFill>
                  <a:srgbClr val="000000"/>
                </a:solidFill>
              </a:rPr>
              <a:t>Otvoreni standardi za povezivanje </a:t>
            </a:r>
            <a:r>
              <a:rPr lang="sr-Latn-RS" sz="1399" dirty="0" err="1">
                <a:solidFill>
                  <a:srgbClr val="000000"/>
                </a:solidFill>
              </a:rPr>
              <a:t>aseta</a:t>
            </a:r>
            <a:r>
              <a:rPr lang="sr-Latn-RS" sz="1399" dirty="0">
                <a:solidFill>
                  <a:srgbClr val="000000"/>
                </a:solidFill>
              </a:rPr>
              <a:t>-a</a:t>
            </a:r>
            <a:r>
              <a:rPr lang="en-US" sz="1399" dirty="0">
                <a:solidFill>
                  <a:srgbClr val="000000"/>
                </a:solidFill>
              </a:rPr>
              <a:t>, </a:t>
            </a:r>
            <a:r>
              <a:rPr lang="sr-Latn-RS" sz="1399" dirty="0">
                <a:solidFill>
                  <a:srgbClr val="000000"/>
                </a:solidFill>
              </a:rPr>
              <a:t>npr.</a:t>
            </a:r>
            <a:r>
              <a:rPr lang="en-US" sz="1399" dirty="0">
                <a:solidFill>
                  <a:srgbClr val="000000"/>
                </a:solidFill>
              </a:rPr>
              <a:t> OPC UA</a:t>
            </a:r>
          </a:p>
          <a:p>
            <a:pPr marL="155497" lvl="1" indent="-155497" defTabSz="913943">
              <a:spcBef>
                <a:spcPts val="600"/>
              </a:spcBef>
              <a:buSzPct val="100000"/>
            </a:pPr>
            <a:r>
              <a:rPr lang="sr-Latn-RS" sz="1399" kern="0" dirty="0">
                <a:solidFill>
                  <a:srgbClr val="000000"/>
                </a:solidFill>
              </a:rPr>
              <a:t>Već pripremljeni „</a:t>
            </a:r>
            <a:r>
              <a:rPr lang="en-US" sz="1399" kern="0" dirty="0">
                <a:solidFill>
                  <a:srgbClr val="000000"/>
                </a:solidFill>
              </a:rPr>
              <a:t>Plug and play</a:t>
            </a:r>
            <a:r>
              <a:rPr lang="sr-Latn-RS" sz="1399" kern="0" dirty="0">
                <a:solidFill>
                  <a:srgbClr val="000000"/>
                </a:solidFill>
              </a:rPr>
              <a:t>“ proizvodi za povezivanje na </a:t>
            </a:r>
            <a:r>
              <a:rPr lang="sr-Latn-RS" sz="1399" kern="0" dirty="0" err="1">
                <a:solidFill>
                  <a:srgbClr val="000000"/>
                </a:solidFill>
              </a:rPr>
              <a:t>MindSphere</a:t>
            </a:r>
            <a:r>
              <a:rPr lang="sr-Latn-RS" sz="1399" kern="0" dirty="0">
                <a:solidFill>
                  <a:srgbClr val="000000"/>
                </a:solidFill>
              </a:rPr>
              <a:t>-u</a:t>
            </a:r>
            <a:endParaRPr lang="en-US" sz="1399" kern="0" dirty="0">
              <a:solidFill>
                <a:srgbClr val="000000"/>
              </a:solidFill>
            </a:endParaRPr>
          </a:p>
          <a:p>
            <a:pPr marL="155497" lvl="1" indent="-155497" defTabSz="913943">
              <a:spcBef>
                <a:spcPts val="600"/>
              </a:spcBef>
              <a:buSzPct val="100000"/>
            </a:pPr>
            <a:r>
              <a:rPr lang="sr-Latn-RS" sz="1399" kern="0" dirty="0" err="1">
                <a:solidFill>
                  <a:srgbClr val="000000"/>
                </a:solidFill>
              </a:rPr>
              <a:t>Sig</a:t>
            </a:r>
            <a:r>
              <a:rPr lang="en-US" sz="1399" kern="0" dirty="0">
                <a:solidFill>
                  <a:srgbClr val="000000"/>
                </a:solidFill>
              </a:rPr>
              <a:t>u</a:t>
            </a:r>
            <a:r>
              <a:rPr lang="sr-Latn-RS" sz="1399" kern="0" dirty="0" err="1">
                <a:solidFill>
                  <a:srgbClr val="000000"/>
                </a:solidFill>
              </a:rPr>
              <a:t>rna</a:t>
            </a:r>
            <a:r>
              <a:rPr lang="sr-Latn-RS" sz="1399" kern="0" dirty="0">
                <a:solidFill>
                  <a:srgbClr val="000000"/>
                </a:solidFill>
              </a:rPr>
              <a:t> i </a:t>
            </a:r>
            <a:r>
              <a:rPr lang="sr-Latn-RS" sz="1399" kern="0" dirty="0" err="1">
                <a:solidFill>
                  <a:srgbClr val="000000"/>
                </a:solidFill>
              </a:rPr>
              <a:t>kriptovana</a:t>
            </a:r>
            <a:r>
              <a:rPr lang="sr-Latn-RS" sz="1399" kern="0" dirty="0">
                <a:solidFill>
                  <a:srgbClr val="000000"/>
                </a:solidFill>
              </a:rPr>
              <a:t> komunikacija podataka</a:t>
            </a:r>
            <a:endParaRPr lang="en-US" sz="1399" kern="0" dirty="0">
              <a:solidFill>
                <a:srgbClr val="000000"/>
              </a:solidFill>
            </a:endParaRPr>
          </a:p>
        </p:txBody>
      </p:sp>
      <p:grpSp>
        <p:nvGrpSpPr>
          <p:cNvPr id="379" name="Gruppieren 378"/>
          <p:cNvGrpSpPr/>
          <p:nvPr/>
        </p:nvGrpSpPr>
        <p:grpSpPr>
          <a:xfrm>
            <a:off x="626737" y="2047006"/>
            <a:ext cx="5500434" cy="3797530"/>
            <a:chOff x="627062" y="2046760"/>
            <a:chExt cx="5503299" cy="3800388"/>
          </a:xfrm>
        </p:grpSpPr>
        <p:grpSp>
          <p:nvGrpSpPr>
            <p:cNvPr id="1228" name="Gruppieren 1227"/>
            <p:cNvGrpSpPr/>
            <p:nvPr>
              <p:custDataLst>
                <p:tags r:id="rId5"/>
              </p:custDataLst>
            </p:nvPr>
          </p:nvGrpSpPr>
          <p:grpSpPr bwMode="gray">
            <a:xfrm>
              <a:off x="2620844" y="3023736"/>
              <a:ext cx="1468351" cy="1404638"/>
              <a:chOff x="4303783" y="2650830"/>
              <a:chExt cx="1898998" cy="1815931"/>
            </a:xfrm>
          </p:grpSpPr>
          <p:grpSp>
            <p:nvGrpSpPr>
              <p:cNvPr id="1229" name="Gruppieren 297985"/>
              <p:cNvGrpSpPr/>
              <p:nvPr>
                <p:custDataLst>
                  <p:tags r:id="rId17"/>
                </p:custDataLst>
              </p:nvPr>
            </p:nvGrpSpPr>
            <p:grpSpPr bwMode="gray">
              <a:xfrm>
                <a:off x="4966912" y="2650830"/>
                <a:ext cx="609782" cy="523732"/>
                <a:chOff x="7724367" y="3932516"/>
                <a:chExt cx="543000" cy="466392"/>
              </a:xfrm>
              <a:solidFill>
                <a:srgbClr val="50BED7"/>
              </a:solidFill>
            </p:grpSpPr>
            <p:sp>
              <p:nvSpPr>
                <p:cNvPr id="1234" name="Freeform 673"/>
                <p:cNvSpPr>
                  <a:spLocks noEditPoints="1"/>
                </p:cNvSpPr>
                <p:nvPr/>
              </p:nvSpPr>
              <p:spPr bwMode="gray">
                <a:xfrm>
                  <a:off x="7903198" y="4144360"/>
                  <a:ext cx="181881" cy="254548"/>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ADBECB"/>
                    </a:solidFill>
                    <a:latin typeface="Arial" pitchFamily="34" charset="0"/>
                    <a:ea typeface="ＭＳ Ｐゴシック" charset="-128"/>
                  </a:endParaRPr>
                </a:p>
              </p:txBody>
            </p:sp>
            <p:sp>
              <p:nvSpPr>
                <p:cNvPr id="1235" name="Pfeil nach rechts 1234"/>
                <p:cNvSpPr/>
                <p:nvPr/>
              </p:nvSpPr>
              <p:spPr bwMode="gray">
                <a:xfrm rot="16200000" flipH="1" flipV="1">
                  <a:off x="7712437" y="3944446"/>
                  <a:ext cx="250407" cy="226548"/>
                </a:xfrm>
                <a:prstGeom prst="rightArrow">
                  <a:avLst>
                    <a:gd name="adj1" fmla="val 42414"/>
                    <a:gd name="adj2" fmla="val 50000"/>
                  </a:avLst>
                </a:prstGeom>
                <a:solidFill>
                  <a:srgbClr val="41AAC8"/>
                </a:solidFill>
                <a:ln>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236" name="Pfeil nach rechts 1235"/>
                <p:cNvSpPr/>
                <p:nvPr/>
              </p:nvSpPr>
              <p:spPr bwMode="gray">
                <a:xfrm rot="5400000" flipH="1">
                  <a:off x="8028889" y="3944446"/>
                  <a:ext cx="250407" cy="226548"/>
                </a:xfrm>
                <a:prstGeom prst="rightArrow">
                  <a:avLst>
                    <a:gd name="adj1" fmla="val 42414"/>
                    <a:gd name="adj2" fmla="val 50000"/>
                  </a:avLst>
                </a:prstGeom>
                <a:solidFill>
                  <a:srgbClr val="41AAC8"/>
                </a:solidFill>
                <a:ln>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grpSp>
          <p:grpSp>
            <p:nvGrpSpPr>
              <p:cNvPr id="1230" name="Gruppieren 297986"/>
              <p:cNvGrpSpPr/>
              <p:nvPr>
                <p:custDataLst>
                  <p:tags r:id="rId18"/>
                </p:custDataLst>
              </p:nvPr>
            </p:nvGrpSpPr>
            <p:grpSpPr bwMode="gray">
              <a:xfrm>
                <a:off x="4966912" y="4185568"/>
                <a:ext cx="609782" cy="281193"/>
                <a:chOff x="7717588" y="5266298"/>
                <a:chExt cx="543000" cy="250407"/>
              </a:xfrm>
              <a:solidFill>
                <a:srgbClr val="50BED7"/>
              </a:solidFill>
            </p:grpSpPr>
            <p:sp>
              <p:nvSpPr>
                <p:cNvPr id="1232" name="Pfeil nach rechts 1231"/>
                <p:cNvSpPr/>
                <p:nvPr/>
              </p:nvSpPr>
              <p:spPr bwMode="gray">
                <a:xfrm rot="16200000" flipH="1" flipV="1">
                  <a:off x="7705658" y="5278228"/>
                  <a:ext cx="250407" cy="226548"/>
                </a:xfrm>
                <a:prstGeom prst="rightArrow">
                  <a:avLst>
                    <a:gd name="adj1" fmla="val 42414"/>
                    <a:gd name="adj2" fmla="val 50000"/>
                  </a:avLst>
                </a:prstGeom>
                <a:solidFill>
                  <a:srgbClr val="41AAC8"/>
                </a:solidFill>
                <a:ln>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dirty="0">
                    <a:solidFill>
                      <a:srgbClr val="ADBECB"/>
                    </a:solidFill>
                    <a:latin typeface="Arial" pitchFamily="34" charset="0"/>
                    <a:ea typeface="ＭＳ Ｐゴシック" charset="-128"/>
                  </a:endParaRPr>
                </a:p>
              </p:txBody>
            </p:sp>
            <p:sp>
              <p:nvSpPr>
                <p:cNvPr id="1233" name="Pfeil nach rechts 1232"/>
                <p:cNvSpPr/>
                <p:nvPr/>
              </p:nvSpPr>
              <p:spPr bwMode="gray">
                <a:xfrm rot="5400000" flipH="1">
                  <a:off x="8022110" y="5278228"/>
                  <a:ext cx="250407" cy="226548"/>
                </a:xfrm>
                <a:prstGeom prst="rightArrow">
                  <a:avLst>
                    <a:gd name="adj1" fmla="val 42414"/>
                    <a:gd name="adj2" fmla="val 50000"/>
                  </a:avLst>
                </a:prstGeom>
                <a:solidFill>
                  <a:srgbClr val="41AAC8"/>
                </a:solidFill>
                <a:ln>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dirty="0">
                    <a:solidFill>
                      <a:srgbClr val="ADBECB"/>
                    </a:solidFill>
                    <a:latin typeface="Arial" pitchFamily="34" charset="0"/>
                    <a:ea typeface="ＭＳ Ｐゴシック" charset="-128"/>
                  </a:endParaRPr>
                </a:p>
              </p:txBody>
            </p:sp>
          </p:grpSp>
          <p:sp>
            <p:nvSpPr>
              <p:cNvPr id="1231" name="Textfeld 1230"/>
              <p:cNvSpPr txBox="1"/>
              <p:nvPr/>
            </p:nvSpPr>
            <p:spPr bwMode="gray">
              <a:xfrm>
                <a:off x="4303783" y="3199298"/>
                <a:ext cx="1898998" cy="397897"/>
              </a:xfrm>
              <a:prstGeom prst="rect">
                <a:avLst/>
              </a:prstGeom>
              <a:noFill/>
            </p:spPr>
            <p:txBody>
              <a:bodyPr wrap="none" lIns="0" tIns="0" rIns="0" bIns="0" rtlCol="0">
                <a:spAutoFit/>
              </a:bodyPr>
              <a:lstStyle/>
              <a:p>
                <a:pPr algn="ctr" defTabSz="913943" fontAlgn="base">
                  <a:spcBef>
                    <a:spcPct val="0"/>
                  </a:spcBef>
                  <a:spcAft>
                    <a:spcPct val="0"/>
                  </a:spcAft>
                </a:pPr>
                <a:r>
                  <a:rPr lang="en-US" sz="1999" b="1" dirty="0">
                    <a:solidFill>
                      <a:srgbClr val="2387AA"/>
                    </a:solidFill>
                    <a:latin typeface="Arial"/>
                    <a:ea typeface="ＭＳ Ｐゴシック" charset="-128"/>
                  </a:rPr>
                  <a:t>MindSphere</a:t>
                </a:r>
              </a:p>
            </p:txBody>
          </p:sp>
        </p:grpSp>
        <p:sp>
          <p:nvSpPr>
            <p:cNvPr id="1238" name="Textfeld 1237"/>
            <p:cNvSpPr txBox="1">
              <a:spLocks/>
            </p:cNvSpPr>
            <p:nvPr/>
          </p:nvSpPr>
          <p:spPr bwMode="gray">
            <a:xfrm>
              <a:off x="2965427" y="5142636"/>
              <a:ext cx="115416" cy="394045"/>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11</a:t>
              </a:r>
            </a:p>
          </p:txBody>
        </p:sp>
        <p:grpSp>
          <p:nvGrpSpPr>
            <p:cNvPr id="1239" name="Gruppieren 467"/>
            <p:cNvGrpSpPr/>
            <p:nvPr>
              <p:custDataLst>
                <p:tags r:id="rId6"/>
              </p:custDataLst>
            </p:nvPr>
          </p:nvGrpSpPr>
          <p:grpSpPr bwMode="gray">
            <a:xfrm>
              <a:off x="2854284" y="4902883"/>
              <a:ext cx="330471" cy="176571"/>
              <a:chOff x="4264964" y="4786123"/>
              <a:chExt cx="430382" cy="229869"/>
            </a:xfrm>
          </p:grpSpPr>
          <p:sp>
            <p:nvSpPr>
              <p:cNvPr id="1240" name="Freeform 673"/>
              <p:cNvSpPr>
                <a:spLocks noEditPoints="1"/>
              </p:cNvSpPr>
              <p:nvPr/>
            </p:nvSpPr>
            <p:spPr bwMode="gray">
              <a:xfrm>
                <a:off x="4264964"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1241" name="Freeform 673"/>
              <p:cNvSpPr>
                <a:spLocks noEditPoints="1"/>
              </p:cNvSpPr>
              <p:nvPr/>
            </p:nvSpPr>
            <p:spPr bwMode="gray">
              <a:xfrm>
                <a:off x="4516070"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sp>
          <p:nvSpPr>
            <p:cNvPr id="1242" name="Freeform 401"/>
            <p:cNvSpPr>
              <a:spLocks noChangeAspect="1" noEditPoints="1"/>
            </p:cNvSpPr>
            <p:nvPr/>
          </p:nvSpPr>
          <p:spPr bwMode="gray">
            <a:xfrm>
              <a:off x="2910545" y="5537187"/>
              <a:ext cx="207822" cy="308600"/>
            </a:xfrm>
            <a:custGeom>
              <a:avLst/>
              <a:gdLst>
                <a:gd name="T0" fmla="*/ 161 w 491"/>
                <a:gd name="T1" fmla="*/ 283 h 721"/>
                <a:gd name="T2" fmla="*/ 181 w 491"/>
                <a:gd name="T3" fmla="*/ 304 h 721"/>
                <a:gd name="T4" fmla="*/ 202 w 491"/>
                <a:gd name="T5" fmla="*/ 283 h 721"/>
                <a:gd name="T6" fmla="*/ 181 w 491"/>
                <a:gd name="T7" fmla="*/ 263 h 721"/>
                <a:gd name="T8" fmla="*/ 161 w 491"/>
                <a:gd name="T9" fmla="*/ 283 h 721"/>
                <a:gd name="T10" fmla="*/ 193 w 491"/>
                <a:gd name="T11" fmla="*/ 311 h 721"/>
                <a:gd name="T12" fmla="*/ 211 w 491"/>
                <a:gd name="T13" fmla="*/ 721 h 721"/>
                <a:gd name="T14" fmla="*/ 181 w 491"/>
                <a:gd name="T15" fmla="*/ 721 h 721"/>
                <a:gd name="T16" fmla="*/ 152 w 491"/>
                <a:gd name="T17" fmla="*/ 721 h 721"/>
                <a:gd name="T18" fmla="*/ 166 w 491"/>
                <a:gd name="T19" fmla="*/ 386 h 721"/>
                <a:gd name="T20" fmla="*/ 12 w 491"/>
                <a:gd name="T21" fmla="*/ 535 h 721"/>
                <a:gd name="T22" fmla="*/ 0 w 491"/>
                <a:gd name="T23" fmla="*/ 536 h 721"/>
                <a:gd name="T24" fmla="*/ 159 w 491"/>
                <a:gd name="T25" fmla="*/ 304 h 721"/>
                <a:gd name="T26" fmla="*/ 151 w 491"/>
                <a:gd name="T27" fmla="*/ 283 h 721"/>
                <a:gd name="T28" fmla="*/ 153 w 491"/>
                <a:gd name="T29" fmla="*/ 271 h 721"/>
                <a:gd name="T30" fmla="*/ 103 w 491"/>
                <a:gd name="T31" fmla="*/ 233 h 721"/>
                <a:gd name="T32" fmla="*/ 48 w 491"/>
                <a:gd name="T33" fmla="*/ 11 h 721"/>
                <a:gd name="T34" fmla="*/ 53 w 491"/>
                <a:gd name="T35" fmla="*/ 0 h 721"/>
                <a:gd name="T36" fmla="*/ 175 w 491"/>
                <a:gd name="T37" fmla="*/ 254 h 721"/>
                <a:gd name="T38" fmla="*/ 181 w 491"/>
                <a:gd name="T39" fmla="*/ 253 h 721"/>
                <a:gd name="T40" fmla="*/ 206 w 491"/>
                <a:gd name="T41" fmla="*/ 265 h 721"/>
                <a:gd name="T42" fmla="*/ 264 w 491"/>
                <a:gd name="T43" fmla="*/ 241 h 721"/>
                <a:gd name="T44" fmla="*/ 484 w 491"/>
                <a:gd name="T45" fmla="*/ 305 h 721"/>
                <a:gd name="T46" fmla="*/ 491 w 491"/>
                <a:gd name="T47" fmla="*/ 314 h 721"/>
                <a:gd name="T48" fmla="*/ 210 w 491"/>
                <a:gd name="T49" fmla="*/ 293 h 721"/>
                <a:gd name="T50" fmla="*/ 193 w 491"/>
                <a:gd name="T51" fmla="*/ 31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1" h="721">
                  <a:moveTo>
                    <a:pt x="161" y="283"/>
                  </a:moveTo>
                  <a:cubicBezTo>
                    <a:pt x="161" y="295"/>
                    <a:pt x="170" y="304"/>
                    <a:pt x="181" y="304"/>
                  </a:cubicBezTo>
                  <a:cubicBezTo>
                    <a:pt x="193" y="304"/>
                    <a:pt x="202" y="295"/>
                    <a:pt x="202" y="283"/>
                  </a:cubicBezTo>
                  <a:cubicBezTo>
                    <a:pt x="202" y="272"/>
                    <a:pt x="193" y="263"/>
                    <a:pt x="181" y="263"/>
                  </a:cubicBezTo>
                  <a:cubicBezTo>
                    <a:pt x="170" y="263"/>
                    <a:pt x="161" y="272"/>
                    <a:pt x="161" y="283"/>
                  </a:cubicBezTo>
                  <a:close/>
                  <a:moveTo>
                    <a:pt x="193" y="311"/>
                  </a:moveTo>
                  <a:cubicBezTo>
                    <a:pt x="211" y="721"/>
                    <a:pt x="211" y="721"/>
                    <a:pt x="211" y="721"/>
                  </a:cubicBezTo>
                  <a:cubicBezTo>
                    <a:pt x="181" y="721"/>
                    <a:pt x="181" y="721"/>
                    <a:pt x="181" y="721"/>
                  </a:cubicBezTo>
                  <a:cubicBezTo>
                    <a:pt x="152" y="721"/>
                    <a:pt x="152" y="721"/>
                    <a:pt x="152" y="721"/>
                  </a:cubicBezTo>
                  <a:cubicBezTo>
                    <a:pt x="166" y="386"/>
                    <a:pt x="166" y="386"/>
                    <a:pt x="166" y="386"/>
                  </a:cubicBezTo>
                  <a:cubicBezTo>
                    <a:pt x="12" y="535"/>
                    <a:pt x="12" y="535"/>
                    <a:pt x="12" y="535"/>
                  </a:cubicBezTo>
                  <a:cubicBezTo>
                    <a:pt x="0" y="536"/>
                    <a:pt x="0" y="536"/>
                    <a:pt x="0" y="536"/>
                  </a:cubicBezTo>
                  <a:cubicBezTo>
                    <a:pt x="159" y="304"/>
                    <a:pt x="159" y="304"/>
                    <a:pt x="159" y="304"/>
                  </a:cubicBezTo>
                  <a:cubicBezTo>
                    <a:pt x="154" y="298"/>
                    <a:pt x="151" y="291"/>
                    <a:pt x="151" y="283"/>
                  </a:cubicBezTo>
                  <a:cubicBezTo>
                    <a:pt x="151" y="279"/>
                    <a:pt x="152" y="275"/>
                    <a:pt x="153" y="271"/>
                  </a:cubicBezTo>
                  <a:cubicBezTo>
                    <a:pt x="103" y="233"/>
                    <a:pt x="103" y="233"/>
                    <a:pt x="103" y="233"/>
                  </a:cubicBezTo>
                  <a:cubicBezTo>
                    <a:pt x="48" y="11"/>
                    <a:pt x="48" y="11"/>
                    <a:pt x="48" y="11"/>
                  </a:cubicBezTo>
                  <a:cubicBezTo>
                    <a:pt x="53" y="0"/>
                    <a:pt x="53" y="0"/>
                    <a:pt x="53" y="0"/>
                  </a:cubicBezTo>
                  <a:cubicBezTo>
                    <a:pt x="175" y="254"/>
                    <a:pt x="175" y="254"/>
                    <a:pt x="175" y="254"/>
                  </a:cubicBezTo>
                  <a:cubicBezTo>
                    <a:pt x="177" y="253"/>
                    <a:pt x="179" y="253"/>
                    <a:pt x="181" y="253"/>
                  </a:cubicBezTo>
                  <a:cubicBezTo>
                    <a:pt x="191" y="253"/>
                    <a:pt x="200" y="258"/>
                    <a:pt x="206" y="265"/>
                  </a:cubicBezTo>
                  <a:cubicBezTo>
                    <a:pt x="264" y="241"/>
                    <a:pt x="264" y="241"/>
                    <a:pt x="264" y="241"/>
                  </a:cubicBezTo>
                  <a:cubicBezTo>
                    <a:pt x="484" y="305"/>
                    <a:pt x="484" y="305"/>
                    <a:pt x="484" y="305"/>
                  </a:cubicBezTo>
                  <a:cubicBezTo>
                    <a:pt x="491" y="314"/>
                    <a:pt x="491" y="314"/>
                    <a:pt x="491" y="314"/>
                  </a:cubicBezTo>
                  <a:cubicBezTo>
                    <a:pt x="210" y="293"/>
                    <a:pt x="210" y="293"/>
                    <a:pt x="210" y="293"/>
                  </a:cubicBezTo>
                  <a:cubicBezTo>
                    <a:pt x="207" y="301"/>
                    <a:pt x="201" y="308"/>
                    <a:pt x="193" y="311"/>
                  </a:cubicBez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899" dirty="0">
                <a:solidFill>
                  <a:srgbClr val="000000"/>
                </a:solidFill>
                <a:latin typeface="Arial" charset="0"/>
                <a:ea typeface="ＭＳ Ｐゴシック" pitchFamily="34" charset="-128"/>
              </a:endParaRPr>
            </a:p>
          </p:txBody>
        </p:sp>
        <p:sp>
          <p:nvSpPr>
            <p:cNvPr id="1243" name="Textfeld 1242"/>
            <p:cNvSpPr txBox="1">
              <a:spLocks/>
            </p:cNvSpPr>
            <p:nvPr/>
          </p:nvSpPr>
          <p:spPr bwMode="gray">
            <a:xfrm>
              <a:off x="4367898" y="5142636"/>
              <a:ext cx="115416" cy="394045"/>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p:txBody>
        </p:sp>
        <p:grpSp>
          <p:nvGrpSpPr>
            <p:cNvPr id="1244" name="Gruppieren 465"/>
            <p:cNvGrpSpPr/>
            <p:nvPr>
              <p:custDataLst>
                <p:tags r:id="rId7"/>
              </p:custDataLst>
            </p:nvPr>
          </p:nvGrpSpPr>
          <p:grpSpPr bwMode="gray">
            <a:xfrm>
              <a:off x="4250248" y="4902883"/>
              <a:ext cx="330472" cy="176571"/>
              <a:chOff x="6149094" y="4786123"/>
              <a:chExt cx="430383" cy="229869"/>
            </a:xfrm>
          </p:grpSpPr>
          <p:sp>
            <p:nvSpPr>
              <p:cNvPr id="1245" name="Freeform 673"/>
              <p:cNvSpPr>
                <a:spLocks noEditPoints="1"/>
              </p:cNvSpPr>
              <p:nvPr/>
            </p:nvSpPr>
            <p:spPr bwMode="gray">
              <a:xfrm>
                <a:off x="6149094"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1246" name="Freeform 673"/>
              <p:cNvSpPr>
                <a:spLocks noEditPoints="1"/>
              </p:cNvSpPr>
              <p:nvPr/>
            </p:nvSpPr>
            <p:spPr bwMode="gray">
              <a:xfrm>
                <a:off x="6400201"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sp>
          <p:nvSpPr>
            <p:cNvPr id="1247" name="Freeform 148"/>
            <p:cNvSpPr>
              <a:spLocks noChangeAspect="1" noEditPoints="1"/>
            </p:cNvSpPr>
            <p:nvPr/>
          </p:nvSpPr>
          <p:spPr bwMode="gray">
            <a:xfrm>
              <a:off x="4165315" y="5538260"/>
              <a:ext cx="494409" cy="305034"/>
            </a:xfrm>
            <a:custGeom>
              <a:avLst/>
              <a:gdLst>
                <a:gd name="T0" fmla="*/ 2320 w 2400"/>
                <a:gd name="T1" fmla="*/ 1480 h 1480"/>
                <a:gd name="T2" fmla="*/ 270 w 2400"/>
                <a:gd name="T3" fmla="*/ 1100 h 1480"/>
                <a:gd name="T4" fmla="*/ 0 w 2400"/>
                <a:gd name="T5" fmla="*/ 1360 h 1480"/>
                <a:gd name="T6" fmla="*/ 330 w 2400"/>
                <a:gd name="T7" fmla="*/ 0 h 1480"/>
                <a:gd name="T8" fmla="*/ 2130 w 2400"/>
                <a:gd name="T9" fmla="*/ 1060 h 1480"/>
                <a:gd name="T10" fmla="*/ 350 w 2400"/>
                <a:gd name="T11" fmla="*/ 80 h 1480"/>
                <a:gd name="T12" fmla="*/ 2050 w 2400"/>
                <a:gd name="T13" fmla="*/ 80 h 1480"/>
                <a:gd name="T14" fmla="*/ 480 w 2400"/>
                <a:gd name="T15" fmla="*/ 870 h 1480"/>
                <a:gd name="T16" fmla="*/ 480 w 2400"/>
                <a:gd name="T17" fmla="*/ 830 h 1480"/>
                <a:gd name="T18" fmla="*/ 600 w 2400"/>
                <a:gd name="T19" fmla="*/ 550 h 1480"/>
                <a:gd name="T20" fmla="*/ 480 w 2400"/>
                <a:gd name="T21" fmla="*/ 590 h 1480"/>
                <a:gd name="T22" fmla="*/ 720 w 2400"/>
                <a:gd name="T23" fmla="*/ 590 h 1480"/>
                <a:gd name="T24" fmla="*/ 480 w 2400"/>
                <a:gd name="T25" fmla="*/ 710 h 1480"/>
                <a:gd name="T26" fmla="*/ 480 w 2400"/>
                <a:gd name="T27" fmla="*/ 670 h 1480"/>
                <a:gd name="T28" fmla="*/ 2020 w 2400"/>
                <a:gd name="T29" fmla="*/ 250 h 1480"/>
                <a:gd name="T30" fmla="*/ 380 w 2400"/>
                <a:gd name="T31" fmla="*/ 270 h 1480"/>
                <a:gd name="T32" fmla="*/ 380 w 2400"/>
                <a:gd name="T33" fmla="*/ 950 h 1480"/>
                <a:gd name="T34" fmla="*/ 1340 w 2400"/>
                <a:gd name="T35" fmla="*/ 370 h 1480"/>
                <a:gd name="T36" fmla="*/ 1340 w 2400"/>
                <a:gd name="T37" fmla="*/ 790 h 1480"/>
                <a:gd name="T38" fmla="*/ 1320 w 2400"/>
                <a:gd name="T39" fmla="*/ 370 h 1480"/>
                <a:gd name="T40" fmla="*/ 1031 w 2400"/>
                <a:gd name="T41" fmla="*/ 850 h 1480"/>
                <a:gd name="T42" fmla="*/ 960 w 2400"/>
                <a:gd name="T43" fmla="*/ 370 h 1480"/>
                <a:gd name="T44" fmla="*/ 1117 w 2400"/>
                <a:gd name="T45" fmla="*/ 790 h 1480"/>
                <a:gd name="T46" fmla="*/ 1060 w 2400"/>
                <a:gd name="T47" fmla="*/ 650 h 1480"/>
                <a:gd name="T48" fmla="*/ 1620 w 2400"/>
                <a:gd name="T49" fmla="*/ 270 h 1480"/>
                <a:gd name="T50" fmla="*/ 1620 w 2400"/>
                <a:gd name="T51" fmla="*/ 650 h 1480"/>
                <a:gd name="T52" fmla="*/ 2020 w 2400"/>
                <a:gd name="T53" fmla="*/ 950 h 1480"/>
                <a:gd name="T54" fmla="*/ 2020 w 2400"/>
                <a:gd name="T55" fmla="*/ 670 h 1480"/>
                <a:gd name="T56" fmla="*/ 1880 w 2400"/>
                <a:gd name="T57" fmla="*/ 750 h 1480"/>
                <a:gd name="T58" fmla="*/ 1680 w 2400"/>
                <a:gd name="T59" fmla="*/ 870 h 1480"/>
                <a:gd name="T60" fmla="*/ 1720 w 2400"/>
                <a:gd name="T61" fmla="*/ 790 h 1480"/>
                <a:gd name="T62" fmla="*/ 1720 w 2400"/>
                <a:gd name="T63" fmla="*/ 770 h 1480"/>
                <a:gd name="T64" fmla="*/ 1960 w 2400"/>
                <a:gd name="T65" fmla="*/ 870 h 1480"/>
                <a:gd name="T66" fmla="*/ 1720 w 2400"/>
                <a:gd name="T67" fmla="*/ 810 h 1480"/>
                <a:gd name="T68" fmla="*/ 1840 w 2400"/>
                <a:gd name="T69" fmla="*/ 810 h 1480"/>
                <a:gd name="T70" fmla="*/ 1720 w 2400"/>
                <a:gd name="T71" fmla="*/ 550 h 1480"/>
                <a:gd name="T72" fmla="*/ 1720 w 2400"/>
                <a:gd name="T73" fmla="*/ 530 h 1480"/>
                <a:gd name="T74" fmla="*/ 1880 w 2400"/>
                <a:gd name="T75" fmla="*/ 350 h 1480"/>
                <a:gd name="T76" fmla="*/ 1680 w 2400"/>
                <a:gd name="T77" fmla="*/ 590 h 1480"/>
                <a:gd name="T78" fmla="*/ 1720 w 2400"/>
                <a:gd name="T79" fmla="*/ 390 h 1480"/>
                <a:gd name="T80" fmla="*/ 1720 w 2400"/>
                <a:gd name="T81" fmla="*/ 370 h 1480"/>
                <a:gd name="T82" fmla="*/ 1840 w 2400"/>
                <a:gd name="T83" fmla="*/ 510 h 1480"/>
                <a:gd name="T84" fmla="*/ 1720 w 2400"/>
                <a:gd name="T85" fmla="*/ 450 h 1480"/>
                <a:gd name="T86" fmla="*/ 1960 w 2400"/>
                <a:gd name="T87" fmla="*/ 450 h 1480"/>
                <a:gd name="T88" fmla="*/ 1720 w 2400"/>
                <a:gd name="T89" fmla="*/ 430 h 1480"/>
                <a:gd name="T90" fmla="*/ 1720 w 2400"/>
                <a:gd name="T91" fmla="*/ 410 h 1480"/>
                <a:gd name="T92" fmla="*/ 1840 w 2400"/>
                <a:gd name="T93" fmla="*/ 590 h 1480"/>
                <a:gd name="T94" fmla="*/ 1100 w 2400"/>
                <a:gd name="T95" fmla="*/ 750 h 1480"/>
                <a:gd name="T96" fmla="*/ 1100 w 2400"/>
                <a:gd name="T97" fmla="*/ 750 h 1480"/>
                <a:gd name="T98" fmla="*/ 1110 w 2400"/>
                <a:gd name="T99" fmla="*/ 740 h 1480"/>
                <a:gd name="T100" fmla="*/ 1000 w 2400"/>
                <a:gd name="T101" fmla="*/ 610 h 1480"/>
                <a:gd name="T102" fmla="*/ 1000 w 2400"/>
                <a:gd name="T103" fmla="*/ 410 h 1480"/>
                <a:gd name="T104" fmla="*/ 1010 w 2400"/>
                <a:gd name="T105" fmla="*/ 740 h 1480"/>
                <a:gd name="T106" fmla="*/ 1066 w 2400"/>
                <a:gd name="T107" fmla="*/ 850 h 1480"/>
                <a:gd name="T108" fmla="*/ 1220 w 2400"/>
                <a:gd name="T109" fmla="*/ 810 h 1480"/>
                <a:gd name="T110" fmla="*/ 1440 w 2400"/>
                <a:gd name="T111" fmla="*/ 810 h 1480"/>
                <a:gd name="T112" fmla="*/ 480 w 2400"/>
                <a:gd name="T113" fmla="*/ 470 h 1480"/>
                <a:gd name="T114" fmla="*/ 480 w 2400"/>
                <a:gd name="T115" fmla="*/ 430 h 1480"/>
                <a:gd name="T116" fmla="*/ 640 w 2400"/>
                <a:gd name="T117" fmla="*/ 390 h 1480"/>
                <a:gd name="T118" fmla="*/ 440 w 2400"/>
                <a:gd name="T119" fmla="*/ 870 h 1480"/>
                <a:gd name="T120" fmla="*/ 480 w 2400"/>
                <a:gd name="T121" fmla="*/ 790 h 1480"/>
                <a:gd name="T122" fmla="*/ 480 w 2400"/>
                <a:gd name="T123" fmla="*/ 750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00" h="1480">
                  <a:moveTo>
                    <a:pt x="0" y="1400"/>
                  </a:moveTo>
                  <a:cubicBezTo>
                    <a:pt x="2400" y="1400"/>
                    <a:pt x="2400" y="1400"/>
                    <a:pt x="2400" y="1400"/>
                  </a:cubicBezTo>
                  <a:cubicBezTo>
                    <a:pt x="2400" y="1444"/>
                    <a:pt x="2364" y="1480"/>
                    <a:pt x="2320" y="1480"/>
                  </a:cubicBezTo>
                  <a:cubicBezTo>
                    <a:pt x="80" y="1480"/>
                    <a:pt x="80" y="1480"/>
                    <a:pt x="80" y="1480"/>
                  </a:cubicBezTo>
                  <a:cubicBezTo>
                    <a:pt x="36" y="1480"/>
                    <a:pt x="0" y="1444"/>
                    <a:pt x="0" y="1400"/>
                  </a:cubicBezTo>
                  <a:close/>
                  <a:moveTo>
                    <a:pt x="270" y="1100"/>
                  </a:moveTo>
                  <a:cubicBezTo>
                    <a:pt x="2130" y="1100"/>
                    <a:pt x="2130" y="1100"/>
                    <a:pt x="2130" y="1100"/>
                  </a:cubicBezTo>
                  <a:cubicBezTo>
                    <a:pt x="2400" y="1360"/>
                    <a:pt x="2400" y="1360"/>
                    <a:pt x="2400" y="1360"/>
                  </a:cubicBezTo>
                  <a:cubicBezTo>
                    <a:pt x="0" y="1360"/>
                    <a:pt x="0" y="1360"/>
                    <a:pt x="0" y="1360"/>
                  </a:cubicBezTo>
                  <a:lnTo>
                    <a:pt x="270" y="1100"/>
                  </a:lnTo>
                  <a:close/>
                  <a:moveTo>
                    <a:pt x="270" y="60"/>
                  </a:moveTo>
                  <a:cubicBezTo>
                    <a:pt x="270" y="27"/>
                    <a:pt x="297" y="0"/>
                    <a:pt x="330" y="0"/>
                  </a:cubicBezTo>
                  <a:cubicBezTo>
                    <a:pt x="2070" y="0"/>
                    <a:pt x="2070" y="0"/>
                    <a:pt x="2070" y="0"/>
                  </a:cubicBezTo>
                  <a:cubicBezTo>
                    <a:pt x="2103" y="0"/>
                    <a:pt x="2130" y="27"/>
                    <a:pt x="2130" y="60"/>
                  </a:cubicBezTo>
                  <a:cubicBezTo>
                    <a:pt x="2130" y="1060"/>
                    <a:pt x="2130" y="1060"/>
                    <a:pt x="2130" y="1060"/>
                  </a:cubicBezTo>
                  <a:cubicBezTo>
                    <a:pt x="270" y="1060"/>
                    <a:pt x="270" y="1060"/>
                    <a:pt x="270" y="1060"/>
                  </a:cubicBezTo>
                  <a:lnTo>
                    <a:pt x="270" y="60"/>
                  </a:lnTo>
                  <a:close/>
                  <a:moveTo>
                    <a:pt x="350" y="80"/>
                  </a:moveTo>
                  <a:cubicBezTo>
                    <a:pt x="350" y="980"/>
                    <a:pt x="350" y="980"/>
                    <a:pt x="350" y="980"/>
                  </a:cubicBezTo>
                  <a:cubicBezTo>
                    <a:pt x="2050" y="980"/>
                    <a:pt x="2050" y="980"/>
                    <a:pt x="2050" y="980"/>
                  </a:cubicBezTo>
                  <a:cubicBezTo>
                    <a:pt x="2050" y="80"/>
                    <a:pt x="2050" y="80"/>
                    <a:pt x="2050" y="80"/>
                  </a:cubicBezTo>
                  <a:lnTo>
                    <a:pt x="350" y="80"/>
                  </a:lnTo>
                  <a:close/>
                  <a:moveTo>
                    <a:pt x="480" y="830"/>
                  </a:moveTo>
                  <a:cubicBezTo>
                    <a:pt x="480" y="870"/>
                    <a:pt x="480" y="870"/>
                    <a:pt x="480" y="870"/>
                  </a:cubicBezTo>
                  <a:cubicBezTo>
                    <a:pt x="600" y="870"/>
                    <a:pt x="600" y="870"/>
                    <a:pt x="600" y="870"/>
                  </a:cubicBezTo>
                  <a:cubicBezTo>
                    <a:pt x="600" y="830"/>
                    <a:pt x="600" y="830"/>
                    <a:pt x="600" y="830"/>
                  </a:cubicBezTo>
                  <a:lnTo>
                    <a:pt x="480" y="830"/>
                  </a:lnTo>
                  <a:close/>
                  <a:moveTo>
                    <a:pt x="480" y="510"/>
                  </a:moveTo>
                  <a:cubicBezTo>
                    <a:pt x="480" y="550"/>
                    <a:pt x="480" y="550"/>
                    <a:pt x="480" y="550"/>
                  </a:cubicBezTo>
                  <a:cubicBezTo>
                    <a:pt x="600" y="550"/>
                    <a:pt x="600" y="550"/>
                    <a:pt x="600" y="550"/>
                  </a:cubicBezTo>
                  <a:cubicBezTo>
                    <a:pt x="600" y="510"/>
                    <a:pt x="600" y="510"/>
                    <a:pt x="600" y="510"/>
                  </a:cubicBezTo>
                  <a:lnTo>
                    <a:pt x="480" y="510"/>
                  </a:lnTo>
                  <a:close/>
                  <a:moveTo>
                    <a:pt x="480" y="590"/>
                  </a:moveTo>
                  <a:cubicBezTo>
                    <a:pt x="480" y="630"/>
                    <a:pt x="480" y="630"/>
                    <a:pt x="480" y="630"/>
                  </a:cubicBezTo>
                  <a:cubicBezTo>
                    <a:pt x="720" y="630"/>
                    <a:pt x="720" y="630"/>
                    <a:pt x="720" y="630"/>
                  </a:cubicBezTo>
                  <a:cubicBezTo>
                    <a:pt x="720" y="590"/>
                    <a:pt x="720" y="590"/>
                    <a:pt x="720" y="590"/>
                  </a:cubicBezTo>
                  <a:lnTo>
                    <a:pt x="480" y="590"/>
                  </a:lnTo>
                  <a:close/>
                  <a:moveTo>
                    <a:pt x="480" y="670"/>
                  </a:moveTo>
                  <a:cubicBezTo>
                    <a:pt x="480" y="710"/>
                    <a:pt x="480" y="710"/>
                    <a:pt x="480" y="710"/>
                  </a:cubicBezTo>
                  <a:cubicBezTo>
                    <a:pt x="600" y="710"/>
                    <a:pt x="600" y="710"/>
                    <a:pt x="600" y="710"/>
                  </a:cubicBezTo>
                  <a:cubicBezTo>
                    <a:pt x="600" y="670"/>
                    <a:pt x="600" y="670"/>
                    <a:pt x="600" y="670"/>
                  </a:cubicBezTo>
                  <a:lnTo>
                    <a:pt x="480" y="670"/>
                  </a:lnTo>
                  <a:close/>
                  <a:moveTo>
                    <a:pt x="380" y="110"/>
                  </a:moveTo>
                  <a:cubicBezTo>
                    <a:pt x="2020" y="110"/>
                    <a:pt x="2020" y="110"/>
                    <a:pt x="2020" y="110"/>
                  </a:cubicBezTo>
                  <a:cubicBezTo>
                    <a:pt x="2020" y="250"/>
                    <a:pt x="2020" y="250"/>
                    <a:pt x="2020" y="250"/>
                  </a:cubicBezTo>
                  <a:cubicBezTo>
                    <a:pt x="380" y="250"/>
                    <a:pt x="380" y="250"/>
                    <a:pt x="380" y="250"/>
                  </a:cubicBezTo>
                  <a:lnTo>
                    <a:pt x="380" y="110"/>
                  </a:lnTo>
                  <a:close/>
                  <a:moveTo>
                    <a:pt x="380" y="270"/>
                  </a:moveTo>
                  <a:cubicBezTo>
                    <a:pt x="780" y="270"/>
                    <a:pt x="780" y="270"/>
                    <a:pt x="780" y="270"/>
                  </a:cubicBezTo>
                  <a:cubicBezTo>
                    <a:pt x="780" y="950"/>
                    <a:pt x="780" y="950"/>
                    <a:pt x="780" y="950"/>
                  </a:cubicBezTo>
                  <a:cubicBezTo>
                    <a:pt x="380" y="950"/>
                    <a:pt x="380" y="950"/>
                    <a:pt x="380" y="950"/>
                  </a:cubicBezTo>
                  <a:lnTo>
                    <a:pt x="380" y="270"/>
                  </a:lnTo>
                  <a:close/>
                  <a:moveTo>
                    <a:pt x="1340" y="790"/>
                  </a:moveTo>
                  <a:cubicBezTo>
                    <a:pt x="1340" y="370"/>
                    <a:pt x="1340" y="370"/>
                    <a:pt x="1340" y="370"/>
                  </a:cubicBezTo>
                  <a:cubicBezTo>
                    <a:pt x="1440" y="370"/>
                    <a:pt x="1440" y="370"/>
                    <a:pt x="1440" y="370"/>
                  </a:cubicBezTo>
                  <a:cubicBezTo>
                    <a:pt x="1440" y="790"/>
                    <a:pt x="1440" y="790"/>
                    <a:pt x="1440" y="790"/>
                  </a:cubicBezTo>
                  <a:lnTo>
                    <a:pt x="1340" y="790"/>
                  </a:lnTo>
                  <a:close/>
                  <a:moveTo>
                    <a:pt x="1220" y="790"/>
                  </a:moveTo>
                  <a:cubicBezTo>
                    <a:pt x="1220" y="370"/>
                    <a:pt x="1220" y="370"/>
                    <a:pt x="1220" y="370"/>
                  </a:cubicBezTo>
                  <a:cubicBezTo>
                    <a:pt x="1320" y="370"/>
                    <a:pt x="1320" y="370"/>
                    <a:pt x="1320" y="370"/>
                  </a:cubicBezTo>
                  <a:cubicBezTo>
                    <a:pt x="1320" y="790"/>
                    <a:pt x="1320" y="790"/>
                    <a:pt x="1320" y="790"/>
                  </a:cubicBezTo>
                  <a:lnTo>
                    <a:pt x="1220" y="790"/>
                  </a:lnTo>
                  <a:close/>
                  <a:moveTo>
                    <a:pt x="1031" y="850"/>
                  </a:moveTo>
                  <a:cubicBezTo>
                    <a:pt x="1024" y="850"/>
                    <a:pt x="1024" y="850"/>
                    <a:pt x="1024" y="850"/>
                  </a:cubicBezTo>
                  <a:cubicBezTo>
                    <a:pt x="960" y="850"/>
                    <a:pt x="960" y="850"/>
                    <a:pt x="960" y="850"/>
                  </a:cubicBezTo>
                  <a:cubicBezTo>
                    <a:pt x="960" y="370"/>
                    <a:pt x="960" y="370"/>
                    <a:pt x="960" y="370"/>
                  </a:cubicBezTo>
                  <a:cubicBezTo>
                    <a:pt x="1200" y="370"/>
                    <a:pt x="1200" y="370"/>
                    <a:pt x="1200" y="370"/>
                  </a:cubicBezTo>
                  <a:cubicBezTo>
                    <a:pt x="1200" y="790"/>
                    <a:pt x="1200" y="790"/>
                    <a:pt x="1200" y="790"/>
                  </a:cubicBezTo>
                  <a:cubicBezTo>
                    <a:pt x="1117" y="790"/>
                    <a:pt x="1117" y="790"/>
                    <a:pt x="1117" y="790"/>
                  </a:cubicBezTo>
                  <a:lnTo>
                    <a:pt x="1031" y="850"/>
                  </a:lnTo>
                  <a:close/>
                  <a:moveTo>
                    <a:pt x="1100" y="650"/>
                  </a:moveTo>
                  <a:cubicBezTo>
                    <a:pt x="1060" y="650"/>
                    <a:pt x="1060" y="650"/>
                    <a:pt x="1060" y="650"/>
                  </a:cubicBezTo>
                  <a:cubicBezTo>
                    <a:pt x="1060" y="690"/>
                    <a:pt x="1060" y="690"/>
                    <a:pt x="1060" y="690"/>
                  </a:cubicBezTo>
                  <a:lnTo>
                    <a:pt x="1100" y="650"/>
                  </a:lnTo>
                  <a:close/>
                  <a:moveTo>
                    <a:pt x="1620" y="270"/>
                  </a:moveTo>
                  <a:cubicBezTo>
                    <a:pt x="2020" y="270"/>
                    <a:pt x="2020" y="270"/>
                    <a:pt x="2020" y="270"/>
                  </a:cubicBezTo>
                  <a:cubicBezTo>
                    <a:pt x="2020" y="650"/>
                    <a:pt x="2020" y="650"/>
                    <a:pt x="2020" y="650"/>
                  </a:cubicBezTo>
                  <a:cubicBezTo>
                    <a:pt x="1620" y="650"/>
                    <a:pt x="1620" y="650"/>
                    <a:pt x="1620" y="650"/>
                  </a:cubicBezTo>
                  <a:lnTo>
                    <a:pt x="1620" y="270"/>
                  </a:lnTo>
                  <a:close/>
                  <a:moveTo>
                    <a:pt x="2020" y="670"/>
                  </a:moveTo>
                  <a:cubicBezTo>
                    <a:pt x="2020" y="950"/>
                    <a:pt x="2020" y="950"/>
                    <a:pt x="2020" y="950"/>
                  </a:cubicBezTo>
                  <a:cubicBezTo>
                    <a:pt x="1620" y="950"/>
                    <a:pt x="1620" y="950"/>
                    <a:pt x="1620" y="950"/>
                  </a:cubicBezTo>
                  <a:cubicBezTo>
                    <a:pt x="1620" y="670"/>
                    <a:pt x="1620" y="670"/>
                    <a:pt x="1620" y="670"/>
                  </a:cubicBezTo>
                  <a:lnTo>
                    <a:pt x="2020" y="670"/>
                  </a:lnTo>
                  <a:close/>
                  <a:moveTo>
                    <a:pt x="1680" y="730"/>
                  </a:moveTo>
                  <a:cubicBezTo>
                    <a:pt x="1880" y="730"/>
                    <a:pt x="1880" y="730"/>
                    <a:pt x="1880" y="730"/>
                  </a:cubicBezTo>
                  <a:cubicBezTo>
                    <a:pt x="1880" y="750"/>
                    <a:pt x="1880" y="750"/>
                    <a:pt x="1880" y="750"/>
                  </a:cubicBezTo>
                  <a:cubicBezTo>
                    <a:pt x="1700" y="750"/>
                    <a:pt x="1700" y="750"/>
                    <a:pt x="1700" y="750"/>
                  </a:cubicBezTo>
                  <a:cubicBezTo>
                    <a:pt x="1700" y="870"/>
                    <a:pt x="1700" y="870"/>
                    <a:pt x="1700" y="870"/>
                  </a:cubicBezTo>
                  <a:cubicBezTo>
                    <a:pt x="1680" y="870"/>
                    <a:pt x="1680" y="870"/>
                    <a:pt x="1680" y="870"/>
                  </a:cubicBezTo>
                  <a:lnTo>
                    <a:pt x="1680" y="730"/>
                  </a:lnTo>
                  <a:close/>
                  <a:moveTo>
                    <a:pt x="1720" y="770"/>
                  </a:moveTo>
                  <a:cubicBezTo>
                    <a:pt x="1720" y="790"/>
                    <a:pt x="1720" y="790"/>
                    <a:pt x="1720" y="790"/>
                  </a:cubicBezTo>
                  <a:cubicBezTo>
                    <a:pt x="1960" y="790"/>
                    <a:pt x="1960" y="790"/>
                    <a:pt x="1960" y="790"/>
                  </a:cubicBezTo>
                  <a:cubicBezTo>
                    <a:pt x="1960" y="770"/>
                    <a:pt x="1960" y="770"/>
                    <a:pt x="1960" y="770"/>
                  </a:cubicBezTo>
                  <a:lnTo>
                    <a:pt x="1720" y="770"/>
                  </a:lnTo>
                  <a:close/>
                  <a:moveTo>
                    <a:pt x="1720" y="850"/>
                  </a:moveTo>
                  <a:cubicBezTo>
                    <a:pt x="1720" y="870"/>
                    <a:pt x="1720" y="870"/>
                    <a:pt x="1720" y="870"/>
                  </a:cubicBezTo>
                  <a:cubicBezTo>
                    <a:pt x="1960" y="870"/>
                    <a:pt x="1960" y="870"/>
                    <a:pt x="1960" y="870"/>
                  </a:cubicBezTo>
                  <a:cubicBezTo>
                    <a:pt x="1960" y="850"/>
                    <a:pt x="1960" y="850"/>
                    <a:pt x="1960" y="850"/>
                  </a:cubicBezTo>
                  <a:lnTo>
                    <a:pt x="1720" y="850"/>
                  </a:lnTo>
                  <a:close/>
                  <a:moveTo>
                    <a:pt x="1720" y="810"/>
                  </a:moveTo>
                  <a:cubicBezTo>
                    <a:pt x="1720" y="830"/>
                    <a:pt x="1720" y="830"/>
                    <a:pt x="1720" y="830"/>
                  </a:cubicBezTo>
                  <a:cubicBezTo>
                    <a:pt x="1840" y="830"/>
                    <a:pt x="1840" y="830"/>
                    <a:pt x="1840" y="830"/>
                  </a:cubicBezTo>
                  <a:cubicBezTo>
                    <a:pt x="1840" y="810"/>
                    <a:pt x="1840" y="810"/>
                    <a:pt x="1840" y="810"/>
                  </a:cubicBezTo>
                  <a:lnTo>
                    <a:pt x="1720" y="810"/>
                  </a:lnTo>
                  <a:close/>
                  <a:moveTo>
                    <a:pt x="1720" y="530"/>
                  </a:moveTo>
                  <a:cubicBezTo>
                    <a:pt x="1720" y="550"/>
                    <a:pt x="1720" y="550"/>
                    <a:pt x="1720" y="550"/>
                  </a:cubicBezTo>
                  <a:cubicBezTo>
                    <a:pt x="1960" y="550"/>
                    <a:pt x="1960" y="550"/>
                    <a:pt x="1960" y="550"/>
                  </a:cubicBezTo>
                  <a:cubicBezTo>
                    <a:pt x="1960" y="530"/>
                    <a:pt x="1960" y="530"/>
                    <a:pt x="1960" y="530"/>
                  </a:cubicBezTo>
                  <a:lnTo>
                    <a:pt x="1720" y="530"/>
                  </a:lnTo>
                  <a:close/>
                  <a:moveTo>
                    <a:pt x="1680" y="330"/>
                  </a:moveTo>
                  <a:cubicBezTo>
                    <a:pt x="1880" y="330"/>
                    <a:pt x="1880" y="330"/>
                    <a:pt x="1880" y="330"/>
                  </a:cubicBezTo>
                  <a:cubicBezTo>
                    <a:pt x="1880" y="350"/>
                    <a:pt x="1880" y="350"/>
                    <a:pt x="1880" y="350"/>
                  </a:cubicBezTo>
                  <a:cubicBezTo>
                    <a:pt x="1700" y="350"/>
                    <a:pt x="1700" y="350"/>
                    <a:pt x="1700" y="350"/>
                  </a:cubicBezTo>
                  <a:cubicBezTo>
                    <a:pt x="1700" y="590"/>
                    <a:pt x="1700" y="590"/>
                    <a:pt x="1700" y="590"/>
                  </a:cubicBezTo>
                  <a:cubicBezTo>
                    <a:pt x="1680" y="590"/>
                    <a:pt x="1680" y="590"/>
                    <a:pt x="1680" y="590"/>
                  </a:cubicBezTo>
                  <a:lnTo>
                    <a:pt x="1680" y="330"/>
                  </a:lnTo>
                  <a:close/>
                  <a:moveTo>
                    <a:pt x="1720" y="370"/>
                  </a:moveTo>
                  <a:cubicBezTo>
                    <a:pt x="1720" y="390"/>
                    <a:pt x="1720" y="390"/>
                    <a:pt x="1720" y="390"/>
                  </a:cubicBezTo>
                  <a:cubicBezTo>
                    <a:pt x="1960" y="390"/>
                    <a:pt x="1960" y="390"/>
                    <a:pt x="1960" y="390"/>
                  </a:cubicBezTo>
                  <a:cubicBezTo>
                    <a:pt x="1960" y="370"/>
                    <a:pt x="1960" y="370"/>
                    <a:pt x="1960" y="370"/>
                  </a:cubicBezTo>
                  <a:lnTo>
                    <a:pt x="1720" y="370"/>
                  </a:lnTo>
                  <a:close/>
                  <a:moveTo>
                    <a:pt x="1720" y="490"/>
                  </a:moveTo>
                  <a:cubicBezTo>
                    <a:pt x="1720" y="510"/>
                    <a:pt x="1720" y="510"/>
                    <a:pt x="1720" y="510"/>
                  </a:cubicBezTo>
                  <a:cubicBezTo>
                    <a:pt x="1840" y="510"/>
                    <a:pt x="1840" y="510"/>
                    <a:pt x="1840" y="510"/>
                  </a:cubicBezTo>
                  <a:cubicBezTo>
                    <a:pt x="1840" y="490"/>
                    <a:pt x="1840" y="490"/>
                    <a:pt x="1840" y="490"/>
                  </a:cubicBezTo>
                  <a:lnTo>
                    <a:pt x="1720" y="490"/>
                  </a:lnTo>
                  <a:close/>
                  <a:moveTo>
                    <a:pt x="1720" y="450"/>
                  </a:moveTo>
                  <a:cubicBezTo>
                    <a:pt x="1720" y="470"/>
                    <a:pt x="1720" y="470"/>
                    <a:pt x="1720" y="470"/>
                  </a:cubicBezTo>
                  <a:cubicBezTo>
                    <a:pt x="1960" y="470"/>
                    <a:pt x="1960" y="470"/>
                    <a:pt x="1960" y="470"/>
                  </a:cubicBezTo>
                  <a:cubicBezTo>
                    <a:pt x="1960" y="450"/>
                    <a:pt x="1960" y="450"/>
                    <a:pt x="1960" y="450"/>
                  </a:cubicBezTo>
                  <a:lnTo>
                    <a:pt x="1720" y="450"/>
                  </a:lnTo>
                  <a:close/>
                  <a:moveTo>
                    <a:pt x="1720" y="410"/>
                  </a:moveTo>
                  <a:cubicBezTo>
                    <a:pt x="1720" y="430"/>
                    <a:pt x="1720" y="430"/>
                    <a:pt x="1720" y="430"/>
                  </a:cubicBezTo>
                  <a:cubicBezTo>
                    <a:pt x="1840" y="430"/>
                    <a:pt x="1840" y="430"/>
                    <a:pt x="1840" y="430"/>
                  </a:cubicBezTo>
                  <a:cubicBezTo>
                    <a:pt x="1840" y="410"/>
                    <a:pt x="1840" y="410"/>
                    <a:pt x="1840" y="410"/>
                  </a:cubicBezTo>
                  <a:lnTo>
                    <a:pt x="1720" y="410"/>
                  </a:lnTo>
                  <a:close/>
                  <a:moveTo>
                    <a:pt x="1720" y="570"/>
                  </a:moveTo>
                  <a:cubicBezTo>
                    <a:pt x="1720" y="590"/>
                    <a:pt x="1720" y="590"/>
                    <a:pt x="1720" y="590"/>
                  </a:cubicBezTo>
                  <a:cubicBezTo>
                    <a:pt x="1840" y="590"/>
                    <a:pt x="1840" y="590"/>
                    <a:pt x="1840" y="590"/>
                  </a:cubicBezTo>
                  <a:cubicBezTo>
                    <a:pt x="1840" y="570"/>
                    <a:pt x="1840" y="570"/>
                    <a:pt x="1840" y="570"/>
                  </a:cubicBezTo>
                  <a:lnTo>
                    <a:pt x="1720" y="570"/>
                  </a:lnTo>
                  <a:close/>
                  <a:moveTo>
                    <a:pt x="1100" y="750"/>
                  </a:moveTo>
                  <a:cubicBezTo>
                    <a:pt x="1060" y="750"/>
                    <a:pt x="1060" y="750"/>
                    <a:pt x="1060" y="750"/>
                  </a:cubicBezTo>
                  <a:cubicBezTo>
                    <a:pt x="1060" y="790"/>
                    <a:pt x="1060" y="790"/>
                    <a:pt x="1060" y="790"/>
                  </a:cubicBezTo>
                  <a:lnTo>
                    <a:pt x="1100" y="750"/>
                  </a:lnTo>
                  <a:close/>
                  <a:moveTo>
                    <a:pt x="1150" y="700"/>
                  </a:moveTo>
                  <a:cubicBezTo>
                    <a:pt x="1110" y="700"/>
                    <a:pt x="1110" y="700"/>
                    <a:pt x="1110" y="700"/>
                  </a:cubicBezTo>
                  <a:cubicBezTo>
                    <a:pt x="1110" y="740"/>
                    <a:pt x="1110" y="740"/>
                    <a:pt x="1110" y="740"/>
                  </a:cubicBezTo>
                  <a:lnTo>
                    <a:pt x="1150" y="700"/>
                  </a:lnTo>
                  <a:close/>
                  <a:moveTo>
                    <a:pt x="1000" y="410"/>
                  </a:moveTo>
                  <a:cubicBezTo>
                    <a:pt x="1000" y="610"/>
                    <a:pt x="1000" y="610"/>
                    <a:pt x="1000" y="610"/>
                  </a:cubicBezTo>
                  <a:cubicBezTo>
                    <a:pt x="1160" y="610"/>
                    <a:pt x="1160" y="610"/>
                    <a:pt x="1160" y="610"/>
                  </a:cubicBezTo>
                  <a:cubicBezTo>
                    <a:pt x="1160" y="410"/>
                    <a:pt x="1160" y="410"/>
                    <a:pt x="1160" y="410"/>
                  </a:cubicBezTo>
                  <a:lnTo>
                    <a:pt x="1000" y="410"/>
                  </a:lnTo>
                  <a:close/>
                  <a:moveTo>
                    <a:pt x="1050" y="700"/>
                  </a:moveTo>
                  <a:cubicBezTo>
                    <a:pt x="1010" y="700"/>
                    <a:pt x="1010" y="700"/>
                    <a:pt x="1010" y="700"/>
                  </a:cubicBezTo>
                  <a:cubicBezTo>
                    <a:pt x="1010" y="740"/>
                    <a:pt x="1010" y="740"/>
                    <a:pt x="1010" y="740"/>
                  </a:cubicBezTo>
                  <a:lnTo>
                    <a:pt x="1050" y="700"/>
                  </a:lnTo>
                  <a:close/>
                  <a:moveTo>
                    <a:pt x="1440" y="850"/>
                  </a:moveTo>
                  <a:cubicBezTo>
                    <a:pt x="1066" y="850"/>
                    <a:pt x="1066" y="850"/>
                    <a:pt x="1066" y="850"/>
                  </a:cubicBezTo>
                  <a:cubicBezTo>
                    <a:pt x="1123" y="810"/>
                    <a:pt x="1123" y="810"/>
                    <a:pt x="1123" y="810"/>
                  </a:cubicBezTo>
                  <a:cubicBezTo>
                    <a:pt x="1200" y="810"/>
                    <a:pt x="1200" y="810"/>
                    <a:pt x="1200" y="810"/>
                  </a:cubicBezTo>
                  <a:cubicBezTo>
                    <a:pt x="1220" y="810"/>
                    <a:pt x="1220" y="810"/>
                    <a:pt x="1220" y="810"/>
                  </a:cubicBezTo>
                  <a:cubicBezTo>
                    <a:pt x="1320" y="810"/>
                    <a:pt x="1320" y="810"/>
                    <a:pt x="1320" y="810"/>
                  </a:cubicBezTo>
                  <a:cubicBezTo>
                    <a:pt x="1340" y="810"/>
                    <a:pt x="1340" y="810"/>
                    <a:pt x="1340" y="810"/>
                  </a:cubicBezTo>
                  <a:cubicBezTo>
                    <a:pt x="1440" y="810"/>
                    <a:pt x="1440" y="810"/>
                    <a:pt x="1440" y="810"/>
                  </a:cubicBezTo>
                  <a:lnTo>
                    <a:pt x="1440" y="850"/>
                  </a:lnTo>
                  <a:close/>
                  <a:moveTo>
                    <a:pt x="480" y="430"/>
                  </a:moveTo>
                  <a:cubicBezTo>
                    <a:pt x="480" y="470"/>
                    <a:pt x="480" y="470"/>
                    <a:pt x="480" y="470"/>
                  </a:cubicBezTo>
                  <a:cubicBezTo>
                    <a:pt x="720" y="470"/>
                    <a:pt x="720" y="470"/>
                    <a:pt x="720" y="470"/>
                  </a:cubicBezTo>
                  <a:cubicBezTo>
                    <a:pt x="720" y="430"/>
                    <a:pt x="720" y="430"/>
                    <a:pt x="720" y="430"/>
                  </a:cubicBezTo>
                  <a:lnTo>
                    <a:pt x="480" y="430"/>
                  </a:lnTo>
                  <a:close/>
                  <a:moveTo>
                    <a:pt x="440" y="350"/>
                  </a:moveTo>
                  <a:cubicBezTo>
                    <a:pt x="640" y="350"/>
                    <a:pt x="640" y="350"/>
                    <a:pt x="640" y="350"/>
                  </a:cubicBezTo>
                  <a:cubicBezTo>
                    <a:pt x="640" y="390"/>
                    <a:pt x="640" y="390"/>
                    <a:pt x="640" y="390"/>
                  </a:cubicBezTo>
                  <a:cubicBezTo>
                    <a:pt x="460" y="390"/>
                    <a:pt x="460" y="390"/>
                    <a:pt x="460" y="390"/>
                  </a:cubicBezTo>
                  <a:cubicBezTo>
                    <a:pt x="460" y="870"/>
                    <a:pt x="460" y="870"/>
                    <a:pt x="460" y="870"/>
                  </a:cubicBezTo>
                  <a:cubicBezTo>
                    <a:pt x="440" y="870"/>
                    <a:pt x="440" y="870"/>
                    <a:pt x="440" y="870"/>
                  </a:cubicBezTo>
                  <a:lnTo>
                    <a:pt x="440" y="350"/>
                  </a:lnTo>
                  <a:close/>
                  <a:moveTo>
                    <a:pt x="480" y="750"/>
                  </a:moveTo>
                  <a:cubicBezTo>
                    <a:pt x="480" y="790"/>
                    <a:pt x="480" y="790"/>
                    <a:pt x="480" y="790"/>
                  </a:cubicBezTo>
                  <a:cubicBezTo>
                    <a:pt x="720" y="790"/>
                    <a:pt x="720" y="790"/>
                    <a:pt x="720" y="790"/>
                  </a:cubicBezTo>
                  <a:cubicBezTo>
                    <a:pt x="720" y="750"/>
                    <a:pt x="720" y="750"/>
                    <a:pt x="720" y="750"/>
                  </a:cubicBezTo>
                  <a:lnTo>
                    <a:pt x="480" y="750"/>
                  </a:ln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1248" name="Textfeld 1247"/>
            <p:cNvSpPr txBox="1">
              <a:spLocks/>
            </p:cNvSpPr>
            <p:nvPr/>
          </p:nvSpPr>
          <p:spPr bwMode="gray">
            <a:xfrm>
              <a:off x="2286231" y="5142636"/>
              <a:ext cx="115416" cy="394045"/>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11</a:t>
              </a:r>
            </a:p>
          </p:txBody>
        </p:sp>
        <p:grpSp>
          <p:nvGrpSpPr>
            <p:cNvPr id="1249" name="Gruppieren 464"/>
            <p:cNvGrpSpPr/>
            <p:nvPr>
              <p:custDataLst>
                <p:tags r:id="rId8"/>
              </p:custDataLst>
            </p:nvPr>
          </p:nvGrpSpPr>
          <p:grpSpPr bwMode="gray">
            <a:xfrm>
              <a:off x="2156300" y="4902883"/>
              <a:ext cx="330472" cy="176571"/>
              <a:chOff x="7139687" y="4786124"/>
              <a:chExt cx="430382" cy="229869"/>
            </a:xfrm>
          </p:grpSpPr>
          <p:sp>
            <p:nvSpPr>
              <p:cNvPr id="1250" name="Freeform 673"/>
              <p:cNvSpPr>
                <a:spLocks noEditPoints="1"/>
              </p:cNvSpPr>
              <p:nvPr/>
            </p:nvSpPr>
            <p:spPr bwMode="gray">
              <a:xfrm>
                <a:off x="7139687" y="4786124"/>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1251" name="Freeform 673"/>
              <p:cNvSpPr>
                <a:spLocks noEditPoints="1"/>
              </p:cNvSpPr>
              <p:nvPr/>
            </p:nvSpPr>
            <p:spPr bwMode="gray">
              <a:xfrm>
                <a:off x="7390793" y="4786124"/>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grpSp>
          <p:nvGrpSpPr>
            <p:cNvPr id="1252" name="Group 54"/>
            <p:cNvGrpSpPr>
              <a:grpSpLocks noChangeAspect="1"/>
            </p:cNvGrpSpPr>
            <p:nvPr>
              <p:custDataLst>
                <p:tags r:id="rId9"/>
              </p:custDataLst>
            </p:nvPr>
          </p:nvGrpSpPr>
          <p:grpSpPr bwMode="gray">
            <a:xfrm>
              <a:off x="2216936" y="5540512"/>
              <a:ext cx="236648" cy="305931"/>
              <a:chOff x="146" y="4104"/>
              <a:chExt cx="804" cy="1039"/>
            </a:xfrm>
            <a:solidFill>
              <a:schemeClr val="accent5"/>
            </a:solidFill>
          </p:grpSpPr>
          <p:sp>
            <p:nvSpPr>
              <p:cNvPr id="1253" name="Freeform 55"/>
              <p:cNvSpPr>
                <a:spLocks/>
              </p:cNvSpPr>
              <p:nvPr/>
            </p:nvSpPr>
            <p:spPr bwMode="gray">
              <a:xfrm>
                <a:off x="149" y="4952"/>
                <a:ext cx="798" cy="191"/>
              </a:xfrm>
              <a:custGeom>
                <a:avLst/>
                <a:gdLst>
                  <a:gd name="T0" fmla="*/ 798 w 798"/>
                  <a:gd name="T1" fmla="*/ 191 h 191"/>
                  <a:gd name="T2" fmla="*/ 607 w 798"/>
                  <a:gd name="T3" fmla="*/ 0 h 191"/>
                  <a:gd name="T4" fmla="*/ 508 w 798"/>
                  <a:gd name="T5" fmla="*/ 0 h 191"/>
                  <a:gd name="T6" fmla="*/ 569 w 798"/>
                  <a:gd name="T7" fmla="*/ 61 h 191"/>
                  <a:gd name="T8" fmla="*/ 229 w 798"/>
                  <a:gd name="T9" fmla="*/ 61 h 191"/>
                  <a:gd name="T10" fmla="*/ 290 w 798"/>
                  <a:gd name="T11" fmla="*/ 0 h 191"/>
                  <a:gd name="T12" fmla="*/ 191 w 798"/>
                  <a:gd name="T13" fmla="*/ 0 h 191"/>
                  <a:gd name="T14" fmla="*/ 0 w 798"/>
                  <a:gd name="T15" fmla="*/ 191 h 191"/>
                  <a:gd name="T16" fmla="*/ 99 w 798"/>
                  <a:gd name="T17" fmla="*/ 191 h 191"/>
                  <a:gd name="T18" fmla="*/ 160 w 798"/>
                  <a:gd name="T19" fmla="*/ 130 h 191"/>
                  <a:gd name="T20" fmla="*/ 637 w 798"/>
                  <a:gd name="T21" fmla="*/ 130 h 191"/>
                  <a:gd name="T22" fmla="*/ 637 w 798"/>
                  <a:gd name="T23" fmla="*/ 129 h 191"/>
                  <a:gd name="T24" fmla="*/ 699 w 798"/>
                  <a:gd name="T25" fmla="*/ 191 h 191"/>
                  <a:gd name="T26" fmla="*/ 798 w 798"/>
                  <a:gd name="T27"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8" h="191">
                    <a:moveTo>
                      <a:pt x="798" y="191"/>
                    </a:moveTo>
                    <a:lnTo>
                      <a:pt x="607" y="0"/>
                    </a:lnTo>
                    <a:lnTo>
                      <a:pt x="508" y="0"/>
                    </a:lnTo>
                    <a:lnTo>
                      <a:pt x="569" y="61"/>
                    </a:lnTo>
                    <a:lnTo>
                      <a:pt x="229" y="61"/>
                    </a:lnTo>
                    <a:lnTo>
                      <a:pt x="290" y="0"/>
                    </a:lnTo>
                    <a:lnTo>
                      <a:pt x="191" y="0"/>
                    </a:lnTo>
                    <a:lnTo>
                      <a:pt x="0" y="191"/>
                    </a:lnTo>
                    <a:lnTo>
                      <a:pt x="99" y="191"/>
                    </a:lnTo>
                    <a:lnTo>
                      <a:pt x="160" y="130"/>
                    </a:lnTo>
                    <a:lnTo>
                      <a:pt x="637" y="130"/>
                    </a:lnTo>
                    <a:lnTo>
                      <a:pt x="637" y="129"/>
                    </a:lnTo>
                    <a:lnTo>
                      <a:pt x="699" y="191"/>
                    </a:lnTo>
                    <a:lnTo>
                      <a:pt x="798" y="1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lnSpc>
                    <a:spcPct val="110000"/>
                  </a:lnSpc>
                  <a:spcBef>
                    <a:spcPct val="0"/>
                  </a:spcBef>
                  <a:spcAft>
                    <a:spcPct val="0"/>
                  </a:spcAft>
                </a:pPr>
                <a:endParaRPr lang="en-US" sz="1299" kern="1400" dirty="0">
                  <a:solidFill>
                    <a:srgbClr val="000000"/>
                  </a:solidFill>
                  <a:latin typeface="Arial" charset="0"/>
                  <a:ea typeface="ＭＳ Ｐゴシック" pitchFamily="34" charset="-128"/>
                </a:endParaRPr>
              </a:p>
            </p:txBody>
          </p:sp>
          <p:sp>
            <p:nvSpPr>
              <p:cNvPr id="1254" name="Freeform 56"/>
              <p:cNvSpPr>
                <a:spLocks noEditPoints="1"/>
              </p:cNvSpPr>
              <p:nvPr/>
            </p:nvSpPr>
            <p:spPr bwMode="gray">
              <a:xfrm>
                <a:off x="146" y="4104"/>
                <a:ext cx="804" cy="814"/>
              </a:xfrm>
              <a:custGeom>
                <a:avLst/>
                <a:gdLst>
                  <a:gd name="T0" fmla="*/ 616 w 618"/>
                  <a:gd name="T1" fmla="*/ 533 h 627"/>
                  <a:gd name="T2" fmla="*/ 597 w 618"/>
                  <a:gd name="T3" fmla="*/ 93 h 627"/>
                  <a:gd name="T4" fmla="*/ 498 w 618"/>
                  <a:gd name="T5" fmla="*/ 0 h 627"/>
                  <a:gd name="T6" fmla="*/ 120 w 618"/>
                  <a:gd name="T7" fmla="*/ 0 h 627"/>
                  <a:gd name="T8" fmla="*/ 21 w 618"/>
                  <a:gd name="T9" fmla="*/ 93 h 627"/>
                  <a:gd name="T10" fmla="*/ 2 w 618"/>
                  <a:gd name="T11" fmla="*/ 533 h 627"/>
                  <a:gd name="T12" fmla="*/ 93 w 618"/>
                  <a:gd name="T13" fmla="*/ 627 h 627"/>
                  <a:gd name="T14" fmla="*/ 525 w 618"/>
                  <a:gd name="T15" fmla="*/ 627 h 627"/>
                  <a:gd name="T16" fmla="*/ 616 w 618"/>
                  <a:gd name="T17" fmla="*/ 533 h 627"/>
                  <a:gd name="T18" fmla="*/ 109 w 618"/>
                  <a:gd name="T19" fmla="*/ 553 h 627"/>
                  <a:gd name="T20" fmla="*/ 69 w 618"/>
                  <a:gd name="T21" fmla="*/ 513 h 627"/>
                  <a:gd name="T22" fmla="*/ 109 w 618"/>
                  <a:gd name="T23" fmla="*/ 473 h 627"/>
                  <a:gd name="T24" fmla="*/ 149 w 618"/>
                  <a:gd name="T25" fmla="*/ 513 h 627"/>
                  <a:gd name="T26" fmla="*/ 109 w 618"/>
                  <a:gd name="T27" fmla="*/ 553 h 627"/>
                  <a:gd name="T28" fmla="*/ 509 w 618"/>
                  <a:gd name="T29" fmla="*/ 553 h 627"/>
                  <a:gd name="T30" fmla="*/ 469 w 618"/>
                  <a:gd name="T31" fmla="*/ 513 h 627"/>
                  <a:gd name="T32" fmla="*/ 509 w 618"/>
                  <a:gd name="T33" fmla="*/ 473 h 627"/>
                  <a:gd name="T34" fmla="*/ 549 w 618"/>
                  <a:gd name="T35" fmla="*/ 513 h 627"/>
                  <a:gd name="T36" fmla="*/ 509 w 618"/>
                  <a:gd name="T37" fmla="*/ 553 h 627"/>
                  <a:gd name="T38" fmla="*/ 526 w 618"/>
                  <a:gd name="T39" fmla="*/ 301 h 627"/>
                  <a:gd name="T40" fmla="*/ 92 w 618"/>
                  <a:gd name="T41" fmla="*/ 301 h 627"/>
                  <a:gd name="T42" fmla="*/ 67 w 618"/>
                  <a:gd name="T43" fmla="*/ 274 h 627"/>
                  <a:gd name="T44" fmla="*/ 73 w 618"/>
                  <a:gd name="T45" fmla="*/ 127 h 627"/>
                  <a:gd name="T46" fmla="*/ 101 w 618"/>
                  <a:gd name="T47" fmla="*/ 101 h 627"/>
                  <a:gd name="T48" fmla="*/ 517 w 618"/>
                  <a:gd name="T49" fmla="*/ 101 h 627"/>
                  <a:gd name="T50" fmla="*/ 545 w 618"/>
                  <a:gd name="T51" fmla="*/ 127 h 627"/>
                  <a:gd name="T52" fmla="*/ 551 w 618"/>
                  <a:gd name="T53" fmla="*/ 274 h 627"/>
                  <a:gd name="T54" fmla="*/ 526 w 618"/>
                  <a:gd name="T55" fmla="*/ 301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8" h="627">
                    <a:moveTo>
                      <a:pt x="616" y="533"/>
                    </a:moveTo>
                    <a:cubicBezTo>
                      <a:pt x="597" y="93"/>
                      <a:pt x="597" y="93"/>
                      <a:pt x="597" y="93"/>
                    </a:cubicBezTo>
                    <a:cubicBezTo>
                      <a:pt x="594" y="42"/>
                      <a:pt x="550" y="0"/>
                      <a:pt x="498" y="0"/>
                    </a:cubicBezTo>
                    <a:cubicBezTo>
                      <a:pt x="120" y="0"/>
                      <a:pt x="120" y="0"/>
                      <a:pt x="120" y="0"/>
                    </a:cubicBezTo>
                    <a:cubicBezTo>
                      <a:pt x="68" y="0"/>
                      <a:pt x="24" y="42"/>
                      <a:pt x="21" y="93"/>
                    </a:cubicBezTo>
                    <a:cubicBezTo>
                      <a:pt x="2" y="533"/>
                      <a:pt x="2" y="533"/>
                      <a:pt x="2" y="533"/>
                    </a:cubicBezTo>
                    <a:cubicBezTo>
                      <a:pt x="0" y="585"/>
                      <a:pt x="41" y="627"/>
                      <a:pt x="93" y="627"/>
                    </a:cubicBezTo>
                    <a:cubicBezTo>
                      <a:pt x="525" y="627"/>
                      <a:pt x="525" y="627"/>
                      <a:pt x="525" y="627"/>
                    </a:cubicBezTo>
                    <a:cubicBezTo>
                      <a:pt x="577" y="627"/>
                      <a:pt x="618" y="585"/>
                      <a:pt x="616" y="533"/>
                    </a:cubicBezTo>
                    <a:close/>
                    <a:moveTo>
                      <a:pt x="109" y="553"/>
                    </a:moveTo>
                    <a:cubicBezTo>
                      <a:pt x="87" y="553"/>
                      <a:pt x="69" y="535"/>
                      <a:pt x="69" y="513"/>
                    </a:cubicBezTo>
                    <a:cubicBezTo>
                      <a:pt x="69" y="491"/>
                      <a:pt x="87" y="473"/>
                      <a:pt x="109" y="473"/>
                    </a:cubicBezTo>
                    <a:cubicBezTo>
                      <a:pt x="131" y="473"/>
                      <a:pt x="149" y="491"/>
                      <a:pt x="149" y="513"/>
                    </a:cubicBezTo>
                    <a:cubicBezTo>
                      <a:pt x="149" y="535"/>
                      <a:pt x="131" y="553"/>
                      <a:pt x="109" y="553"/>
                    </a:cubicBezTo>
                    <a:close/>
                    <a:moveTo>
                      <a:pt x="509" y="553"/>
                    </a:moveTo>
                    <a:cubicBezTo>
                      <a:pt x="487" y="553"/>
                      <a:pt x="469" y="535"/>
                      <a:pt x="469" y="513"/>
                    </a:cubicBezTo>
                    <a:cubicBezTo>
                      <a:pt x="469" y="491"/>
                      <a:pt x="487" y="473"/>
                      <a:pt x="509" y="473"/>
                    </a:cubicBezTo>
                    <a:cubicBezTo>
                      <a:pt x="531" y="473"/>
                      <a:pt x="549" y="491"/>
                      <a:pt x="549" y="513"/>
                    </a:cubicBezTo>
                    <a:cubicBezTo>
                      <a:pt x="549" y="535"/>
                      <a:pt x="531" y="553"/>
                      <a:pt x="509" y="553"/>
                    </a:cubicBezTo>
                    <a:close/>
                    <a:moveTo>
                      <a:pt x="526" y="301"/>
                    </a:moveTo>
                    <a:cubicBezTo>
                      <a:pt x="92" y="301"/>
                      <a:pt x="92" y="301"/>
                      <a:pt x="92" y="301"/>
                    </a:cubicBezTo>
                    <a:cubicBezTo>
                      <a:pt x="78" y="301"/>
                      <a:pt x="66" y="289"/>
                      <a:pt x="67" y="274"/>
                    </a:cubicBezTo>
                    <a:cubicBezTo>
                      <a:pt x="73" y="127"/>
                      <a:pt x="73" y="127"/>
                      <a:pt x="73" y="127"/>
                    </a:cubicBezTo>
                    <a:cubicBezTo>
                      <a:pt x="74" y="113"/>
                      <a:pt x="86" y="101"/>
                      <a:pt x="101" y="101"/>
                    </a:cubicBezTo>
                    <a:cubicBezTo>
                      <a:pt x="517" y="101"/>
                      <a:pt x="517" y="101"/>
                      <a:pt x="517" y="101"/>
                    </a:cubicBezTo>
                    <a:cubicBezTo>
                      <a:pt x="532" y="101"/>
                      <a:pt x="544" y="113"/>
                      <a:pt x="545" y="127"/>
                    </a:cubicBezTo>
                    <a:cubicBezTo>
                      <a:pt x="551" y="274"/>
                      <a:pt x="551" y="274"/>
                      <a:pt x="551" y="274"/>
                    </a:cubicBezTo>
                    <a:cubicBezTo>
                      <a:pt x="552" y="289"/>
                      <a:pt x="540" y="301"/>
                      <a:pt x="526" y="3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lnSpc>
                    <a:spcPct val="110000"/>
                  </a:lnSpc>
                  <a:spcBef>
                    <a:spcPct val="0"/>
                  </a:spcBef>
                  <a:spcAft>
                    <a:spcPct val="0"/>
                  </a:spcAft>
                </a:pPr>
                <a:endParaRPr lang="en-US" sz="1299" kern="1400" dirty="0">
                  <a:solidFill>
                    <a:srgbClr val="000000"/>
                  </a:solidFill>
                  <a:latin typeface="Arial" charset="0"/>
                  <a:ea typeface="ＭＳ Ｐゴシック" pitchFamily="34" charset="-128"/>
                </a:endParaRPr>
              </a:p>
            </p:txBody>
          </p:sp>
        </p:grpSp>
        <p:sp>
          <p:nvSpPr>
            <p:cNvPr id="1255" name="Textfeld 1254"/>
            <p:cNvSpPr txBox="1">
              <a:spLocks/>
            </p:cNvSpPr>
            <p:nvPr/>
          </p:nvSpPr>
          <p:spPr bwMode="gray">
            <a:xfrm>
              <a:off x="3671070" y="5142636"/>
              <a:ext cx="115416" cy="394045"/>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11</a:t>
              </a:r>
            </a:p>
          </p:txBody>
        </p:sp>
        <p:grpSp>
          <p:nvGrpSpPr>
            <p:cNvPr id="1256" name="Gruppieren 466"/>
            <p:cNvGrpSpPr/>
            <p:nvPr>
              <p:custDataLst>
                <p:tags r:id="rId10"/>
              </p:custDataLst>
            </p:nvPr>
          </p:nvGrpSpPr>
          <p:grpSpPr bwMode="gray">
            <a:xfrm>
              <a:off x="3552267" y="4902883"/>
              <a:ext cx="330470" cy="176571"/>
              <a:chOff x="5184877" y="4786123"/>
              <a:chExt cx="430382" cy="229869"/>
            </a:xfrm>
          </p:grpSpPr>
          <p:sp>
            <p:nvSpPr>
              <p:cNvPr id="1257" name="Freeform 673"/>
              <p:cNvSpPr>
                <a:spLocks noEditPoints="1"/>
              </p:cNvSpPr>
              <p:nvPr/>
            </p:nvSpPr>
            <p:spPr bwMode="gray">
              <a:xfrm>
                <a:off x="5184877"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1258" name="Freeform 673"/>
              <p:cNvSpPr>
                <a:spLocks noEditPoints="1"/>
              </p:cNvSpPr>
              <p:nvPr/>
            </p:nvSpPr>
            <p:spPr bwMode="gray">
              <a:xfrm>
                <a:off x="5435983"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sp>
          <p:nvSpPr>
            <p:cNvPr id="1259" name="Freeform 158"/>
            <p:cNvSpPr>
              <a:spLocks noChangeAspect="1" noEditPoints="1"/>
            </p:cNvSpPr>
            <p:nvPr/>
          </p:nvSpPr>
          <p:spPr bwMode="gray">
            <a:xfrm>
              <a:off x="3567555" y="5541418"/>
              <a:ext cx="305089" cy="305203"/>
            </a:xfrm>
            <a:custGeom>
              <a:avLst/>
              <a:gdLst>
                <a:gd name="T0" fmla="*/ 1562 w 2320"/>
                <a:gd name="T1" fmla="*/ 39 h 2320"/>
                <a:gd name="T2" fmla="*/ 1787 w 2320"/>
                <a:gd name="T3" fmla="*/ 73 h 2320"/>
                <a:gd name="T4" fmla="*/ 1903 w 2320"/>
                <a:gd name="T5" fmla="*/ 92 h 2320"/>
                <a:gd name="T6" fmla="*/ 2127 w 2320"/>
                <a:gd name="T7" fmla="*/ 130 h 2320"/>
                <a:gd name="T8" fmla="*/ 2186 w 2320"/>
                <a:gd name="T9" fmla="*/ 424 h 2320"/>
                <a:gd name="T10" fmla="*/ 2247 w 2320"/>
                <a:gd name="T11" fmla="*/ 533 h 2320"/>
                <a:gd name="T12" fmla="*/ 2219 w 2320"/>
                <a:gd name="T13" fmla="*/ 711 h 2320"/>
                <a:gd name="T14" fmla="*/ 2127 w 2320"/>
                <a:gd name="T15" fmla="*/ 796 h 2320"/>
                <a:gd name="T16" fmla="*/ 1981 w 2320"/>
                <a:gd name="T17" fmla="*/ 1059 h 2320"/>
                <a:gd name="T18" fmla="*/ 1756 w 2320"/>
                <a:gd name="T19" fmla="*/ 1025 h 2320"/>
                <a:gd name="T20" fmla="*/ 1641 w 2320"/>
                <a:gd name="T21" fmla="*/ 1085 h 2320"/>
                <a:gd name="T22" fmla="*/ 1479 w 2320"/>
                <a:gd name="T23" fmla="*/ 925 h 2320"/>
                <a:gd name="T24" fmla="*/ 1351 w 2320"/>
                <a:gd name="T25" fmla="*/ 907 h 2320"/>
                <a:gd name="T26" fmla="*/ 1314 w 2320"/>
                <a:gd name="T27" fmla="*/ 681 h 2320"/>
                <a:gd name="T28" fmla="*/ 1221 w 2320"/>
                <a:gd name="T29" fmla="*/ 591 h 2320"/>
                <a:gd name="T30" fmla="*/ 1362 w 2320"/>
                <a:gd name="T31" fmla="*/ 407 h 2320"/>
                <a:gd name="T32" fmla="*/ 1293 w 2320"/>
                <a:gd name="T33" fmla="*/ 274 h 2320"/>
                <a:gd name="T34" fmla="*/ 1524 w 2320"/>
                <a:gd name="T35" fmla="*/ 194 h 2320"/>
                <a:gd name="T36" fmla="*/ 1728 w 2320"/>
                <a:gd name="T37" fmla="*/ 821 h 2320"/>
                <a:gd name="T38" fmla="*/ 356 w 2320"/>
                <a:gd name="T39" fmla="*/ 1535 h 2320"/>
                <a:gd name="T40" fmla="*/ 356 w 2320"/>
                <a:gd name="T41" fmla="*/ 1535 h 2320"/>
                <a:gd name="T42" fmla="*/ 10 w 2320"/>
                <a:gd name="T43" fmla="*/ 1362 h 2320"/>
                <a:gd name="T44" fmla="*/ 98 w 2320"/>
                <a:gd name="T45" fmla="*/ 1241 h 2320"/>
                <a:gd name="T46" fmla="*/ 105 w 2320"/>
                <a:gd name="T47" fmla="*/ 1091 h 2320"/>
                <a:gd name="T48" fmla="*/ 228 w 2320"/>
                <a:gd name="T49" fmla="*/ 1007 h 2320"/>
                <a:gd name="T50" fmla="*/ 286 w 2320"/>
                <a:gd name="T51" fmla="*/ 868 h 2320"/>
                <a:gd name="T52" fmla="*/ 431 w 2320"/>
                <a:gd name="T53" fmla="*/ 831 h 2320"/>
                <a:gd name="T54" fmla="*/ 532 w 2320"/>
                <a:gd name="T55" fmla="*/ 721 h 2320"/>
                <a:gd name="T56" fmla="*/ 681 w 2320"/>
                <a:gd name="T57" fmla="*/ 736 h 2320"/>
                <a:gd name="T58" fmla="*/ 814 w 2320"/>
                <a:gd name="T59" fmla="*/ 667 h 2320"/>
                <a:gd name="T60" fmla="*/ 949 w 2320"/>
                <a:gd name="T61" fmla="*/ 732 h 2320"/>
                <a:gd name="T62" fmla="*/ 1098 w 2320"/>
                <a:gd name="T63" fmla="*/ 713 h 2320"/>
                <a:gd name="T64" fmla="*/ 1202 w 2320"/>
                <a:gd name="T65" fmla="*/ 820 h 2320"/>
                <a:gd name="T66" fmla="*/ 1348 w 2320"/>
                <a:gd name="T67" fmla="*/ 853 h 2320"/>
                <a:gd name="T68" fmla="*/ 1410 w 2320"/>
                <a:gd name="T69" fmla="*/ 989 h 2320"/>
                <a:gd name="T70" fmla="*/ 1536 w 2320"/>
                <a:gd name="T71" fmla="*/ 1069 h 2320"/>
                <a:gd name="T72" fmla="*/ 1548 w 2320"/>
                <a:gd name="T73" fmla="*/ 1219 h 2320"/>
                <a:gd name="T74" fmla="*/ 1638 w 2320"/>
                <a:gd name="T75" fmla="*/ 1338 h 2320"/>
                <a:gd name="T76" fmla="*/ 1535 w 2320"/>
                <a:gd name="T77" fmla="*/ 1477 h 2320"/>
                <a:gd name="T78" fmla="*/ 1649 w 2320"/>
                <a:gd name="T79" fmla="*/ 1581 h 2320"/>
                <a:gd name="T80" fmla="*/ 1498 w 2320"/>
                <a:gd name="T81" fmla="*/ 1720 h 2320"/>
                <a:gd name="T82" fmla="*/ 1571 w 2320"/>
                <a:gd name="T83" fmla="*/ 1854 h 2320"/>
                <a:gd name="T84" fmla="*/ 1380 w 2320"/>
                <a:gd name="T85" fmla="*/ 1936 h 2320"/>
                <a:gd name="T86" fmla="*/ 1314 w 2320"/>
                <a:gd name="T87" fmla="*/ 2092 h 2320"/>
                <a:gd name="T88" fmla="*/ 1229 w 2320"/>
                <a:gd name="T89" fmla="*/ 2216 h 2320"/>
                <a:gd name="T90" fmla="*/ 1080 w 2320"/>
                <a:gd name="T91" fmla="*/ 2222 h 2320"/>
                <a:gd name="T92" fmla="*/ 958 w 2320"/>
                <a:gd name="T93" fmla="*/ 2310 h 2320"/>
                <a:gd name="T94" fmla="*/ 810 w 2320"/>
                <a:gd name="T95" fmla="*/ 2202 h 2320"/>
                <a:gd name="T96" fmla="*/ 626 w 2320"/>
                <a:gd name="T97" fmla="*/ 2296 h 2320"/>
                <a:gd name="T98" fmla="*/ 568 w 2320"/>
                <a:gd name="T99" fmla="*/ 2153 h 2320"/>
                <a:gd name="T100" fmla="*/ 305 w 2320"/>
                <a:gd name="T101" fmla="*/ 2135 h 2320"/>
                <a:gd name="T102" fmla="*/ 243 w 2320"/>
                <a:gd name="T103" fmla="*/ 1998 h 2320"/>
                <a:gd name="T104" fmla="*/ 117 w 2320"/>
                <a:gd name="T105" fmla="*/ 1918 h 2320"/>
                <a:gd name="T106" fmla="*/ 105 w 2320"/>
                <a:gd name="T107" fmla="*/ 1768 h 2320"/>
                <a:gd name="T108" fmla="*/ 15 w 2320"/>
                <a:gd name="T109" fmla="*/ 1649 h 2320"/>
                <a:gd name="T110" fmla="*/ 118 w 2320"/>
                <a:gd name="T111" fmla="*/ 1511 h 2320"/>
                <a:gd name="T112" fmla="*/ 875 w 2320"/>
                <a:gd name="T113" fmla="*/ 2043 h 2320"/>
                <a:gd name="T114" fmla="*/ 689 w 2320"/>
                <a:gd name="T115" fmla="*/ 1494 h 2320"/>
                <a:gd name="T116" fmla="*/ 689 w 2320"/>
                <a:gd name="T117" fmla="*/ 1494 h 2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20" h="2320">
                  <a:moveTo>
                    <a:pt x="1482" y="80"/>
                  </a:moveTo>
                  <a:cubicBezTo>
                    <a:pt x="1492" y="74"/>
                    <a:pt x="1502" y="68"/>
                    <a:pt x="1512" y="63"/>
                  </a:cubicBezTo>
                  <a:cubicBezTo>
                    <a:pt x="1530" y="54"/>
                    <a:pt x="1530" y="54"/>
                    <a:pt x="1530" y="54"/>
                  </a:cubicBezTo>
                  <a:cubicBezTo>
                    <a:pt x="1540" y="49"/>
                    <a:pt x="1551" y="44"/>
                    <a:pt x="1562" y="39"/>
                  </a:cubicBezTo>
                  <a:cubicBezTo>
                    <a:pt x="1609" y="101"/>
                    <a:pt x="1609" y="101"/>
                    <a:pt x="1609" y="101"/>
                  </a:cubicBezTo>
                  <a:cubicBezTo>
                    <a:pt x="1629" y="140"/>
                    <a:pt x="1629" y="140"/>
                    <a:pt x="1629" y="140"/>
                  </a:cubicBezTo>
                  <a:cubicBezTo>
                    <a:pt x="1677" y="123"/>
                    <a:pt x="1728" y="115"/>
                    <a:pt x="1780" y="116"/>
                  </a:cubicBezTo>
                  <a:cubicBezTo>
                    <a:pt x="1787" y="73"/>
                    <a:pt x="1787" y="73"/>
                    <a:pt x="1787" y="73"/>
                  </a:cubicBezTo>
                  <a:cubicBezTo>
                    <a:pt x="1813" y="0"/>
                    <a:pt x="1813" y="0"/>
                    <a:pt x="1813" y="0"/>
                  </a:cubicBezTo>
                  <a:cubicBezTo>
                    <a:pt x="1827" y="1"/>
                    <a:pt x="1842" y="3"/>
                    <a:pt x="1857" y="5"/>
                  </a:cubicBezTo>
                  <a:cubicBezTo>
                    <a:pt x="1872" y="8"/>
                    <a:pt x="1887" y="11"/>
                    <a:pt x="1901" y="14"/>
                  </a:cubicBezTo>
                  <a:cubicBezTo>
                    <a:pt x="1903" y="92"/>
                    <a:pt x="1903" y="92"/>
                    <a:pt x="1903" y="92"/>
                  </a:cubicBezTo>
                  <a:cubicBezTo>
                    <a:pt x="1897" y="135"/>
                    <a:pt x="1897" y="135"/>
                    <a:pt x="1897" y="135"/>
                  </a:cubicBezTo>
                  <a:cubicBezTo>
                    <a:pt x="1947" y="150"/>
                    <a:pt x="1993" y="173"/>
                    <a:pt x="2033" y="204"/>
                  </a:cubicBezTo>
                  <a:cubicBezTo>
                    <a:pt x="2064" y="173"/>
                    <a:pt x="2064" y="173"/>
                    <a:pt x="2064" y="173"/>
                  </a:cubicBezTo>
                  <a:cubicBezTo>
                    <a:pt x="2127" y="130"/>
                    <a:pt x="2127" y="130"/>
                    <a:pt x="2127" y="130"/>
                  </a:cubicBezTo>
                  <a:cubicBezTo>
                    <a:pt x="2150" y="149"/>
                    <a:pt x="2171" y="170"/>
                    <a:pt x="2191" y="193"/>
                  </a:cubicBezTo>
                  <a:cubicBezTo>
                    <a:pt x="2147" y="257"/>
                    <a:pt x="2147" y="257"/>
                    <a:pt x="2147" y="257"/>
                  </a:cubicBezTo>
                  <a:cubicBezTo>
                    <a:pt x="2116" y="288"/>
                    <a:pt x="2116" y="288"/>
                    <a:pt x="2116" y="288"/>
                  </a:cubicBezTo>
                  <a:cubicBezTo>
                    <a:pt x="2147" y="328"/>
                    <a:pt x="2171" y="374"/>
                    <a:pt x="2186" y="424"/>
                  </a:cubicBezTo>
                  <a:cubicBezTo>
                    <a:pt x="2229" y="417"/>
                    <a:pt x="2229" y="417"/>
                    <a:pt x="2229" y="417"/>
                  </a:cubicBezTo>
                  <a:cubicBezTo>
                    <a:pt x="2306" y="419"/>
                    <a:pt x="2306" y="419"/>
                    <a:pt x="2306" y="419"/>
                  </a:cubicBezTo>
                  <a:cubicBezTo>
                    <a:pt x="2313" y="448"/>
                    <a:pt x="2318" y="477"/>
                    <a:pt x="2320" y="507"/>
                  </a:cubicBezTo>
                  <a:cubicBezTo>
                    <a:pt x="2247" y="533"/>
                    <a:pt x="2247" y="533"/>
                    <a:pt x="2247" y="533"/>
                  </a:cubicBezTo>
                  <a:cubicBezTo>
                    <a:pt x="2204" y="540"/>
                    <a:pt x="2204" y="540"/>
                    <a:pt x="2204" y="540"/>
                  </a:cubicBezTo>
                  <a:cubicBezTo>
                    <a:pt x="2205" y="565"/>
                    <a:pt x="2203" y="591"/>
                    <a:pt x="2199" y="617"/>
                  </a:cubicBezTo>
                  <a:cubicBezTo>
                    <a:pt x="2195" y="643"/>
                    <a:pt x="2189" y="667"/>
                    <a:pt x="2180" y="691"/>
                  </a:cubicBezTo>
                  <a:cubicBezTo>
                    <a:pt x="2219" y="711"/>
                    <a:pt x="2219" y="711"/>
                    <a:pt x="2219" y="711"/>
                  </a:cubicBezTo>
                  <a:cubicBezTo>
                    <a:pt x="2280" y="758"/>
                    <a:pt x="2280" y="758"/>
                    <a:pt x="2280" y="758"/>
                  </a:cubicBezTo>
                  <a:cubicBezTo>
                    <a:pt x="2269" y="786"/>
                    <a:pt x="2256" y="813"/>
                    <a:pt x="2240" y="838"/>
                  </a:cubicBezTo>
                  <a:cubicBezTo>
                    <a:pt x="2165" y="816"/>
                    <a:pt x="2165" y="816"/>
                    <a:pt x="2165" y="816"/>
                  </a:cubicBezTo>
                  <a:cubicBezTo>
                    <a:pt x="2127" y="796"/>
                    <a:pt x="2127" y="796"/>
                    <a:pt x="2127" y="796"/>
                  </a:cubicBezTo>
                  <a:cubicBezTo>
                    <a:pt x="2097" y="839"/>
                    <a:pt x="2060" y="875"/>
                    <a:pt x="2019" y="904"/>
                  </a:cubicBezTo>
                  <a:cubicBezTo>
                    <a:pt x="2038" y="943"/>
                    <a:pt x="2038" y="943"/>
                    <a:pt x="2038" y="943"/>
                  </a:cubicBezTo>
                  <a:cubicBezTo>
                    <a:pt x="2060" y="1018"/>
                    <a:pt x="2060" y="1018"/>
                    <a:pt x="2060" y="1018"/>
                  </a:cubicBezTo>
                  <a:cubicBezTo>
                    <a:pt x="2035" y="1034"/>
                    <a:pt x="2008" y="1047"/>
                    <a:pt x="1981" y="1059"/>
                  </a:cubicBezTo>
                  <a:cubicBezTo>
                    <a:pt x="1933" y="997"/>
                    <a:pt x="1933" y="997"/>
                    <a:pt x="1933" y="997"/>
                  </a:cubicBezTo>
                  <a:cubicBezTo>
                    <a:pt x="1913" y="958"/>
                    <a:pt x="1913" y="958"/>
                    <a:pt x="1913" y="958"/>
                  </a:cubicBezTo>
                  <a:cubicBezTo>
                    <a:pt x="1866" y="975"/>
                    <a:pt x="1815" y="983"/>
                    <a:pt x="1762" y="982"/>
                  </a:cubicBezTo>
                  <a:cubicBezTo>
                    <a:pt x="1756" y="1025"/>
                    <a:pt x="1756" y="1025"/>
                    <a:pt x="1756" y="1025"/>
                  </a:cubicBezTo>
                  <a:cubicBezTo>
                    <a:pt x="1729" y="1099"/>
                    <a:pt x="1729" y="1099"/>
                    <a:pt x="1729" y="1099"/>
                  </a:cubicBezTo>
                  <a:cubicBezTo>
                    <a:pt x="1722" y="1098"/>
                    <a:pt x="1714" y="1098"/>
                    <a:pt x="1707" y="1097"/>
                  </a:cubicBezTo>
                  <a:cubicBezTo>
                    <a:pt x="1662" y="1090"/>
                    <a:pt x="1662" y="1090"/>
                    <a:pt x="1662" y="1090"/>
                  </a:cubicBezTo>
                  <a:cubicBezTo>
                    <a:pt x="1655" y="1088"/>
                    <a:pt x="1648" y="1087"/>
                    <a:pt x="1641" y="1085"/>
                  </a:cubicBezTo>
                  <a:cubicBezTo>
                    <a:pt x="1639" y="1006"/>
                    <a:pt x="1639" y="1006"/>
                    <a:pt x="1639" y="1006"/>
                  </a:cubicBezTo>
                  <a:cubicBezTo>
                    <a:pt x="1646" y="963"/>
                    <a:pt x="1646" y="963"/>
                    <a:pt x="1646" y="963"/>
                  </a:cubicBezTo>
                  <a:cubicBezTo>
                    <a:pt x="1596" y="948"/>
                    <a:pt x="1550" y="925"/>
                    <a:pt x="1510" y="894"/>
                  </a:cubicBezTo>
                  <a:cubicBezTo>
                    <a:pt x="1479" y="925"/>
                    <a:pt x="1479" y="925"/>
                    <a:pt x="1479" y="925"/>
                  </a:cubicBezTo>
                  <a:cubicBezTo>
                    <a:pt x="1414" y="969"/>
                    <a:pt x="1414" y="969"/>
                    <a:pt x="1414" y="969"/>
                  </a:cubicBezTo>
                  <a:cubicBezTo>
                    <a:pt x="1410" y="966"/>
                    <a:pt x="1407" y="963"/>
                    <a:pt x="1403" y="960"/>
                  </a:cubicBezTo>
                  <a:cubicBezTo>
                    <a:pt x="1360" y="917"/>
                    <a:pt x="1360" y="917"/>
                    <a:pt x="1360" y="917"/>
                  </a:cubicBezTo>
                  <a:cubicBezTo>
                    <a:pt x="1357" y="914"/>
                    <a:pt x="1354" y="910"/>
                    <a:pt x="1351" y="907"/>
                  </a:cubicBezTo>
                  <a:cubicBezTo>
                    <a:pt x="1395" y="841"/>
                    <a:pt x="1395" y="841"/>
                    <a:pt x="1395" y="841"/>
                  </a:cubicBezTo>
                  <a:cubicBezTo>
                    <a:pt x="1426" y="811"/>
                    <a:pt x="1426" y="811"/>
                    <a:pt x="1426" y="811"/>
                  </a:cubicBezTo>
                  <a:cubicBezTo>
                    <a:pt x="1395" y="770"/>
                    <a:pt x="1372" y="724"/>
                    <a:pt x="1357" y="674"/>
                  </a:cubicBezTo>
                  <a:cubicBezTo>
                    <a:pt x="1314" y="681"/>
                    <a:pt x="1314" y="681"/>
                    <a:pt x="1314" y="681"/>
                  </a:cubicBezTo>
                  <a:cubicBezTo>
                    <a:pt x="1235" y="679"/>
                    <a:pt x="1235" y="679"/>
                    <a:pt x="1235" y="679"/>
                  </a:cubicBezTo>
                  <a:cubicBezTo>
                    <a:pt x="1232" y="668"/>
                    <a:pt x="1232" y="668"/>
                    <a:pt x="1232" y="668"/>
                  </a:cubicBezTo>
                  <a:cubicBezTo>
                    <a:pt x="1222" y="603"/>
                    <a:pt x="1222" y="603"/>
                    <a:pt x="1222" y="603"/>
                  </a:cubicBezTo>
                  <a:cubicBezTo>
                    <a:pt x="1221" y="599"/>
                    <a:pt x="1221" y="595"/>
                    <a:pt x="1221" y="591"/>
                  </a:cubicBezTo>
                  <a:cubicBezTo>
                    <a:pt x="1295" y="565"/>
                    <a:pt x="1295" y="565"/>
                    <a:pt x="1295" y="565"/>
                  </a:cubicBezTo>
                  <a:cubicBezTo>
                    <a:pt x="1338" y="558"/>
                    <a:pt x="1338" y="558"/>
                    <a:pt x="1338" y="558"/>
                  </a:cubicBezTo>
                  <a:cubicBezTo>
                    <a:pt x="1338" y="533"/>
                    <a:pt x="1340" y="507"/>
                    <a:pt x="1344" y="481"/>
                  </a:cubicBezTo>
                  <a:cubicBezTo>
                    <a:pt x="1348" y="456"/>
                    <a:pt x="1354" y="431"/>
                    <a:pt x="1362" y="407"/>
                  </a:cubicBezTo>
                  <a:cubicBezTo>
                    <a:pt x="1324" y="387"/>
                    <a:pt x="1324" y="387"/>
                    <a:pt x="1324" y="387"/>
                  </a:cubicBezTo>
                  <a:cubicBezTo>
                    <a:pt x="1261" y="339"/>
                    <a:pt x="1261" y="339"/>
                    <a:pt x="1261" y="339"/>
                  </a:cubicBezTo>
                  <a:cubicBezTo>
                    <a:pt x="1263" y="334"/>
                    <a:pt x="1265" y="329"/>
                    <a:pt x="1267" y="324"/>
                  </a:cubicBezTo>
                  <a:cubicBezTo>
                    <a:pt x="1293" y="274"/>
                    <a:pt x="1293" y="274"/>
                    <a:pt x="1293" y="274"/>
                  </a:cubicBezTo>
                  <a:cubicBezTo>
                    <a:pt x="1296" y="269"/>
                    <a:pt x="1298" y="265"/>
                    <a:pt x="1301" y="260"/>
                  </a:cubicBezTo>
                  <a:cubicBezTo>
                    <a:pt x="1377" y="282"/>
                    <a:pt x="1377" y="282"/>
                    <a:pt x="1377" y="282"/>
                  </a:cubicBezTo>
                  <a:cubicBezTo>
                    <a:pt x="1416" y="302"/>
                    <a:pt x="1416" y="302"/>
                    <a:pt x="1416" y="302"/>
                  </a:cubicBezTo>
                  <a:cubicBezTo>
                    <a:pt x="1445" y="259"/>
                    <a:pt x="1482" y="223"/>
                    <a:pt x="1524" y="194"/>
                  </a:cubicBezTo>
                  <a:cubicBezTo>
                    <a:pt x="1504" y="155"/>
                    <a:pt x="1504" y="155"/>
                    <a:pt x="1504" y="155"/>
                  </a:cubicBezTo>
                  <a:lnTo>
                    <a:pt x="1482" y="80"/>
                  </a:lnTo>
                  <a:close/>
                  <a:moveTo>
                    <a:pt x="1499" y="506"/>
                  </a:moveTo>
                  <a:cubicBezTo>
                    <a:pt x="1475" y="656"/>
                    <a:pt x="1578" y="797"/>
                    <a:pt x="1728" y="821"/>
                  </a:cubicBezTo>
                  <a:cubicBezTo>
                    <a:pt x="1878" y="845"/>
                    <a:pt x="2020" y="742"/>
                    <a:pt x="2043" y="592"/>
                  </a:cubicBezTo>
                  <a:cubicBezTo>
                    <a:pt x="2067" y="442"/>
                    <a:pt x="1965" y="301"/>
                    <a:pt x="1814" y="277"/>
                  </a:cubicBezTo>
                  <a:cubicBezTo>
                    <a:pt x="1664" y="253"/>
                    <a:pt x="1523" y="356"/>
                    <a:pt x="1499" y="506"/>
                  </a:cubicBezTo>
                  <a:close/>
                  <a:moveTo>
                    <a:pt x="356" y="1535"/>
                  </a:moveTo>
                  <a:cubicBezTo>
                    <a:pt x="333" y="1275"/>
                    <a:pt x="525" y="1046"/>
                    <a:pt x="785" y="1023"/>
                  </a:cubicBezTo>
                  <a:cubicBezTo>
                    <a:pt x="1045" y="1000"/>
                    <a:pt x="1274" y="1193"/>
                    <a:pt x="1297" y="1452"/>
                  </a:cubicBezTo>
                  <a:cubicBezTo>
                    <a:pt x="1320" y="1712"/>
                    <a:pt x="1128" y="1941"/>
                    <a:pt x="868" y="1964"/>
                  </a:cubicBezTo>
                  <a:cubicBezTo>
                    <a:pt x="608" y="1987"/>
                    <a:pt x="379" y="1795"/>
                    <a:pt x="356" y="1535"/>
                  </a:cubicBezTo>
                  <a:close/>
                  <a:moveTo>
                    <a:pt x="0" y="1481"/>
                  </a:moveTo>
                  <a:cubicBezTo>
                    <a:pt x="0" y="1464"/>
                    <a:pt x="1" y="1448"/>
                    <a:pt x="2" y="1431"/>
                  </a:cubicBezTo>
                  <a:cubicBezTo>
                    <a:pt x="4" y="1410"/>
                    <a:pt x="4" y="1410"/>
                    <a:pt x="4" y="1410"/>
                  </a:cubicBezTo>
                  <a:cubicBezTo>
                    <a:pt x="6" y="1394"/>
                    <a:pt x="8" y="1378"/>
                    <a:pt x="10" y="1362"/>
                  </a:cubicBezTo>
                  <a:cubicBezTo>
                    <a:pt x="69" y="1348"/>
                    <a:pt x="69" y="1348"/>
                    <a:pt x="69" y="1348"/>
                  </a:cubicBezTo>
                  <a:cubicBezTo>
                    <a:pt x="132" y="1354"/>
                    <a:pt x="132" y="1354"/>
                    <a:pt x="132" y="1354"/>
                  </a:cubicBezTo>
                  <a:cubicBezTo>
                    <a:pt x="138" y="1324"/>
                    <a:pt x="145" y="1295"/>
                    <a:pt x="155" y="1267"/>
                  </a:cubicBezTo>
                  <a:cubicBezTo>
                    <a:pt x="98" y="1241"/>
                    <a:pt x="98" y="1241"/>
                    <a:pt x="98" y="1241"/>
                  </a:cubicBezTo>
                  <a:cubicBezTo>
                    <a:pt x="54" y="1199"/>
                    <a:pt x="54" y="1199"/>
                    <a:pt x="54" y="1199"/>
                  </a:cubicBezTo>
                  <a:cubicBezTo>
                    <a:pt x="59" y="1185"/>
                    <a:pt x="65" y="1170"/>
                    <a:pt x="72" y="1156"/>
                  </a:cubicBezTo>
                  <a:cubicBezTo>
                    <a:pt x="82" y="1133"/>
                    <a:pt x="82" y="1133"/>
                    <a:pt x="82" y="1133"/>
                  </a:cubicBezTo>
                  <a:cubicBezTo>
                    <a:pt x="89" y="1119"/>
                    <a:pt x="97" y="1105"/>
                    <a:pt x="105" y="1091"/>
                  </a:cubicBezTo>
                  <a:cubicBezTo>
                    <a:pt x="164" y="1098"/>
                    <a:pt x="164" y="1098"/>
                    <a:pt x="164" y="1098"/>
                  </a:cubicBezTo>
                  <a:cubicBezTo>
                    <a:pt x="222" y="1125"/>
                    <a:pt x="222" y="1125"/>
                    <a:pt x="222" y="1125"/>
                  </a:cubicBezTo>
                  <a:cubicBezTo>
                    <a:pt x="237" y="1099"/>
                    <a:pt x="254" y="1075"/>
                    <a:pt x="273" y="1051"/>
                  </a:cubicBezTo>
                  <a:cubicBezTo>
                    <a:pt x="228" y="1007"/>
                    <a:pt x="228" y="1007"/>
                    <a:pt x="228" y="1007"/>
                  </a:cubicBezTo>
                  <a:cubicBezTo>
                    <a:pt x="201" y="953"/>
                    <a:pt x="201" y="953"/>
                    <a:pt x="201" y="953"/>
                  </a:cubicBezTo>
                  <a:cubicBezTo>
                    <a:pt x="214" y="939"/>
                    <a:pt x="226" y="925"/>
                    <a:pt x="239" y="912"/>
                  </a:cubicBezTo>
                  <a:cubicBezTo>
                    <a:pt x="245" y="906"/>
                    <a:pt x="245" y="906"/>
                    <a:pt x="245" y="906"/>
                  </a:cubicBezTo>
                  <a:cubicBezTo>
                    <a:pt x="258" y="893"/>
                    <a:pt x="272" y="880"/>
                    <a:pt x="286" y="868"/>
                  </a:cubicBezTo>
                  <a:cubicBezTo>
                    <a:pt x="339" y="895"/>
                    <a:pt x="339" y="895"/>
                    <a:pt x="339" y="895"/>
                  </a:cubicBezTo>
                  <a:cubicBezTo>
                    <a:pt x="384" y="940"/>
                    <a:pt x="384" y="940"/>
                    <a:pt x="384" y="940"/>
                  </a:cubicBezTo>
                  <a:cubicBezTo>
                    <a:pt x="407" y="921"/>
                    <a:pt x="432" y="904"/>
                    <a:pt x="458" y="889"/>
                  </a:cubicBezTo>
                  <a:cubicBezTo>
                    <a:pt x="431" y="831"/>
                    <a:pt x="431" y="831"/>
                    <a:pt x="431" y="831"/>
                  </a:cubicBezTo>
                  <a:cubicBezTo>
                    <a:pt x="424" y="771"/>
                    <a:pt x="424" y="771"/>
                    <a:pt x="424" y="771"/>
                  </a:cubicBezTo>
                  <a:cubicBezTo>
                    <a:pt x="435" y="765"/>
                    <a:pt x="447" y="759"/>
                    <a:pt x="459" y="753"/>
                  </a:cubicBezTo>
                  <a:cubicBezTo>
                    <a:pt x="496" y="736"/>
                    <a:pt x="496" y="736"/>
                    <a:pt x="496" y="736"/>
                  </a:cubicBezTo>
                  <a:cubicBezTo>
                    <a:pt x="508" y="731"/>
                    <a:pt x="520" y="726"/>
                    <a:pt x="532" y="721"/>
                  </a:cubicBezTo>
                  <a:cubicBezTo>
                    <a:pt x="573" y="765"/>
                    <a:pt x="573" y="765"/>
                    <a:pt x="573" y="765"/>
                  </a:cubicBezTo>
                  <a:cubicBezTo>
                    <a:pt x="600" y="822"/>
                    <a:pt x="600" y="822"/>
                    <a:pt x="600" y="822"/>
                  </a:cubicBezTo>
                  <a:cubicBezTo>
                    <a:pt x="628" y="813"/>
                    <a:pt x="657" y="805"/>
                    <a:pt x="687" y="799"/>
                  </a:cubicBezTo>
                  <a:cubicBezTo>
                    <a:pt x="681" y="736"/>
                    <a:pt x="681" y="736"/>
                    <a:pt x="681" y="736"/>
                  </a:cubicBezTo>
                  <a:cubicBezTo>
                    <a:pt x="695" y="678"/>
                    <a:pt x="695" y="678"/>
                    <a:pt x="695" y="678"/>
                  </a:cubicBezTo>
                  <a:cubicBezTo>
                    <a:pt x="712" y="675"/>
                    <a:pt x="728" y="673"/>
                    <a:pt x="745" y="671"/>
                  </a:cubicBezTo>
                  <a:cubicBezTo>
                    <a:pt x="764" y="669"/>
                    <a:pt x="764" y="669"/>
                    <a:pt x="764" y="669"/>
                  </a:cubicBezTo>
                  <a:cubicBezTo>
                    <a:pt x="781" y="668"/>
                    <a:pt x="797" y="667"/>
                    <a:pt x="814" y="667"/>
                  </a:cubicBezTo>
                  <a:cubicBezTo>
                    <a:pt x="838" y="722"/>
                    <a:pt x="838" y="722"/>
                    <a:pt x="838" y="722"/>
                  </a:cubicBezTo>
                  <a:cubicBezTo>
                    <a:pt x="844" y="785"/>
                    <a:pt x="844" y="785"/>
                    <a:pt x="844" y="785"/>
                  </a:cubicBezTo>
                  <a:cubicBezTo>
                    <a:pt x="874" y="786"/>
                    <a:pt x="903" y="789"/>
                    <a:pt x="933" y="793"/>
                  </a:cubicBezTo>
                  <a:cubicBezTo>
                    <a:pt x="949" y="732"/>
                    <a:pt x="949" y="732"/>
                    <a:pt x="949" y="732"/>
                  </a:cubicBezTo>
                  <a:cubicBezTo>
                    <a:pt x="982" y="682"/>
                    <a:pt x="982" y="682"/>
                    <a:pt x="982" y="682"/>
                  </a:cubicBezTo>
                  <a:cubicBezTo>
                    <a:pt x="996" y="684"/>
                    <a:pt x="1009" y="687"/>
                    <a:pt x="1023" y="690"/>
                  </a:cubicBezTo>
                  <a:cubicBezTo>
                    <a:pt x="1058" y="700"/>
                    <a:pt x="1058" y="700"/>
                    <a:pt x="1058" y="700"/>
                  </a:cubicBezTo>
                  <a:cubicBezTo>
                    <a:pt x="1071" y="704"/>
                    <a:pt x="1085" y="708"/>
                    <a:pt x="1098" y="713"/>
                  </a:cubicBezTo>
                  <a:cubicBezTo>
                    <a:pt x="1101" y="773"/>
                    <a:pt x="1101" y="773"/>
                    <a:pt x="1101" y="773"/>
                  </a:cubicBezTo>
                  <a:cubicBezTo>
                    <a:pt x="1085" y="834"/>
                    <a:pt x="1085" y="834"/>
                    <a:pt x="1085" y="834"/>
                  </a:cubicBezTo>
                  <a:cubicBezTo>
                    <a:pt x="1113" y="845"/>
                    <a:pt x="1140" y="857"/>
                    <a:pt x="1166" y="872"/>
                  </a:cubicBezTo>
                  <a:cubicBezTo>
                    <a:pt x="1202" y="820"/>
                    <a:pt x="1202" y="820"/>
                    <a:pt x="1202" y="820"/>
                  </a:cubicBezTo>
                  <a:cubicBezTo>
                    <a:pt x="1251" y="784"/>
                    <a:pt x="1251" y="784"/>
                    <a:pt x="1251" y="784"/>
                  </a:cubicBezTo>
                  <a:cubicBezTo>
                    <a:pt x="1266" y="793"/>
                    <a:pt x="1281" y="803"/>
                    <a:pt x="1296" y="813"/>
                  </a:cubicBezTo>
                  <a:cubicBezTo>
                    <a:pt x="1305" y="819"/>
                    <a:pt x="1305" y="819"/>
                    <a:pt x="1305" y="819"/>
                  </a:cubicBezTo>
                  <a:cubicBezTo>
                    <a:pt x="1320" y="830"/>
                    <a:pt x="1334" y="841"/>
                    <a:pt x="1348" y="853"/>
                  </a:cubicBezTo>
                  <a:cubicBezTo>
                    <a:pt x="1331" y="910"/>
                    <a:pt x="1331" y="910"/>
                    <a:pt x="1331" y="910"/>
                  </a:cubicBezTo>
                  <a:cubicBezTo>
                    <a:pt x="1295" y="962"/>
                    <a:pt x="1295" y="962"/>
                    <a:pt x="1295" y="962"/>
                  </a:cubicBezTo>
                  <a:cubicBezTo>
                    <a:pt x="1317" y="982"/>
                    <a:pt x="1338" y="1003"/>
                    <a:pt x="1358" y="1025"/>
                  </a:cubicBezTo>
                  <a:cubicBezTo>
                    <a:pt x="1410" y="989"/>
                    <a:pt x="1410" y="989"/>
                    <a:pt x="1410" y="989"/>
                  </a:cubicBezTo>
                  <a:cubicBezTo>
                    <a:pt x="1468" y="972"/>
                    <a:pt x="1468" y="972"/>
                    <a:pt x="1468" y="972"/>
                  </a:cubicBezTo>
                  <a:cubicBezTo>
                    <a:pt x="1477" y="983"/>
                    <a:pt x="1486" y="995"/>
                    <a:pt x="1495" y="1008"/>
                  </a:cubicBezTo>
                  <a:cubicBezTo>
                    <a:pt x="1513" y="1033"/>
                    <a:pt x="1513" y="1033"/>
                    <a:pt x="1513" y="1033"/>
                  </a:cubicBezTo>
                  <a:cubicBezTo>
                    <a:pt x="1521" y="1045"/>
                    <a:pt x="1529" y="1057"/>
                    <a:pt x="1536" y="1069"/>
                  </a:cubicBezTo>
                  <a:cubicBezTo>
                    <a:pt x="1500" y="1118"/>
                    <a:pt x="1500" y="1118"/>
                    <a:pt x="1500" y="1118"/>
                  </a:cubicBezTo>
                  <a:cubicBezTo>
                    <a:pt x="1449" y="1154"/>
                    <a:pt x="1449" y="1154"/>
                    <a:pt x="1449" y="1154"/>
                  </a:cubicBezTo>
                  <a:cubicBezTo>
                    <a:pt x="1463" y="1180"/>
                    <a:pt x="1476" y="1207"/>
                    <a:pt x="1486" y="1235"/>
                  </a:cubicBezTo>
                  <a:cubicBezTo>
                    <a:pt x="1548" y="1219"/>
                    <a:pt x="1548" y="1219"/>
                    <a:pt x="1548" y="1219"/>
                  </a:cubicBezTo>
                  <a:cubicBezTo>
                    <a:pt x="1608" y="1222"/>
                    <a:pt x="1608" y="1222"/>
                    <a:pt x="1608" y="1222"/>
                  </a:cubicBezTo>
                  <a:cubicBezTo>
                    <a:pt x="1612" y="1236"/>
                    <a:pt x="1617" y="1250"/>
                    <a:pt x="1621" y="1264"/>
                  </a:cubicBezTo>
                  <a:cubicBezTo>
                    <a:pt x="1629" y="1293"/>
                    <a:pt x="1629" y="1293"/>
                    <a:pt x="1629" y="1293"/>
                  </a:cubicBezTo>
                  <a:cubicBezTo>
                    <a:pt x="1632" y="1308"/>
                    <a:pt x="1636" y="1323"/>
                    <a:pt x="1638" y="1338"/>
                  </a:cubicBezTo>
                  <a:cubicBezTo>
                    <a:pt x="1588" y="1371"/>
                    <a:pt x="1588" y="1371"/>
                    <a:pt x="1588" y="1371"/>
                  </a:cubicBezTo>
                  <a:cubicBezTo>
                    <a:pt x="1527" y="1387"/>
                    <a:pt x="1527" y="1387"/>
                    <a:pt x="1527" y="1387"/>
                  </a:cubicBezTo>
                  <a:cubicBezTo>
                    <a:pt x="1529" y="1402"/>
                    <a:pt x="1531" y="1417"/>
                    <a:pt x="1532" y="1432"/>
                  </a:cubicBezTo>
                  <a:cubicBezTo>
                    <a:pt x="1534" y="1447"/>
                    <a:pt x="1535" y="1462"/>
                    <a:pt x="1535" y="1477"/>
                  </a:cubicBezTo>
                  <a:cubicBezTo>
                    <a:pt x="1598" y="1482"/>
                    <a:pt x="1598" y="1482"/>
                    <a:pt x="1598" y="1482"/>
                  </a:cubicBezTo>
                  <a:cubicBezTo>
                    <a:pt x="1653" y="1506"/>
                    <a:pt x="1653" y="1506"/>
                    <a:pt x="1653" y="1506"/>
                  </a:cubicBezTo>
                  <a:cubicBezTo>
                    <a:pt x="1653" y="1521"/>
                    <a:pt x="1652" y="1537"/>
                    <a:pt x="1651" y="1552"/>
                  </a:cubicBezTo>
                  <a:cubicBezTo>
                    <a:pt x="1649" y="1581"/>
                    <a:pt x="1649" y="1581"/>
                    <a:pt x="1649" y="1581"/>
                  </a:cubicBezTo>
                  <a:cubicBezTo>
                    <a:pt x="1647" y="1596"/>
                    <a:pt x="1645" y="1610"/>
                    <a:pt x="1643" y="1625"/>
                  </a:cubicBezTo>
                  <a:cubicBezTo>
                    <a:pt x="1584" y="1639"/>
                    <a:pt x="1584" y="1639"/>
                    <a:pt x="1584" y="1639"/>
                  </a:cubicBezTo>
                  <a:cubicBezTo>
                    <a:pt x="1521" y="1633"/>
                    <a:pt x="1521" y="1633"/>
                    <a:pt x="1521" y="1633"/>
                  </a:cubicBezTo>
                  <a:cubicBezTo>
                    <a:pt x="1515" y="1663"/>
                    <a:pt x="1508" y="1692"/>
                    <a:pt x="1498" y="1720"/>
                  </a:cubicBezTo>
                  <a:cubicBezTo>
                    <a:pt x="1556" y="1747"/>
                    <a:pt x="1556" y="1747"/>
                    <a:pt x="1556" y="1747"/>
                  </a:cubicBezTo>
                  <a:cubicBezTo>
                    <a:pt x="1599" y="1788"/>
                    <a:pt x="1599" y="1788"/>
                    <a:pt x="1599" y="1788"/>
                  </a:cubicBezTo>
                  <a:cubicBezTo>
                    <a:pt x="1594" y="1802"/>
                    <a:pt x="1588" y="1816"/>
                    <a:pt x="1582" y="1830"/>
                  </a:cubicBezTo>
                  <a:cubicBezTo>
                    <a:pt x="1571" y="1854"/>
                    <a:pt x="1571" y="1854"/>
                    <a:pt x="1571" y="1854"/>
                  </a:cubicBezTo>
                  <a:cubicBezTo>
                    <a:pt x="1564" y="1868"/>
                    <a:pt x="1556" y="1882"/>
                    <a:pt x="1549" y="1896"/>
                  </a:cubicBezTo>
                  <a:cubicBezTo>
                    <a:pt x="1489" y="1889"/>
                    <a:pt x="1489" y="1889"/>
                    <a:pt x="1489" y="1889"/>
                  </a:cubicBezTo>
                  <a:cubicBezTo>
                    <a:pt x="1431" y="1862"/>
                    <a:pt x="1431" y="1862"/>
                    <a:pt x="1431" y="1862"/>
                  </a:cubicBezTo>
                  <a:cubicBezTo>
                    <a:pt x="1416" y="1888"/>
                    <a:pt x="1399" y="1912"/>
                    <a:pt x="1380" y="1936"/>
                  </a:cubicBezTo>
                  <a:cubicBezTo>
                    <a:pt x="1425" y="1981"/>
                    <a:pt x="1425" y="1981"/>
                    <a:pt x="1425" y="1981"/>
                  </a:cubicBezTo>
                  <a:cubicBezTo>
                    <a:pt x="1452" y="2034"/>
                    <a:pt x="1452" y="2034"/>
                    <a:pt x="1452" y="2034"/>
                  </a:cubicBezTo>
                  <a:cubicBezTo>
                    <a:pt x="1426" y="2064"/>
                    <a:pt x="1398" y="2093"/>
                    <a:pt x="1367" y="2119"/>
                  </a:cubicBezTo>
                  <a:cubicBezTo>
                    <a:pt x="1314" y="2092"/>
                    <a:pt x="1314" y="2092"/>
                    <a:pt x="1314" y="2092"/>
                  </a:cubicBezTo>
                  <a:cubicBezTo>
                    <a:pt x="1269" y="2047"/>
                    <a:pt x="1269" y="2047"/>
                    <a:pt x="1269" y="2047"/>
                  </a:cubicBezTo>
                  <a:cubicBezTo>
                    <a:pt x="1246" y="2066"/>
                    <a:pt x="1221" y="2083"/>
                    <a:pt x="1196" y="2099"/>
                  </a:cubicBezTo>
                  <a:cubicBezTo>
                    <a:pt x="1222" y="2156"/>
                    <a:pt x="1222" y="2156"/>
                    <a:pt x="1222" y="2156"/>
                  </a:cubicBezTo>
                  <a:cubicBezTo>
                    <a:pt x="1229" y="2216"/>
                    <a:pt x="1229" y="2216"/>
                    <a:pt x="1229" y="2216"/>
                  </a:cubicBezTo>
                  <a:cubicBezTo>
                    <a:pt x="1216" y="2223"/>
                    <a:pt x="1203" y="2230"/>
                    <a:pt x="1190" y="2236"/>
                  </a:cubicBezTo>
                  <a:cubicBezTo>
                    <a:pt x="1162" y="2249"/>
                    <a:pt x="1162" y="2249"/>
                    <a:pt x="1162" y="2249"/>
                  </a:cubicBezTo>
                  <a:cubicBezTo>
                    <a:pt x="1148" y="2255"/>
                    <a:pt x="1135" y="2261"/>
                    <a:pt x="1121" y="2266"/>
                  </a:cubicBezTo>
                  <a:cubicBezTo>
                    <a:pt x="1080" y="2222"/>
                    <a:pt x="1080" y="2222"/>
                    <a:pt x="1080" y="2222"/>
                  </a:cubicBezTo>
                  <a:cubicBezTo>
                    <a:pt x="1053" y="2165"/>
                    <a:pt x="1053" y="2165"/>
                    <a:pt x="1053" y="2165"/>
                  </a:cubicBezTo>
                  <a:cubicBezTo>
                    <a:pt x="1025" y="2175"/>
                    <a:pt x="996" y="2182"/>
                    <a:pt x="966" y="2188"/>
                  </a:cubicBezTo>
                  <a:cubicBezTo>
                    <a:pt x="972" y="2251"/>
                    <a:pt x="972" y="2251"/>
                    <a:pt x="972" y="2251"/>
                  </a:cubicBezTo>
                  <a:cubicBezTo>
                    <a:pt x="958" y="2310"/>
                    <a:pt x="958" y="2310"/>
                    <a:pt x="958" y="2310"/>
                  </a:cubicBezTo>
                  <a:cubicBezTo>
                    <a:pt x="938" y="2313"/>
                    <a:pt x="919" y="2315"/>
                    <a:pt x="899" y="2317"/>
                  </a:cubicBezTo>
                  <a:cubicBezTo>
                    <a:pt x="879" y="2319"/>
                    <a:pt x="859" y="2320"/>
                    <a:pt x="839" y="2320"/>
                  </a:cubicBezTo>
                  <a:cubicBezTo>
                    <a:pt x="815" y="2265"/>
                    <a:pt x="815" y="2265"/>
                    <a:pt x="815" y="2265"/>
                  </a:cubicBezTo>
                  <a:cubicBezTo>
                    <a:pt x="810" y="2202"/>
                    <a:pt x="810" y="2202"/>
                    <a:pt x="810" y="2202"/>
                  </a:cubicBezTo>
                  <a:cubicBezTo>
                    <a:pt x="779" y="2201"/>
                    <a:pt x="750" y="2199"/>
                    <a:pt x="720" y="2194"/>
                  </a:cubicBezTo>
                  <a:cubicBezTo>
                    <a:pt x="704" y="2255"/>
                    <a:pt x="704" y="2255"/>
                    <a:pt x="704" y="2255"/>
                  </a:cubicBezTo>
                  <a:cubicBezTo>
                    <a:pt x="671" y="2305"/>
                    <a:pt x="671" y="2305"/>
                    <a:pt x="671" y="2305"/>
                  </a:cubicBezTo>
                  <a:cubicBezTo>
                    <a:pt x="656" y="2303"/>
                    <a:pt x="641" y="2299"/>
                    <a:pt x="626" y="2296"/>
                  </a:cubicBezTo>
                  <a:cubicBezTo>
                    <a:pt x="599" y="2288"/>
                    <a:pt x="599" y="2288"/>
                    <a:pt x="599" y="2288"/>
                  </a:cubicBezTo>
                  <a:cubicBezTo>
                    <a:pt x="585" y="2284"/>
                    <a:pt x="570" y="2280"/>
                    <a:pt x="555" y="2275"/>
                  </a:cubicBezTo>
                  <a:cubicBezTo>
                    <a:pt x="552" y="2215"/>
                    <a:pt x="552" y="2215"/>
                    <a:pt x="552" y="2215"/>
                  </a:cubicBezTo>
                  <a:cubicBezTo>
                    <a:pt x="568" y="2153"/>
                    <a:pt x="568" y="2153"/>
                    <a:pt x="568" y="2153"/>
                  </a:cubicBezTo>
                  <a:cubicBezTo>
                    <a:pt x="540" y="2143"/>
                    <a:pt x="513" y="2130"/>
                    <a:pt x="487" y="2116"/>
                  </a:cubicBezTo>
                  <a:cubicBezTo>
                    <a:pt x="451" y="2167"/>
                    <a:pt x="451" y="2167"/>
                    <a:pt x="451" y="2167"/>
                  </a:cubicBezTo>
                  <a:cubicBezTo>
                    <a:pt x="403" y="2203"/>
                    <a:pt x="403" y="2203"/>
                    <a:pt x="403" y="2203"/>
                  </a:cubicBezTo>
                  <a:cubicBezTo>
                    <a:pt x="368" y="2183"/>
                    <a:pt x="336" y="2160"/>
                    <a:pt x="305" y="2135"/>
                  </a:cubicBezTo>
                  <a:cubicBezTo>
                    <a:pt x="322" y="2077"/>
                    <a:pt x="322" y="2077"/>
                    <a:pt x="322" y="2077"/>
                  </a:cubicBezTo>
                  <a:cubicBezTo>
                    <a:pt x="358" y="2025"/>
                    <a:pt x="358" y="2025"/>
                    <a:pt x="358" y="2025"/>
                  </a:cubicBezTo>
                  <a:cubicBezTo>
                    <a:pt x="336" y="2005"/>
                    <a:pt x="315" y="1984"/>
                    <a:pt x="295" y="1962"/>
                  </a:cubicBezTo>
                  <a:cubicBezTo>
                    <a:pt x="243" y="1998"/>
                    <a:pt x="243" y="1998"/>
                    <a:pt x="243" y="1998"/>
                  </a:cubicBezTo>
                  <a:cubicBezTo>
                    <a:pt x="185" y="2015"/>
                    <a:pt x="185" y="2015"/>
                    <a:pt x="185" y="2015"/>
                  </a:cubicBezTo>
                  <a:cubicBezTo>
                    <a:pt x="174" y="2002"/>
                    <a:pt x="163" y="1987"/>
                    <a:pt x="153" y="1973"/>
                  </a:cubicBezTo>
                  <a:cubicBezTo>
                    <a:pt x="145" y="1961"/>
                    <a:pt x="145" y="1961"/>
                    <a:pt x="145" y="1961"/>
                  </a:cubicBezTo>
                  <a:cubicBezTo>
                    <a:pt x="135" y="1947"/>
                    <a:pt x="126" y="1932"/>
                    <a:pt x="117" y="1918"/>
                  </a:cubicBezTo>
                  <a:cubicBezTo>
                    <a:pt x="153" y="1869"/>
                    <a:pt x="153" y="1869"/>
                    <a:pt x="153" y="1869"/>
                  </a:cubicBezTo>
                  <a:cubicBezTo>
                    <a:pt x="204" y="1833"/>
                    <a:pt x="204" y="1833"/>
                    <a:pt x="204" y="1833"/>
                  </a:cubicBezTo>
                  <a:cubicBezTo>
                    <a:pt x="190" y="1807"/>
                    <a:pt x="178" y="1780"/>
                    <a:pt x="167" y="1752"/>
                  </a:cubicBezTo>
                  <a:cubicBezTo>
                    <a:pt x="105" y="1768"/>
                    <a:pt x="105" y="1768"/>
                    <a:pt x="105" y="1768"/>
                  </a:cubicBezTo>
                  <a:cubicBezTo>
                    <a:pt x="46" y="1765"/>
                    <a:pt x="46" y="1765"/>
                    <a:pt x="46" y="1765"/>
                  </a:cubicBezTo>
                  <a:cubicBezTo>
                    <a:pt x="40" y="1749"/>
                    <a:pt x="35" y="1733"/>
                    <a:pt x="30" y="1717"/>
                  </a:cubicBezTo>
                  <a:cubicBezTo>
                    <a:pt x="26" y="1700"/>
                    <a:pt x="26" y="1700"/>
                    <a:pt x="26" y="1700"/>
                  </a:cubicBezTo>
                  <a:cubicBezTo>
                    <a:pt x="22" y="1683"/>
                    <a:pt x="18" y="1666"/>
                    <a:pt x="15" y="1649"/>
                  </a:cubicBezTo>
                  <a:cubicBezTo>
                    <a:pt x="65" y="1616"/>
                    <a:pt x="65" y="1616"/>
                    <a:pt x="65" y="1616"/>
                  </a:cubicBezTo>
                  <a:cubicBezTo>
                    <a:pt x="126" y="1600"/>
                    <a:pt x="126" y="1600"/>
                    <a:pt x="126" y="1600"/>
                  </a:cubicBezTo>
                  <a:cubicBezTo>
                    <a:pt x="124" y="1585"/>
                    <a:pt x="122" y="1570"/>
                    <a:pt x="121" y="1555"/>
                  </a:cubicBezTo>
                  <a:cubicBezTo>
                    <a:pt x="119" y="1540"/>
                    <a:pt x="119" y="1525"/>
                    <a:pt x="118" y="1511"/>
                  </a:cubicBezTo>
                  <a:cubicBezTo>
                    <a:pt x="55" y="1505"/>
                    <a:pt x="55" y="1505"/>
                    <a:pt x="55" y="1505"/>
                  </a:cubicBezTo>
                  <a:lnTo>
                    <a:pt x="0" y="1481"/>
                  </a:lnTo>
                  <a:close/>
                  <a:moveTo>
                    <a:pt x="278" y="1542"/>
                  </a:moveTo>
                  <a:cubicBezTo>
                    <a:pt x="304" y="1845"/>
                    <a:pt x="571" y="2069"/>
                    <a:pt x="875" y="2043"/>
                  </a:cubicBezTo>
                  <a:cubicBezTo>
                    <a:pt x="1178" y="2016"/>
                    <a:pt x="1402" y="1749"/>
                    <a:pt x="1376" y="1446"/>
                  </a:cubicBezTo>
                  <a:cubicBezTo>
                    <a:pt x="1349" y="1142"/>
                    <a:pt x="1082" y="918"/>
                    <a:pt x="779" y="945"/>
                  </a:cubicBezTo>
                  <a:cubicBezTo>
                    <a:pt x="475" y="971"/>
                    <a:pt x="251" y="1238"/>
                    <a:pt x="278" y="1542"/>
                  </a:cubicBezTo>
                  <a:close/>
                  <a:moveTo>
                    <a:pt x="689" y="1494"/>
                  </a:moveTo>
                  <a:cubicBezTo>
                    <a:pt x="689" y="1418"/>
                    <a:pt x="750" y="1356"/>
                    <a:pt x="827" y="1356"/>
                  </a:cubicBezTo>
                  <a:cubicBezTo>
                    <a:pt x="903" y="1356"/>
                    <a:pt x="964" y="1418"/>
                    <a:pt x="964" y="1494"/>
                  </a:cubicBezTo>
                  <a:cubicBezTo>
                    <a:pt x="964" y="1570"/>
                    <a:pt x="903" y="1631"/>
                    <a:pt x="827" y="1631"/>
                  </a:cubicBezTo>
                  <a:cubicBezTo>
                    <a:pt x="750" y="1631"/>
                    <a:pt x="689" y="1570"/>
                    <a:pt x="689" y="1494"/>
                  </a:cubicBez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1260" name="Textfeld 1259"/>
            <p:cNvSpPr txBox="1">
              <a:spLocks/>
            </p:cNvSpPr>
            <p:nvPr/>
          </p:nvSpPr>
          <p:spPr bwMode="gray">
            <a:xfrm>
              <a:off x="5060318" y="5142636"/>
              <a:ext cx="115416" cy="394045"/>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00</a:t>
              </a:r>
            </a:p>
          </p:txBody>
        </p:sp>
        <p:grpSp>
          <p:nvGrpSpPr>
            <p:cNvPr id="1261" name="Gruppieren 463"/>
            <p:cNvGrpSpPr/>
            <p:nvPr>
              <p:custDataLst>
                <p:tags r:id="rId11"/>
              </p:custDataLst>
            </p:nvPr>
          </p:nvGrpSpPr>
          <p:grpSpPr bwMode="gray">
            <a:xfrm>
              <a:off x="4948231" y="4902882"/>
              <a:ext cx="330473" cy="176572"/>
              <a:chOff x="8083781" y="4786123"/>
              <a:chExt cx="430384" cy="229870"/>
            </a:xfrm>
          </p:grpSpPr>
          <p:sp>
            <p:nvSpPr>
              <p:cNvPr id="1262" name="Freeform 673"/>
              <p:cNvSpPr>
                <a:spLocks noEditPoints="1"/>
              </p:cNvSpPr>
              <p:nvPr/>
            </p:nvSpPr>
            <p:spPr bwMode="gray">
              <a:xfrm>
                <a:off x="8083781" y="4786124"/>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1263" name="Freeform 673"/>
              <p:cNvSpPr>
                <a:spLocks noEditPoints="1"/>
              </p:cNvSpPr>
              <p:nvPr/>
            </p:nvSpPr>
            <p:spPr bwMode="gray">
              <a:xfrm>
                <a:off x="8334889"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sp>
          <p:nvSpPr>
            <p:cNvPr id="1264" name="Freeform 40"/>
            <p:cNvSpPr>
              <a:spLocks noEditPoints="1"/>
            </p:cNvSpPr>
            <p:nvPr/>
          </p:nvSpPr>
          <p:spPr bwMode="gray">
            <a:xfrm>
              <a:off x="4935135" y="5544081"/>
              <a:ext cx="348424" cy="303067"/>
            </a:xfrm>
            <a:custGeom>
              <a:avLst/>
              <a:gdLst>
                <a:gd name="T0" fmla="*/ 1453 w 2667"/>
                <a:gd name="T1" fmla="*/ 536 h 2279"/>
                <a:gd name="T2" fmla="*/ 1453 w 2667"/>
                <a:gd name="T3" fmla="*/ 227 h 2279"/>
                <a:gd name="T4" fmla="*/ 1824 w 2667"/>
                <a:gd name="T5" fmla="*/ 1227 h 2279"/>
                <a:gd name="T6" fmla="*/ 1731 w 2667"/>
                <a:gd name="T7" fmla="*/ 645 h 2279"/>
                <a:gd name="T8" fmla="*/ 1267 w 2667"/>
                <a:gd name="T9" fmla="*/ 567 h 2279"/>
                <a:gd name="T10" fmla="*/ 1176 w 2667"/>
                <a:gd name="T11" fmla="*/ 645 h 2279"/>
                <a:gd name="T12" fmla="*/ 1081 w 2667"/>
                <a:gd name="T13" fmla="*/ 1233 h 2279"/>
                <a:gd name="T14" fmla="*/ 1173 w 2667"/>
                <a:gd name="T15" fmla="*/ 1243 h 2279"/>
                <a:gd name="T16" fmla="*/ 1267 w 2667"/>
                <a:gd name="T17" fmla="*/ 805 h 2279"/>
                <a:gd name="T18" fmla="*/ 1314 w 2667"/>
                <a:gd name="T19" fmla="*/ 2085 h 2279"/>
                <a:gd name="T20" fmla="*/ 1444 w 2667"/>
                <a:gd name="T21" fmla="*/ 1287 h 2279"/>
                <a:gd name="T22" fmla="*/ 1547 w 2667"/>
                <a:gd name="T23" fmla="*/ 2045 h 2279"/>
                <a:gd name="T24" fmla="*/ 1639 w 2667"/>
                <a:gd name="T25" fmla="*/ 2039 h 2279"/>
                <a:gd name="T26" fmla="*/ 1733 w 2667"/>
                <a:gd name="T27" fmla="*/ 1243 h 2279"/>
                <a:gd name="T28" fmla="*/ 1778 w 2667"/>
                <a:gd name="T29" fmla="*/ 1280 h 2279"/>
                <a:gd name="T30" fmla="*/ 1824 w 2667"/>
                <a:gd name="T31" fmla="*/ 1227 h 2279"/>
                <a:gd name="T32" fmla="*/ 615 w 2667"/>
                <a:gd name="T33" fmla="*/ 536 h 2279"/>
                <a:gd name="T34" fmla="*/ 615 w 2667"/>
                <a:gd name="T35" fmla="*/ 227 h 2279"/>
                <a:gd name="T36" fmla="*/ 986 w 2667"/>
                <a:gd name="T37" fmla="*/ 1227 h 2279"/>
                <a:gd name="T38" fmla="*/ 892 w 2667"/>
                <a:gd name="T39" fmla="*/ 645 h 2279"/>
                <a:gd name="T40" fmla="*/ 429 w 2667"/>
                <a:gd name="T41" fmla="*/ 567 h 2279"/>
                <a:gd name="T42" fmla="*/ 337 w 2667"/>
                <a:gd name="T43" fmla="*/ 645 h 2279"/>
                <a:gd name="T44" fmla="*/ 243 w 2667"/>
                <a:gd name="T45" fmla="*/ 1233 h 2279"/>
                <a:gd name="T46" fmla="*/ 335 w 2667"/>
                <a:gd name="T47" fmla="*/ 1243 h 2279"/>
                <a:gd name="T48" fmla="*/ 429 w 2667"/>
                <a:gd name="T49" fmla="*/ 805 h 2279"/>
                <a:gd name="T50" fmla="*/ 475 w 2667"/>
                <a:gd name="T51" fmla="*/ 2085 h 2279"/>
                <a:gd name="T52" fmla="*/ 605 w 2667"/>
                <a:gd name="T53" fmla="*/ 1287 h 2279"/>
                <a:gd name="T54" fmla="*/ 708 w 2667"/>
                <a:gd name="T55" fmla="*/ 2045 h 2279"/>
                <a:gd name="T56" fmla="*/ 801 w 2667"/>
                <a:gd name="T57" fmla="*/ 2039 h 2279"/>
                <a:gd name="T58" fmla="*/ 895 w 2667"/>
                <a:gd name="T59" fmla="*/ 1243 h 2279"/>
                <a:gd name="T60" fmla="*/ 940 w 2667"/>
                <a:gd name="T61" fmla="*/ 1280 h 2279"/>
                <a:gd name="T62" fmla="*/ 986 w 2667"/>
                <a:gd name="T63" fmla="*/ 1227 h 2279"/>
                <a:gd name="T64" fmla="*/ 2420 w 2667"/>
                <a:gd name="T65" fmla="*/ 0 h 2279"/>
                <a:gd name="T66" fmla="*/ 2292 w 2667"/>
                <a:gd name="T67" fmla="*/ 428 h 2279"/>
                <a:gd name="T68" fmla="*/ 2540 w 2667"/>
                <a:gd name="T69" fmla="*/ 1082 h 2279"/>
                <a:gd name="T70" fmla="*/ 2667 w 2667"/>
                <a:gd name="T71" fmla="*/ 428 h 2279"/>
                <a:gd name="T72" fmla="*/ 2420 w 2667"/>
                <a:gd name="T73" fmla="*/ 2278 h 2279"/>
                <a:gd name="T74" fmla="*/ 2540 w 2667"/>
                <a:gd name="T75" fmla="*/ 1850 h 2279"/>
                <a:gd name="T76" fmla="*/ 2292 w 2667"/>
                <a:gd name="T77" fmla="*/ 1196 h 2279"/>
                <a:gd name="T78" fmla="*/ 2172 w 2667"/>
                <a:gd name="T79" fmla="*/ 1850 h 2279"/>
                <a:gd name="T80" fmla="*/ 0 w 2667"/>
                <a:gd name="T81" fmla="*/ 2279 h 2279"/>
                <a:gd name="T82" fmla="*/ 2104 w 2667"/>
                <a:gd name="T83" fmla="*/ 1 h 2279"/>
                <a:gd name="T84" fmla="*/ 93 w 2667"/>
                <a:gd name="T85" fmla="*/ 2186 h 2279"/>
                <a:gd name="T86" fmla="*/ 2011 w 2667"/>
                <a:gd name="T87" fmla="*/ 94 h 2279"/>
                <a:gd name="T88" fmla="*/ 93 w 2667"/>
                <a:gd name="T89" fmla="*/ 2186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67" h="2279">
                  <a:moveTo>
                    <a:pt x="1608" y="381"/>
                  </a:moveTo>
                  <a:cubicBezTo>
                    <a:pt x="1608" y="467"/>
                    <a:pt x="1539" y="536"/>
                    <a:pt x="1453" y="536"/>
                  </a:cubicBezTo>
                  <a:cubicBezTo>
                    <a:pt x="1368" y="536"/>
                    <a:pt x="1298" y="467"/>
                    <a:pt x="1298" y="381"/>
                  </a:cubicBezTo>
                  <a:cubicBezTo>
                    <a:pt x="1298" y="296"/>
                    <a:pt x="1368" y="227"/>
                    <a:pt x="1453" y="227"/>
                  </a:cubicBezTo>
                  <a:cubicBezTo>
                    <a:pt x="1539" y="227"/>
                    <a:pt x="1608" y="296"/>
                    <a:pt x="1608" y="381"/>
                  </a:cubicBezTo>
                  <a:close/>
                  <a:moveTo>
                    <a:pt x="1824" y="1227"/>
                  </a:moveTo>
                  <a:cubicBezTo>
                    <a:pt x="1731" y="645"/>
                    <a:pt x="1731" y="645"/>
                    <a:pt x="1731" y="645"/>
                  </a:cubicBezTo>
                  <a:cubicBezTo>
                    <a:pt x="1731" y="645"/>
                    <a:pt x="1731" y="645"/>
                    <a:pt x="1731" y="645"/>
                  </a:cubicBezTo>
                  <a:cubicBezTo>
                    <a:pt x="1723" y="601"/>
                    <a:pt x="1685" y="567"/>
                    <a:pt x="1639" y="567"/>
                  </a:cubicBezTo>
                  <a:cubicBezTo>
                    <a:pt x="1267" y="567"/>
                    <a:pt x="1267" y="567"/>
                    <a:pt x="1267" y="567"/>
                  </a:cubicBezTo>
                  <a:cubicBezTo>
                    <a:pt x="1221" y="567"/>
                    <a:pt x="1183" y="601"/>
                    <a:pt x="1176" y="645"/>
                  </a:cubicBezTo>
                  <a:cubicBezTo>
                    <a:pt x="1176" y="645"/>
                    <a:pt x="1176" y="645"/>
                    <a:pt x="1176" y="645"/>
                  </a:cubicBezTo>
                  <a:cubicBezTo>
                    <a:pt x="1082" y="1227"/>
                    <a:pt x="1082" y="1227"/>
                    <a:pt x="1082" y="1227"/>
                  </a:cubicBezTo>
                  <a:cubicBezTo>
                    <a:pt x="1082" y="1229"/>
                    <a:pt x="1081" y="1231"/>
                    <a:pt x="1081" y="1233"/>
                  </a:cubicBezTo>
                  <a:cubicBezTo>
                    <a:pt x="1081" y="1259"/>
                    <a:pt x="1102" y="1280"/>
                    <a:pt x="1128" y="1280"/>
                  </a:cubicBezTo>
                  <a:cubicBezTo>
                    <a:pt x="1150" y="1280"/>
                    <a:pt x="1169" y="1264"/>
                    <a:pt x="1173" y="1243"/>
                  </a:cubicBezTo>
                  <a:cubicBezTo>
                    <a:pt x="1173" y="1243"/>
                    <a:pt x="1173" y="1243"/>
                    <a:pt x="1173" y="1243"/>
                  </a:cubicBezTo>
                  <a:cubicBezTo>
                    <a:pt x="1267" y="805"/>
                    <a:pt x="1267" y="805"/>
                    <a:pt x="1267" y="805"/>
                  </a:cubicBezTo>
                  <a:cubicBezTo>
                    <a:pt x="1267" y="2039"/>
                    <a:pt x="1267" y="2039"/>
                    <a:pt x="1267" y="2039"/>
                  </a:cubicBezTo>
                  <a:cubicBezTo>
                    <a:pt x="1267" y="2064"/>
                    <a:pt x="1288" y="2085"/>
                    <a:pt x="1314" y="2085"/>
                  </a:cubicBezTo>
                  <a:cubicBezTo>
                    <a:pt x="1337" y="2085"/>
                    <a:pt x="1357" y="2068"/>
                    <a:pt x="1360" y="2045"/>
                  </a:cubicBezTo>
                  <a:cubicBezTo>
                    <a:pt x="1444" y="1287"/>
                    <a:pt x="1444" y="1287"/>
                    <a:pt x="1444" y="1287"/>
                  </a:cubicBezTo>
                  <a:cubicBezTo>
                    <a:pt x="1445" y="1276"/>
                    <a:pt x="1461" y="1276"/>
                    <a:pt x="1462" y="1287"/>
                  </a:cubicBezTo>
                  <a:cubicBezTo>
                    <a:pt x="1547" y="2045"/>
                    <a:pt x="1547" y="2045"/>
                    <a:pt x="1547" y="2045"/>
                  </a:cubicBezTo>
                  <a:cubicBezTo>
                    <a:pt x="1550" y="2068"/>
                    <a:pt x="1569" y="2085"/>
                    <a:pt x="1593" y="2085"/>
                  </a:cubicBezTo>
                  <a:cubicBezTo>
                    <a:pt x="1618" y="2085"/>
                    <a:pt x="1639" y="2064"/>
                    <a:pt x="1639" y="2039"/>
                  </a:cubicBezTo>
                  <a:cubicBezTo>
                    <a:pt x="1639" y="805"/>
                    <a:pt x="1639" y="805"/>
                    <a:pt x="1639" y="805"/>
                  </a:cubicBezTo>
                  <a:cubicBezTo>
                    <a:pt x="1733" y="1243"/>
                    <a:pt x="1733" y="1243"/>
                    <a:pt x="1733" y="1243"/>
                  </a:cubicBezTo>
                  <a:cubicBezTo>
                    <a:pt x="1733" y="1243"/>
                    <a:pt x="1733" y="1243"/>
                    <a:pt x="1733" y="1243"/>
                  </a:cubicBezTo>
                  <a:cubicBezTo>
                    <a:pt x="1738" y="1264"/>
                    <a:pt x="1756" y="1280"/>
                    <a:pt x="1778" y="1280"/>
                  </a:cubicBezTo>
                  <a:cubicBezTo>
                    <a:pt x="1804" y="1280"/>
                    <a:pt x="1825" y="1259"/>
                    <a:pt x="1825" y="1233"/>
                  </a:cubicBezTo>
                  <a:cubicBezTo>
                    <a:pt x="1825" y="1231"/>
                    <a:pt x="1825" y="1229"/>
                    <a:pt x="1824" y="1227"/>
                  </a:cubicBezTo>
                  <a:close/>
                  <a:moveTo>
                    <a:pt x="770" y="381"/>
                  </a:moveTo>
                  <a:cubicBezTo>
                    <a:pt x="770" y="467"/>
                    <a:pt x="700" y="536"/>
                    <a:pt x="615" y="536"/>
                  </a:cubicBezTo>
                  <a:cubicBezTo>
                    <a:pt x="529" y="536"/>
                    <a:pt x="460" y="467"/>
                    <a:pt x="460" y="381"/>
                  </a:cubicBezTo>
                  <a:cubicBezTo>
                    <a:pt x="460" y="296"/>
                    <a:pt x="529" y="227"/>
                    <a:pt x="615" y="227"/>
                  </a:cubicBezTo>
                  <a:cubicBezTo>
                    <a:pt x="700" y="227"/>
                    <a:pt x="770" y="296"/>
                    <a:pt x="770" y="381"/>
                  </a:cubicBezTo>
                  <a:close/>
                  <a:moveTo>
                    <a:pt x="986" y="1227"/>
                  </a:moveTo>
                  <a:cubicBezTo>
                    <a:pt x="892" y="645"/>
                    <a:pt x="892" y="645"/>
                    <a:pt x="892" y="645"/>
                  </a:cubicBezTo>
                  <a:cubicBezTo>
                    <a:pt x="892" y="645"/>
                    <a:pt x="892" y="645"/>
                    <a:pt x="892" y="645"/>
                  </a:cubicBezTo>
                  <a:cubicBezTo>
                    <a:pt x="885" y="601"/>
                    <a:pt x="847" y="567"/>
                    <a:pt x="801" y="567"/>
                  </a:cubicBezTo>
                  <a:cubicBezTo>
                    <a:pt x="429" y="567"/>
                    <a:pt x="429" y="567"/>
                    <a:pt x="429" y="567"/>
                  </a:cubicBezTo>
                  <a:cubicBezTo>
                    <a:pt x="383" y="567"/>
                    <a:pt x="345" y="601"/>
                    <a:pt x="337" y="645"/>
                  </a:cubicBezTo>
                  <a:cubicBezTo>
                    <a:pt x="337" y="645"/>
                    <a:pt x="337" y="645"/>
                    <a:pt x="337" y="645"/>
                  </a:cubicBezTo>
                  <a:cubicBezTo>
                    <a:pt x="244" y="1227"/>
                    <a:pt x="244" y="1227"/>
                    <a:pt x="244" y="1227"/>
                  </a:cubicBezTo>
                  <a:cubicBezTo>
                    <a:pt x="243" y="1229"/>
                    <a:pt x="243" y="1231"/>
                    <a:pt x="243" y="1233"/>
                  </a:cubicBezTo>
                  <a:cubicBezTo>
                    <a:pt x="243" y="1259"/>
                    <a:pt x="264" y="1280"/>
                    <a:pt x="289" y="1280"/>
                  </a:cubicBezTo>
                  <a:cubicBezTo>
                    <a:pt x="312" y="1280"/>
                    <a:pt x="330" y="1264"/>
                    <a:pt x="335" y="1243"/>
                  </a:cubicBezTo>
                  <a:cubicBezTo>
                    <a:pt x="335" y="1243"/>
                    <a:pt x="335" y="1243"/>
                    <a:pt x="335" y="1243"/>
                  </a:cubicBezTo>
                  <a:cubicBezTo>
                    <a:pt x="429" y="805"/>
                    <a:pt x="429" y="805"/>
                    <a:pt x="429" y="805"/>
                  </a:cubicBezTo>
                  <a:cubicBezTo>
                    <a:pt x="429" y="2039"/>
                    <a:pt x="429" y="2039"/>
                    <a:pt x="429" y="2039"/>
                  </a:cubicBezTo>
                  <a:cubicBezTo>
                    <a:pt x="429" y="2064"/>
                    <a:pt x="450" y="2085"/>
                    <a:pt x="475" y="2085"/>
                  </a:cubicBezTo>
                  <a:cubicBezTo>
                    <a:pt x="499" y="2085"/>
                    <a:pt x="518" y="2068"/>
                    <a:pt x="521" y="2045"/>
                  </a:cubicBezTo>
                  <a:cubicBezTo>
                    <a:pt x="605" y="1287"/>
                    <a:pt x="605" y="1287"/>
                    <a:pt x="605" y="1287"/>
                  </a:cubicBezTo>
                  <a:cubicBezTo>
                    <a:pt x="607" y="1276"/>
                    <a:pt x="622" y="1276"/>
                    <a:pt x="624" y="1287"/>
                  </a:cubicBezTo>
                  <a:cubicBezTo>
                    <a:pt x="708" y="2045"/>
                    <a:pt x="708" y="2045"/>
                    <a:pt x="708" y="2045"/>
                  </a:cubicBezTo>
                  <a:cubicBezTo>
                    <a:pt x="711" y="2068"/>
                    <a:pt x="731" y="2085"/>
                    <a:pt x="754" y="2085"/>
                  </a:cubicBezTo>
                  <a:cubicBezTo>
                    <a:pt x="780" y="2085"/>
                    <a:pt x="801" y="2064"/>
                    <a:pt x="801" y="2039"/>
                  </a:cubicBezTo>
                  <a:cubicBezTo>
                    <a:pt x="801" y="805"/>
                    <a:pt x="801" y="805"/>
                    <a:pt x="801" y="805"/>
                  </a:cubicBezTo>
                  <a:cubicBezTo>
                    <a:pt x="895" y="1243"/>
                    <a:pt x="895" y="1243"/>
                    <a:pt x="895" y="1243"/>
                  </a:cubicBezTo>
                  <a:cubicBezTo>
                    <a:pt x="895" y="1243"/>
                    <a:pt x="895" y="1243"/>
                    <a:pt x="895" y="1243"/>
                  </a:cubicBezTo>
                  <a:cubicBezTo>
                    <a:pt x="899" y="1264"/>
                    <a:pt x="918" y="1280"/>
                    <a:pt x="940" y="1280"/>
                  </a:cubicBezTo>
                  <a:cubicBezTo>
                    <a:pt x="966" y="1280"/>
                    <a:pt x="986" y="1259"/>
                    <a:pt x="986" y="1233"/>
                  </a:cubicBezTo>
                  <a:cubicBezTo>
                    <a:pt x="986" y="1231"/>
                    <a:pt x="986" y="1229"/>
                    <a:pt x="986" y="1227"/>
                  </a:cubicBezTo>
                  <a:close/>
                  <a:moveTo>
                    <a:pt x="2667" y="428"/>
                  </a:moveTo>
                  <a:cubicBezTo>
                    <a:pt x="2420" y="0"/>
                    <a:pt x="2420" y="0"/>
                    <a:pt x="2420" y="0"/>
                  </a:cubicBezTo>
                  <a:cubicBezTo>
                    <a:pt x="2172" y="428"/>
                    <a:pt x="2172" y="428"/>
                    <a:pt x="2172" y="428"/>
                  </a:cubicBezTo>
                  <a:cubicBezTo>
                    <a:pt x="2292" y="428"/>
                    <a:pt x="2292" y="428"/>
                    <a:pt x="2292" y="428"/>
                  </a:cubicBezTo>
                  <a:cubicBezTo>
                    <a:pt x="2292" y="1082"/>
                    <a:pt x="2292" y="1082"/>
                    <a:pt x="2292" y="1082"/>
                  </a:cubicBezTo>
                  <a:cubicBezTo>
                    <a:pt x="2540" y="1082"/>
                    <a:pt x="2540" y="1082"/>
                    <a:pt x="2540" y="1082"/>
                  </a:cubicBezTo>
                  <a:cubicBezTo>
                    <a:pt x="2540" y="428"/>
                    <a:pt x="2540" y="428"/>
                    <a:pt x="2540" y="428"/>
                  </a:cubicBezTo>
                  <a:lnTo>
                    <a:pt x="2667" y="428"/>
                  </a:lnTo>
                  <a:close/>
                  <a:moveTo>
                    <a:pt x="2172" y="1850"/>
                  </a:moveTo>
                  <a:cubicBezTo>
                    <a:pt x="2420" y="2278"/>
                    <a:pt x="2420" y="2278"/>
                    <a:pt x="2420" y="2278"/>
                  </a:cubicBezTo>
                  <a:cubicBezTo>
                    <a:pt x="2667" y="1850"/>
                    <a:pt x="2667" y="1850"/>
                    <a:pt x="2667" y="1850"/>
                  </a:cubicBezTo>
                  <a:cubicBezTo>
                    <a:pt x="2540" y="1850"/>
                    <a:pt x="2540" y="1850"/>
                    <a:pt x="2540" y="1850"/>
                  </a:cubicBezTo>
                  <a:cubicBezTo>
                    <a:pt x="2540" y="1196"/>
                    <a:pt x="2540" y="1196"/>
                    <a:pt x="2540" y="1196"/>
                  </a:cubicBezTo>
                  <a:cubicBezTo>
                    <a:pt x="2292" y="1196"/>
                    <a:pt x="2292" y="1196"/>
                    <a:pt x="2292" y="1196"/>
                  </a:cubicBezTo>
                  <a:cubicBezTo>
                    <a:pt x="2292" y="1850"/>
                    <a:pt x="2292" y="1850"/>
                    <a:pt x="2292" y="1850"/>
                  </a:cubicBezTo>
                  <a:lnTo>
                    <a:pt x="2172" y="1850"/>
                  </a:lnTo>
                  <a:close/>
                  <a:moveTo>
                    <a:pt x="2104" y="2279"/>
                  </a:moveTo>
                  <a:cubicBezTo>
                    <a:pt x="0" y="2279"/>
                    <a:pt x="0" y="2279"/>
                    <a:pt x="0" y="2279"/>
                  </a:cubicBezTo>
                  <a:cubicBezTo>
                    <a:pt x="0" y="1"/>
                    <a:pt x="0" y="1"/>
                    <a:pt x="0" y="1"/>
                  </a:cubicBezTo>
                  <a:cubicBezTo>
                    <a:pt x="2104" y="1"/>
                    <a:pt x="2104" y="1"/>
                    <a:pt x="2104" y="1"/>
                  </a:cubicBezTo>
                  <a:lnTo>
                    <a:pt x="2104" y="2279"/>
                  </a:lnTo>
                  <a:close/>
                  <a:moveTo>
                    <a:pt x="93" y="2186"/>
                  </a:moveTo>
                  <a:cubicBezTo>
                    <a:pt x="2011" y="2186"/>
                    <a:pt x="2011" y="2186"/>
                    <a:pt x="2011" y="2186"/>
                  </a:cubicBezTo>
                  <a:cubicBezTo>
                    <a:pt x="2011" y="94"/>
                    <a:pt x="2011" y="94"/>
                    <a:pt x="2011" y="94"/>
                  </a:cubicBezTo>
                  <a:cubicBezTo>
                    <a:pt x="93" y="94"/>
                    <a:pt x="93" y="94"/>
                    <a:pt x="93" y="94"/>
                  </a:cubicBezTo>
                  <a:lnTo>
                    <a:pt x="93" y="2186"/>
                  </a:ln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1265" name="Textfeld 1264"/>
            <p:cNvSpPr txBox="1">
              <a:spLocks/>
            </p:cNvSpPr>
            <p:nvPr/>
          </p:nvSpPr>
          <p:spPr bwMode="gray">
            <a:xfrm>
              <a:off x="5765961" y="5142636"/>
              <a:ext cx="115416" cy="394045"/>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p:txBody>
        </p:sp>
        <p:grpSp>
          <p:nvGrpSpPr>
            <p:cNvPr id="1266" name="Gruppieren 456"/>
            <p:cNvGrpSpPr/>
            <p:nvPr>
              <p:custDataLst>
                <p:tags r:id="rId12"/>
              </p:custDataLst>
            </p:nvPr>
          </p:nvGrpSpPr>
          <p:grpSpPr bwMode="gray">
            <a:xfrm>
              <a:off x="5646217" y="4902882"/>
              <a:ext cx="330473" cy="176572"/>
              <a:chOff x="9040311" y="4786123"/>
              <a:chExt cx="430384" cy="229870"/>
            </a:xfrm>
          </p:grpSpPr>
          <p:sp>
            <p:nvSpPr>
              <p:cNvPr id="1267" name="Freeform 673"/>
              <p:cNvSpPr>
                <a:spLocks noEditPoints="1"/>
              </p:cNvSpPr>
              <p:nvPr/>
            </p:nvSpPr>
            <p:spPr bwMode="gray">
              <a:xfrm>
                <a:off x="9040311" y="4786124"/>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1268" name="Freeform 673"/>
              <p:cNvSpPr>
                <a:spLocks noEditPoints="1"/>
              </p:cNvSpPr>
              <p:nvPr/>
            </p:nvSpPr>
            <p:spPr bwMode="gray">
              <a:xfrm>
                <a:off x="9291419"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sp>
          <p:nvSpPr>
            <p:cNvPr id="1269" name="Freeform 81"/>
            <p:cNvSpPr>
              <a:spLocks noChangeAspect="1" noEditPoints="1"/>
            </p:cNvSpPr>
            <p:nvPr/>
          </p:nvSpPr>
          <p:spPr bwMode="gray">
            <a:xfrm>
              <a:off x="5661317" y="5526054"/>
              <a:ext cx="324979" cy="296723"/>
            </a:xfrm>
            <a:custGeom>
              <a:avLst/>
              <a:gdLst>
                <a:gd name="T0" fmla="*/ 586 w 586"/>
                <a:gd name="T1" fmla="*/ 46 h 535"/>
                <a:gd name="T2" fmla="*/ 586 w 586"/>
                <a:gd name="T3" fmla="*/ 86 h 535"/>
                <a:gd name="T4" fmla="*/ 442 w 586"/>
                <a:gd name="T5" fmla="*/ 86 h 535"/>
                <a:gd name="T6" fmla="*/ 405 w 586"/>
                <a:gd name="T7" fmla="*/ 102 h 535"/>
                <a:gd name="T8" fmla="*/ 183 w 586"/>
                <a:gd name="T9" fmla="*/ 324 h 535"/>
                <a:gd name="T10" fmla="*/ 146 w 586"/>
                <a:gd name="T11" fmla="*/ 339 h 535"/>
                <a:gd name="T12" fmla="*/ 0 w 586"/>
                <a:gd name="T13" fmla="*/ 339 h 535"/>
                <a:gd name="T14" fmla="*/ 0 w 586"/>
                <a:gd name="T15" fmla="*/ 299 h 535"/>
                <a:gd name="T16" fmla="*/ 125 w 586"/>
                <a:gd name="T17" fmla="*/ 299 h 535"/>
                <a:gd name="T18" fmla="*/ 163 w 586"/>
                <a:gd name="T19" fmla="*/ 284 h 535"/>
                <a:gd name="T20" fmla="*/ 384 w 586"/>
                <a:gd name="T21" fmla="*/ 62 h 535"/>
                <a:gd name="T22" fmla="*/ 422 w 586"/>
                <a:gd name="T23" fmla="*/ 46 h 535"/>
                <a:gd name="T24" fmla="*/ 586 w 586"/>
                <a:gd name="T25" fmla="*/ 46 h 535"/>
                <a:gd name="T26" fmla="*/ 586 w 586"/>
                <a:gd name="T27" fmla="*/ 282 h 535"/>
                <a:gd name="T28" fmla="*/ 586 w 586"/>
                <a:gd name="T29" fmla="*/ 95 h 535"/>
                <a:gd name="T30" fmla="*/ 446 w 586"/>
                <a:gd name="T31" fmla="*/ 95 h 535"/>
                <a:gd name="T32" fmla="*/ 408 w 586"/>
                <a:gd name="T33" fmla="*/ 111 h 535"/>
                <a:gd name="T34" fmla="*/ 187 w 586"/>
                <a:gd name="T35" fmla="*/ 333 h 535"/>
                <a:gd name="T36" fmla="*/ 149 w 586"/>
                <a:gd name="T37" fmla="*/ 349 h 535"/>
                <a:gd name="T38" fmla="*/ 0 w 586"/>
                <a:gd name="T39" fmla="*/ 349 h 535"/>
                <a:gd name="T40" fmla="*/ 0 w 586"/>
                <a:gd name="T41" fmla="*/ 535 h 535"/>
                <a:gd name="T42" fmla="*/ 210 w 586"/>
                <a:gd name="T43" fmla="*/ 535 h 535"/>
                <a:gd name="T44" fmla="*/ 210 w 586"/>
                <a:gd name="T45" fmla="*/ 534 h 535"/>
                <a:gd name="T46" fmla="*/ 447 w 586"/>
                <a:gd name="T47" fmla="*/ 298 h 535"/>
                <a:gd name="T48" fmla="*/ 485 w 586"/>
                <a:gd name="T49" fmla="*/ 282 h 535"/>
                <a:gd name="T50" fmla="*/ 586 w 586"/>
                <a:gd name="T51" fmla="*/ 282 h 535"/>
                <a:gd name="T52" fmla="*/ 182 w 586"/>
                <a:gd name="T53" fmla="*/ 194 h 535"/>
                <a:gd name="T54" fmla="*/ 191 w 586"/>
                <a:gd name="T55" fmla="*/ 188 h 535"/>
                <a:gd name="T56" fmla="*/ 191 w 586"/>
                <a:gd name="T57" fmla="*/ 188 h 535"/>
                <a:gd name="T58" fmla="*/ 208 w 586"/>
                <a:gd name="T59" fmla="*/ 107 h 535"/>
                <a:gd name="T60" fmla="*/ 208 w 586"/>
                <a:gd name="T61" fmla="*/ 225 h 535"/>
                <a:gd name="T62" fmla="*/ 277 w 586"/>
                <a:gd name="T63" fmla="*/ 156 h 535"/>
                <a:gd name="T64" fmla="*/ 277 w 586"/>
                <a:gd name="T65" fmla="*/ 107 h 535"/>
                <a:gd name="T66" fmla="*/ 285 w 586"/>
                <a:gd name="T67" fmla="*/ 148 h 535"/>
                <a:gd name="T68" fmla="*/ 302 w 586"/>
                <a:gd name="T69" fmla="*/ 131 h 535"/>
                <a:gd name="T70" fmla="*/ 294 w 586"/>
                <a:gd name="T71" fmla="*/ 77 h 535"/>
                <a:gd name="T72" fmla="*/ 294 w 586"/>
                <a:gd name="T73" fmla="*/ 77 h 535"/>
                <a:gd name="T74" fmla="*/ 277 w 586"/>
                <a:gd name="T75" fmla="*/ 63 h 535"/>
                <a:gd name="T76" fmla="*/ 208 w 586"/>
                <a:gd name="T77" fmla="*/ 63 h 535"/>
                <a:gd name="T78" fmla="*/ 191 w 586"/>
                <a:gd name="T79" fmla="*/ 77 h 535"/>
                <a:gd name="T80" fmla="*/ 191 w 586"/>
                <a:gd name="T81" fmla="*/ 77 h 535"/>
                <a:gd name="T82" fmla="*/ 174 w 586"/>
                <a:gd name="T83" fmla="*/ 185 h 535"/>
                <a:gd name="T84" fmla="*/ 174 w 586"/>
                <a:gd name="T85" fmla="*/ 186 h 535"/>
                <a:gd name="T86" fmla="*/ 182 w 586"/>
                <a:gd name="T87" fmla="*/ 194 h 535"/>
                <a:gd name="T88" fmla="*/ 242 w 586"/>
                <a:gd name="T89" fmla="*/ 57 h 535"/>
                <a:gd name="T90" fmla="*/ 271 w 586"/>
                <a:gd name="T91" fmla="*/ 29 h 535"/>
                <a:gd name="T92" fmla="*/ 242 w 586"/>
                <a:gd name="T93" fmla="*/ 0 h 535"/>
                <a:gd name="T94" fmla="*/ 214 w 586"/>
                <a:gd name="T95" fmla="*/ 29 h 535"/>
                <a:gd name="T96" fmla="*/ 242 w 586"/>
                <a:gd name="T97" fmla="*/ 5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86" h="535">
                  <a:moveTo>
                    <a:pt x="586" y="46"/>
                  </a:moveTo>
                  <a:cubicBezTo>
                    <a:pt x="586" y="86"/>
                    <a:pt x="586" y="86"/>
                    <a:pt x="586" y="86"/>
                  </a:cubicBezTo>
                  <a:cubicBezTo>
                    <a:pt x="442" y="86"/>
                    <a:pt x="442" y="86"/>
                    <a:pt x="442" y="86"/>
                  </a:cubicBezTo>
                  <a:cubicBezTo>
                    <a:pt x="428" y="86"/>
                    <a:pt x="415" y="92"/>
                    <a:pt x="405" y="102"/>
                  </a:cubicBezTo>
                  <a:cubicBezTo>
                    <a:pt x="183" y="324"/>
                    <a:pt x="183" y="324"/>
                    <a:pt x="183" y="324"/>
                  </a:cubicBezTo>
                  <a:cubicBezTo>
                    <a:pt x="173" y="334"/>
                    <a:pt x="160" y="339"/>
                    <a:pt x="146" y="339"/>
                  </a:cubicBezTo>
                  <a:cubicBezTo>
                    <a:pt x="0" y="339"/>
                    <a:pt x="0" y="339"/>
                    <a:pt x="0" y="339"/>
                  </a:cubicBezTo>
                  <a:cubicBezTo>
                    <a:pt x="0" y="299"/>
                    <a:pt x="0" y="299"/>
                    <a:pt x="0" y="299"/>
                  </a:cubicBezTo>
                  <a:cubicBezTo>
                    <a:pt x="125" y="299"/>
                    <a:pt x="125" y="299"/>
                    <a:pt x="125" y="299"/>
                  </a:cubicBezTo>
                  <a:cubicBezTo>
                    <a:pt x="139" y="299"/>
                    <a:pt x="153" y="294"/>
                    <a:pt x="163" y="284"/>
                  </a:cubicBezTo>
                  <a:cubicBezTo>
                    <a:pt x="384" y="62"/>
                    <a:pt x="384" y="62"/>
                    <a:pt x="384" y="62"/>
                  </a:cubicBezTo>
                  <a:cubicBezTo>
                    <a:pt x="394" y="52"/>
                    <a:pt x="408" y="46"/>
                    <a:pt x="422" y="46"/>
                  </a:cubicBezTo>
                  <a:lnTo>
                    <a:pt x="586" y="46"/>
                  </a:lnTo>
                  <a:close/>
                  <a:moveTo>
                    <a:pt x="586" y="282"/>
                  </a:moveTo>
                  <a:cubicBezTo>
                    <a:pt x="586" y="95"/>
                    <a:pt x="586" y="95"/>
                    <a:pt x="586" y="95"/>
                  </a:cubicBezTo>
                  <a:cubicBezTo>
                    <a:pt x="446" y="95"/>
                    <a:pt x="446" y="95"/>
                    <a:pt x="446" y="95"/>
                  </a:cubicBezTo>
                  <a:cubicBezTo>
                    <a:pt x="432" y="95"/>
                    <a:pt x="418" y="101"/>
                    <a:pt x="408" y="111"/>
                  </a:cubicBezTo>
                  <a:cubicBezTo>
                    <a:pt x="187" y="333"/>
                    <a:pt x="187" y="333"/>
                    <a:pt x="187" y="333"/>
                  </a:cubicBezTo>
                  <a:cubicBezTo>
                    <a:pt x="177" y="343"/>
                    <a:pt x="163" y="349"/>
                    <a:pt x="149" y="349"/>
                  </a:cubicBezTo>
                  <a:cubicBezTo>
                    <a:pt x="0" y="349"/>
                    <a:pt x="0" y="349"/>
                    <a:pt x="0" y="349"/>
                  </a:cubicBezTo>
                  <a:cubicBezTo>
                    <a:pt x="0" y="535"/>
                    <a:pt x="0" y="535"/>
                    <a:pt x="0" y="535"/>
                  </a:cubicBezTo>
                  <a:cubicBezTo>
                    <a:pt x="210" y="535"/>
                    <a:pt x="210" y="535"/>
                    <a:pt x="210" y="535"/>
                  </a:cubicBezTo>
                  <a:cubicBezTo>
                    <a:pt x="210" y="534"/>
                    <a:pt x="210" y="534"/>
                    <a:pt x="210" y="534"/>
                  </a:cubicBezTo>
                  <a:cubicBezTo>
                    <a:pt x="447" y="298"/>
                    <a:pt x="447" y="298"/>
                    <a:pt x="447" y="298"/>
                  </a:cubicBezTo>
                  <a:cubicBezTo>
                    <a:pt x="457" y="288"/>
                    <a:pt x="470" y="282"/>
                    <a:pt x="485" y="282"/>
                  </a:cubicBezTo>
                  <a:lnTo>
                    <a:pt x="586" y="282"/>
                  </a:lnTo>
                  <a:close/>
                  <a:moveTo>
                    <a:pt x="182" y="194"/>
                  </a:moveTo>
                  <a:cubicBezTo>
                    <a:pt x="186" y="194"/>
                    <a:pt x="190" y="192"/>
                    <a:pt x="191" y="188"/>
                  </a:cubicBezTo>
                  <a:cubicBezTo>
                    <a:pt x="191" y="188"/>
                    <a:pt x="191" y="188"/>
                    <a:pt x="191" y="188"/>
                  </a:cubicBezTo>
                  <a:cubicBezTo>
                    <a:pt x="208" y="107"/>
                    <a:pt x="208" y="107"/>
                    <a:pt x="208" y="107"/>
                  </a:cubicBezTo>
                  <a:cubicBezTo>
                    <a:pt x="208" y="225"/>
                    <a:pt x="208" y="225"/>
                    <a:pt x="208" y="225"/>
                  </a:cubicBezTo>
                  <a:cubicBezTo>
                    <a:pt x="277" y="156"/>
                    <a:pt x="277" y="156"/>
                    <a:pt x="277" y="156"/>
                  </a:cubicBezTo>
                  <a:cubicBezTo>
                    <a:pt x="277" y="107"/>
                    <a:pt x="277" y="107"/>
                    <a:pt x="277" y="107"/>
                  </a:cubicBezTo>
                  <a:cubicBezTo>
                    <a:pt x="285" y="148"/>
                    <a:pt x="285" y="148"/>
                    <a:pt x="285" y="148"/>
                  </a:cubicBezTo>
                  <a:cubicBezTo>
                    <a:pt x="302" y="131"/>
                    <a:pt x="302" y="131"/>
                    <a:pt x="302" y="131"/>
                  </a:cubicBezTo>
                  <a:cubicBezTo>
                    <a:pt x="294" y="77"/>
                    <a:pt x="294" y="77"/>
                    <a:pt x="294" y="77"/>
                  </a:cubicBezTo>
                  <a:cubicBezTo>
                    <a:pt x="294" y="77"/>
                    <a:pt x="294" y="77"/>
                    <a:pt x="294" y="77"/>
                  </a:cubicBezTo>
                  <a:cubicBezTo>
                    <a:pt x="292" y="69"/>
                    <a:pt x="285" y="63"/>
                    <a:pt x="277" y="63"/>
                  </a:cubicBezTo>
                  <a:cubicBezTo>
                    <a:pt x="208" y="63"/>
                    <a:pt x="208" y="63"/>
                    <a:pt x="208" y="63"/>
                  </a:cubicBezTo>
                  <a:cubicBezTo>
                    <a:pt x="200" y="63"/>
                    <a:pt x="193" y="69"/>
                    <a:pt x="191" y="77"/>
                  </a:cubicBezTo>
                  <a:cubicBezTo>
                    <a:pt x="191" y="77"/>
                    <a:pt x="191" y="77"/>
                    <a:pt x="191" y="77"/>
                  </a:cubicBezTo>
                  <a:cubicBezTo>
                    <a:pt x="174" y="185"/>
                    <a:pt x="174" y="185"/>
                    <a:pt x="174" y="185"/>
                  </a:cubicBezTo>
                  <a:cubicBezTo>
                    <a:pt x="174" y="185"/>
                    <a:pt x="174" y="185"/>
                    <a:pt x="174" y="186"/>
                  </a:cubicBezTo>
                  <a:cubicBezTo>
                    <a:pt x="174" y="191"/>
                    <a:pt x="178" y="194"/>
                    <a:pt x="182" y="194"/>
                  </a:cubicBezTo>
                  <a:close/>
                  <a:moveTo>
                    <a:pt x="242" y="57"/>
                  </a:moveTo>
                  <a:cubicBezTo>
                    <a:pt x="258" y="57"/>
                    <a:pt x="271" y="44"/>
                    <a:pt x="271" y="29"/>
                  </a:cubicBezTo>
                  <a:cubicBezTo>
                    <a:pt x="271" y="13"/>
                    <a:pt x="258" y="0"/>
                    <a:pt x="242" y="0"/>
                  </a:cubicBezTo>
                  <a:cubicBezTo>
                    <a:pt x="227" y="0"/>
                    <a:pt x="214" y="13"/>
                    <a:pt x="214" y="29"/>
                  </a:cubicBezTo>
                  <a:cubicBezTo>
                    <a:pt x="214" y="44"/>
                    <a:pt x="227" y="57"/>
                    <a:pt x="242" y="57"/>
                  </a:cubicBez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1270" name="Textfeld 1269"/>
            <p:cNvSpPr txBox="1">
              <a:spLocks/>
            </p:cNvSpPr>
            <p:nvPr/>
          </p:nvSpPr>
          <p:spPr bwMode="gray">
            <a:xfrm>
              <a:off x="1571772" y="5142636"/>
              <a:ext cx="115416" cy="394045"/>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11</a:t>
              </a:r>
            </a:p>
          </p:txBody>
        </p:sp>
        <p:sp>
          <p:nvSpPr>
            <p:cNvPr id="1271" name="Freeform 31"/>
            <p:cNvSpPr>
              <a:spLocks noChangeAspect="1" noEditPoints="1"/>
            </p:cNvSpPr>
            <p:nvPr/>
          </p:nvSpPr>
          <p:spPr bwMode="gray">
            <a:xfrm>
              <a:off x="1463848" y="5541420"/>
              <a:ext cx="305091" cy="305202"/>
            </a:xfrm>
            <a:custGeom>
              <a:avLst/>
              <a:gdLst>
                <a:gd name="T0" fmla="*/ 1200 w 2400"/>
                <a:gd name="T1" fmla="*/ 0 h 2400"/>
                <a:gd name="T2" fmla="*/ 840 w 2400"/>
                <a:gd name="T3" fmla="*/ 2220 h 2400"/>
                <a:gd name="T4" fmla="*/ 455 w 2400"/>
                <a:gd name="T5" fmla="*/ 2400 h 2400"/>
                <a:gd name="T6" fmla="*/ 0 w 2400"/>
                <a:gd name="T7" fmla="*/ 0 h 2400"/>
                <a:gd name="T8" fmla="*/ 2400 w 2400"/>
                <a:gd name="T9" fmla="*/ 2400 h 2400"/>
                <a:gd name="T10" fmla="*/ 631 w 2400"/>
                <a:gd name="T11" fmla="*/ 2329 h 2400"/>
                <a:gd name="T12" fmla="*/ 2400 w 2400"/>
                <a:gd name="T13" fmla="*/ 2260 h 2400"/>
                <a:gd name="T14" fmla="*/ 1800 w 2400"/>
                <a:gd name="T15" fmla="*/ 0 h 2400"/>
                <a:gd name="T16" fmla="*/ 1240 w 2400"/>
                <a:gd name="T17" fmla="*/ 2220 h 2400"/>
                <a:gd name="T18" fmla="*/ 1840 w 2400"/>
                <a:gd name="T19" fmla="*/ 0 h 2400"/>
                <a:gd name="T20" fmla="*/ 2400 w 2400"/>
                <a:gd name="T21" fmla="*/ 2220 h 2400"/>
                <a:gd name="T22" fmla="*/ 1840 w 2400"/>
                <a:gd name="T23" fmla="*/ 0 h 2400"/>
                <a:gd name="T24" fmla="*/ 700 w 2400"/>
                <a:gd name="T25" fmla="*/ 1400 h 2400"/>
                <a:gd name="T26" fmla="*/ 500 w 2400"/>
                <a:gd name="T27" fmla="*/ 1600 h 2400"/>
                <a:gd name="T28" fmla="*/ 532 w 2400"/>
                <a:gd name="T29" fmla="*/ 1568 h 2400"/>
                <a:gd name="T30" fmla="*/ 668 w 2400"/>
                <a:gd name="T31" fmla="*/ 1432 h 2400"/>
                <a:gd name="T32" fmla="*/ 1000 w 2400"/>
                <a:gd name="T33" fmla="*/ 1200 h 2400"/>
                <a:gd name="T34" fmla="*/ 200 w 2400"/>
                <a:gd name="T35" fmla="*/ 200 h 2400"/>
                <a:gd name="T36" fmla="*/ 1000 w 2400"/>
                <a:gd name="T37" fmla="*/ 1200 h 2400"/>
                <a:gd name="T38" fmla="*/ 460 w 2400"/>
                <a:gd name="T39" fmla="*/ 1640 h 2400"/>
                <a:gd name="T40" fmla="*/ 260 w 2400"/>
                <a:gd name="T41" fmla="*/ 1840 h 2400"/>
                <a:gd name="T42" fmla="*/ 292 w 2400"/>
                <a:gd name="T43" fmla="*/ 1808 h 2400"/>
                <a:gd name="T44" fmla="*/ 428 w 2400"/>
                <a:gd name="T45" fmla="*/ 1672 h 2400"/>
                <a:gd name="T46" fmla="*/ 676 w 2400"/>
                <a:gd name="T47" fmla="*/ 1904 h 2400"/>
                <a:gd name="T48" fmla="*/ 500 w 2400"/>
                <a:gd name="T49" fmla="*/ 1880 h 2400"/>
                <a:gd name="T50" fmla="*/ 524 w 2400"/>
                <a:gd name="T51" fmla="*/ 2056 h 2400"/>
                <a:gd name="T52" fmla="*/ 532 w 2400"/>
                <a:gd name="T53" fmla="*/ 1912 h 2400"/>
                <a:gd name="T54" fmla="*/ 676 w 2400"/>
                <a:gd name="T55" fmla="*/ 1904 h 2400"/>
                <a:gd name="T56" fmla="*/ 940 w 2400"/>
                <a:gd name="T57" fmla="*/ 1640 h 2400"/>
                <a:gd name="T58" fmla="*/ 740 w 2400"/>
                <a:gd name="T59" fmla="*/ 1840 h 2400"/>
                <a:gd name="T60" fmla="*/ 772 w 2400"/>
                <a:gd name="T61" fmla="*/ 1808 h 2400"/>
                <a:gd name="T62" fmla="*/ 908 w 2400"/>
                <a:gd name="T63" fmla="*/ 1672 h 2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0" h="2400">
                  <a:moveTo>
                    <a:pt x="0" y="0"/>
                  </a:moveTo>
                  <a:cubicBezTo>
                    <a:pt x="1200" y="0"/>
                    <a:pt x="1200" y="0"/>
                    <a:pt x="1200" y="0"/>
                  </a:cubicBezTo>
                  <a:cubicBezTo>
                    <a:pt x="1200" y="2220"/>
                    <a:pt x="1200" y="2220"/>
                    <a:pt x="1200" y="2220"/>
                  </a:cubicBezTo>
                  <a:cubicBezTo>
                    <a:pt x="840" y="2220"/>
                    <a:pt x="840" y="2220"/>
                    <a:pt x="840" y="2220"/>
                  </a:cubicBezTo>
                  <a:cubicBezTo>
                    <a:pt x="726" y="2221"/>
                    <a:pt x="698" y="2242"/>
                    <a:pt x="609" y="2295"/>
                  </a:cubicBezTo>
                  <a:cubicBezTo>
                    <a:pt x="582" y="2313"/>
                    <a:pt x="516" y="2359"/>
                    <a:pt x="455" y="2400"/>
                  </a:cubicBezTo>
                  <a:cubicBezTo>
                    <a:pt x="0" y="2400"/>
                    <a:pt x="0" y="2400"/>
                    <a:pt x="0" y="2400"/>
                  </a:cubicBezTo>
                  <a:cubicBezTo>
                    <a:pt x="0" y="0"/>
                    <a:pt x="0" y="0"/>
                    <a:pt x="0" y="0"/>
                  </a:cubicBezTo>
                  <a:close/>
                  <a:moveTo>
                    <a:pt x="2400" y="2260"/>
                  </a:moveTo>
                  <a:cubicBezTo>
                    <a:pt x="2400" y="2400"/>
                    <a:pt x="2400" y="2400"/>
                    <a:pt x="2400" y="2400"/>
                  </a:cubicBezTo>
                  <a:cubicBezTo>
                    <a:pt x="526" y="2400"/>
                    <a:pt x="526" y="2400"/>
                    <a:pt x="526" y="2400"/>
                  </a:cubicBezTo>
                  <a:cubicBezTo>
                    <a:pt x="570" y="2370"/>
                    <a:pt x="611" y="2342"/>
                    <a:pt x="631" y="2329"/>
                  </a:cubicBezTo>
                  <a:cubicBezTo>
                    <a:pt x="715" y="2278"/>
                    <a:pt x="735" y="2260"/>
                    <a:pt x="848" y="2260"/>
                  </a:cubicBezTo>
                  <a:cubicBezTo>
                    <a:pt x="2400" y="2260"/>
                    <a:pt x="2400" y="2260"/>
                    <a:pt x="2400" y="2260"/>
                  </a:cubicBezTo>
                  <a:close/>
                  <a:moveTo>
                    <a:pt x="1240" y="0"/>
                  </a:moveTo>
                  <a:cubicBezTo>
                    <a:pt x="1800" y="0"/>
                    <a:pt x="1800" y="0"/>
                    <a:pt x="1800" y="0"/>
                  </a:cubicBezTo>
                  <a:cubicBezTo>
                    <a:pt x="1800" y="2220"/>
                    <a:pt x="1800" y="2220"/>
                    <a:pt x="1800" y="2220"/>
                  </a:cubicBezTo>
                  <a:cubicBezTo>
                    <a:pt x="1240" y="2220"/>
                    <a:pt x="1240" y="2220"/>
                    <a:pt x="1240" y="2220"/>
                  </a:cubicBezTo>
                  <a:cubicBezTo>
                    <a:pt x="1240" y="0"/>
                    <a:pt x="1240" y="0"/>
                    <a:pt x="1240" y="0"/>
                  </a:cubicBezTo>
                  <a:close/>
                  <a:moveTo>
                    <a:pt x="1840" y="0"/>
                  </a:moveTo>
                  <a:cubicBezTo>
                    <a:pt x="2400" y="0"/>
                    <a:pt x="2400" y="0"/>
                    <a:pt x="2400" y="0"/>
                  </a:cubicBezTo>
                  <a:cubicBezTo>
                    <a:pt x="2400" y="2220"/>
                    <a:pt x="2400" y="2220"/>
                    <a:pt x="2400" y="2220"/>
                  </a:cubicBezTo>
                  <a:cubicBezTo>
                    <a:pt x="1840" y="2220"/>
                    <a:pt x="1840" y="2220"/>
                    <a:pt x="1840" y="2220"/>
                  </a:cubicBezTo>
                  <a:cubicBezTo>
                    <a:pt x="1840" y="0"/>
                    <a:pt x="1840" y="0"/>
                    <a:pt x="1840" y="0"/>
                  </a:cubicBezTo>
                  <a:close/>
                  <a:moveTo>
                    <a:pt x="676" y="1424"/>
                  </a:moveTo>
                  <a:cubicBezTo>
                    <a:pt x="700" y="1400"/>
                    <a:pt x="700" y="1400"/>
                    <a:pt x="700" y="1400"/>
                  </a:cubicBezTo>
                  <a:cubicBezTo>
                    <a:pt x="500" y="1400"/>
                    <a:pt x="500" y="1400"/>
                    <a:pt x="500" y="1400"/>
                  </a:cubicBezTo>
                  <a:cubicBezTo>
                    <a:pt x="500" y="1600"/>
                    <a:pt x="500" y="1600"/>
                    <a:pt x="500" y="1600"/>
                  </a:cubicBezTo>
                  <a:cubicBezTo>
                    <a:pt x="524" y="1576"/>
                    <a:pt x="524" y="1576"/>
                    <a:pt x="524" y="1576"/>
                  </a:cubicBezTo>
                  <a:cubicBezTo>
                    <a:pt x="532" y="1568"/>
                    <a:pt x="532" y="1568"/>
                    <a:pt x="532" y="1568"/>
                  </a:cubicBezTo>
                  <a:cubicBezTo>
                    <a:pt x="532" y="1432"/>
                    <a:pt x="532" y="1432"/>
                    <a:pt x="532" y="1432"/>
                  </a:cubicBezTo>
                  <a:cubicBezTo>
                    <a:pt x="668" y="1432"/>
                    <a:pt x="668" y="1432"/>
                    <a:pt x="668" y="1432"/>
                  </a:cubicBezTo>
                  <a:cubicBezTo>
                    <a:pt x="676" y="1424"/>
                    <a:pt x="676" y="1424"/>
                    <a:pt x="676" y="1424"/>
                  </a:cubicBezTo>
                  <a:close/>
                  <a:moveTo>
                    <a:pt x="1000" y="1200"/>
                  </a:moveTo>
                  <a:cubicBezTo>
                    <a:pt x="1000" y="200"/>
                    <a:pt x="1000" y="200"/>
                    <a:pt x="1000" y="200"/>
                  </a:cubicBezTo>
                  <a:cubicBezTo>
                    <a:pt x="200" y="200"/>
                    <a:pt x="200" y="200"/>
                    <a:pt x="200" y="200"/>
                  </a:cubicBezTo>
                  <a:cubicBezTo>
                    <a:pt x="200" y="1200"/>
                    <a:pt x="200" y="1200"/>
                    <a:pt x="200" y="1200"/>
                  </a:cubicBezTo>
                  <a:cubicBezTo>
                    <a:pt x="1000" y="1200"/>
                    <a:pt x="1000" y="1200"/>
                    <a:pt x="1000" y="1200"/>
                  </a:cubicBezTo>
                  <a:close/>
                  <a:moveTo>
                    <a:pt x="436" y="1664"/>
                  </a:moveTo>
                  <a:cubicBezTo>
                    <a:pt x="460" y="1640"/>
                    <a:pt x="460" y="1640"/>
                    <a:pt x="460" y="1640"/>
                  </a:cubicBezTo>
                  <a:cubicBezTo>
                    <a:pt x="260" y="1640"/>
                    <a:pt x="260" y="1640"/>
                    <a:pt x="260" y="1640"/>
                  </a:cubicBezTo>
                  <a:cubicBezTo>
                    <a:pt x="260" y="1840"/>
                    <a:pt x="260" y="1840"/>
                    <a:pt x="260" y="1840"/>
                  </a:cubicBezTo>
                  <a:cubicBezTo>
                    <a:pt x="284" y="1816"/>
                    <a:pt x="284" y="1816"/>
                    <a:pt x="284" y="1816"/>
                  </a:cubicBezTo>
                  <a:cubicBezTo>
                    <a:pt x="292" y="1808"/>
                    <a:pt x="292" y="1808"/>
                    <a:pt x="292" y="1808"/>
                  </a:cubicBezTo>
                  <a:cubicBezTo>
                    <a:pt x="292" y="1672"/>
                    <a:pt x="292" y="1672"/>
                    <a:pt x="292" y="1672"/>
                  </a:cubicBezTo>
                  <a:cubicBezTo>
                    <a:pt x="428" y="1672"/>
                    <a:pt x="428" y="1672"/>
                    <a:pt x="428" y="1672"/>
                  </a:cubicBezTo>
                  <a:cubicBezTo>
                    <a:pt x="436" y="1664"/>
                    <a:pt x="436" y="1664"/>
                    <a:pt x="436" y="1664"/>
                  </a:cubicBezTo>
                  <a:close/>
                  <a:moveTo>
                    <a:pt x="676" y="1904"/>
                  </a:moveTo>
                  <a:cubicBezTo>
                    <a:pt x="700" y="1880"/>
                    <a:pt x="700" y="1880"/>
                    <a:pt x="700" y="1880"/>
                  </a:cubicBezTo>
                  <a:cubicBezTo>
                    <a:pt x="500" y="1880"/>
                    <a:pt x="500" y="1880"/>
                    <a:pt x="500" y="1880"/>
                  </a:cubicBezTo>
                  <a:cubicBezTo>
                    <a:pt x="500" y="2080"/>
                    <a:pt x="500" y="2080"/>
                    <a:pt x="500" y="2080"/>
                  </a:cubicBezTo>
                  <a:cubicBezTo>
                    <a:pt x="524" y="2056"/>
                    <a:pt x="524" y="2056"/>
                    <a:pt x="524" y="2056"/>
                  </a:cubicBezTo>
                  <a:cubicBezTo>
                    <a:pt x="532" y="2048"/>
                    <a:pt x="532" y="2048"/>
                    <a:pt x="532" y="2048"/>
                  </a:cubicBezTo>
                  <a:cubicBezTo>
                    <a:pt x="532" y="1912"/>
                    <a:pt x="532" y="1912"/>
                    <a:pt x="532" y="1912"/>
                  </a:cubicBezTo>
                  <a:cubicBezTo>
                    <a:pt x="668" y="1912"/>
                    <a:pt x="668" y="1912"/>
                    <a:pt x="668" y="1912"/>
                  </a:cubicBezTo>
                  <a:cubicBezTo>
                    <a:pt x="676" y="1904"/>
                    <a:pt x="676" y="1904"/>
                    <a:pt x="676" y="1904"/>
                  </a:cubicBezTo>
                  <a:close/>
                  <a:moveTo>
                    <a:pt x="916" y="1664"/>
                  </a:moveTo>
                  <a:cubicBezTo>
                    <a:pt x="940" y="1640"/>
                    <a:pt x="940" y="1640"/>
                    <a:pt x="940" y="1640"/>
                  </a:cubicBezTo>
                  <a:cubicBezTo>
                    <a:pt x="740" y="1640"/>
                    <a:pt x="740" y="1640"/>
                    <a:pt x="740" y="1640"/>
                  </a:cubicBezTo>
                  <a:cubicBezTo>
                    <a:pt x="740" y="1840"/>
                    <a:pt x="740" y="1840"/>
                    <a:pt x="740" y="1840"/>
                  </a:cubicBezTo>
                  <a:cubicBezTo>
                    <a:pt x="764" y="1816"/>
                    <a:pt x="764" y="1816"/>
                    <a:pt x="764" y="1816"/>
                  </a:cubicBezTo>
                  <a:cubicBezTo>
                    <a:pt x="772" y="1808"/>
                    <a:pt x="772" y="1808"/>
                    <a:pt x="772" y="1808"/>
                  </a:cubicBezTo>
                  <a:cubicBezTo>
                    <a:pt x="772" y="1672"/>
                    <a:pt x="772" y="1672"/>
                    <a:pt x="772" y="1672"/>
                  </a:cubicBezTo>
                  <a:cubicBezTo>
                    <a:pt x="908" y="1672"/>
                    <a:pt x="908" y="1672"/>
                    <a:pt x="908" y="1672"/>
                  </a:cubicBezTo>
                  <a:cubicBezTo>
                    <a:pt x="916" y="1664"/>
                    <a:pt x="916" y="1664"/>
                    <a:pt x="916" y="1664"/>
                  </a:cubicBez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lnSpc>
                  <a:spcPct val="110000"/>
                </a:lnSpc>
                <a:spcBef>
                  <a:spcPct val="0"/>
                </a:spcBef>
                <a:spcAft>
                  <a:spcPct val="0"/>
                </a:spcAft>
              </a:pPr>
              <a:endParaRPr lang="en-US" sz="1299" kern="1400" dirty="0">
                <a:solidFill>
                  <a:srgbClr val="000000"/>
                </a:solidFill>
                <a:latin typeface="Arial" charset="0"/>
                <a:ea typeface="ＭＳ Ｐゴシック" pitchFamily="34" charset="-128"/>
              </a:endParaRPr>
            </a:p>
          </p:txBody>
        </p:sp>
        <p:grpSp>
          <p:nvGrpSpPr>
            <p:cNvPr id="1272" name="Gruppieren 468"/>
            <p:cNvGrpSpPr/>
            <p:nvPr>
              <p:custDataLst>
                <p:tags r:id="rId13"/>
              </p:custDataLst>
            </p:nvPr>
          </p:nvGrpSpPr>
          <p:grpSpPr bwMode="gray">
            <a:xfrm>
              <a:off x="1458317" y="4902883"/>
              <a:ext cx="330471" cy="176571"/>
              <a:chOff x="4264964" y="4786123"/>
              <a:chExt cx="430382" cy="229869"/>
            </a:xfrm>
          </p:grpSpPr>
          <p:sp>
            <p:nvSpPr>
              <p:cNvPr id="1273" name="Freeform 673"/>
              <p:cNvSpPr>
                <a:spLocks noEditPoints="1"/>
              </p:cNvSpPr>
              <p:nvPr/>
            </p:nvSpPr>
            <p:spPr bwMode="gray">
              <a:xfrm>
                <a:off x="4264964"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1274" name="Freeform 673"/>
              <p:cNvSpPr>
                <a:spLocks noEditPoints="1"/>
              </p:cNvSpPr>
              <p:nvPr/>
            </p:nvSpPr>
            <p:spPr bwMode="gray">
              <a:xfrm>
                <a:off x="4516070"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sp>
          <p:nvSpPr>
            <p:cNvPr id="1275" name="Textfeld 1274"/>
            <p:cNvSpPr txBox="1">
              <a:spLocks/>
            </p:cNvSpPr>
            <p:nvPr/>
          </p:nvSpPr>
          <p:spPr bwMode="gray">
            <a:xfrm>
              <a:off x="873481" y="5142636"/>
              <a:ext cx="115416" cy="394045"/>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11</a:t>
              </a:r>
            </a:p>
          </p:txBody>
        </p:sp>
        <p:sp>
          <p:nvSpPr>
            <p:cNvPr id="1276" name="Freeform 41"/>
            <p:cNvSpPr>
              <a:spLocks noChangeAspect="1" noEditPoints="1"/>
            </p:cNvSpPr>
            <p:nvPr/>
          </p:nvSpPr>
          <p:spPr bwMode="gray">
            <a:xfrm>
              <a:off x="750224" y="5540515"/>
              <a:ext cx="259339" cy="305930"/>
            </a:xfrm>
            <a:custGeom>
              <a:avLst/>
              <a:gdLst>
                <a:gd name="T0" fmla="*/ 45 w 385"/>
                <a:gd name="T1" fmla="*/ 333 h 454"/>
                <a:gd name="T2" fmla="*/ 340 w 385"/>
                <a:gd name="T3" fmla="*/ 333 h 454"/>
                <a:gd name="T4" fmla="*/ 340 w 385"/>
                <a:gd name="T5" fmla="*/ 356 h 454"/>
                <a:gd name="T6" fmla="*/ 45 w 385"/>
                <a:gd name="T7" fmla="*/ 356 h 454"/>
                <a:gd name="T8" fmla="*/ 45 w 385"/>
                <a:gd name="T9" fmla="*/ 333 h 454"/>
                <a:gd name="T10" fmla="*/ 45 w 385"/>
                <a:gd name="T11" fmla="*/ 288 h 454"/>
                <a:gd name="T12" fmla="*/ 340 w 385"/>
                <a:gd name="T13" fmla="*/ 288 h 454"/>
                <a:gd name="T14" fmla="*/ 340 w 385"/>
                <a:gd name="T15" fmla="*/ 310 h 454"/>
                <a:gd name="T16" fmla="*/ 45 w 385"/>
                <a:gd name="T17" fmla="*/ 310 h 454"/>
                <a:gd name="T18" fmla="*/ 45 w 385"/>
                <a:gd name="T19" fmla="*/ 288 h 454"/>
                <a:gd name="T20" fmla="*/ 340 w 385"/>
                <a:gd name="T21" fmla="*/ 0 h 454"/>
                <a:gd name="T22" fmla="*/ 340 w 385"/>
                <a:gd name="T23" fmla="*/ 235 h 454"/>
                <a:gd name="T24" fmla="*/ 226 w 385"/>
                <a:gd name="T25" fmla="*/ 166 h 454"/>
                <a:gd name="T26" fmla="*/ 226 w 385"/>
                <a:gd name="T27" fmla="*/ 235 h 454"/>
                <a:gd name="T28" fmla="*/ 113 w 385"/>
                <a:gd name="T29" fmla="*/ 166 h 454"/>
                <a:gd name="T30" fmla="*/ 113 w 385"/>
                <a:gd name="T31" fmla="*/ 235 h 454"/>
                <a:gd name="T32" fmla="*/ 0 w 385"/>
                <a:gd name="T33" fmla="*/ 166 h 454"/>
                <a:gd name="T34" fmla="*/ 0 w 385"/>
                <a:gd name="T35" fmla="*/ 454 h 454"/>
                <a:gd name="T36" fmla="*/ 385 w 385"/>
                <a:gd name="T37" fmla="*/ 454 h 454"/>
                <a:gd name="T38" fmla="*/ 385 w 385"/>
                <a:gd name="T39" fmla="*/ 0 h 454"/>
                <a:gd name="T40" fmla="*/ 340 w 385"/>
                <a:gd name="T4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5" h="454">
                  <a:moveTo>
                    <a:pt x="45" y="333"/>
                  </a:moveTo>
                  <a:lnTo>
                    <a:pt x="340" y="333"/>
                  </a:lnTo>
                  <a:lnTo>
                    <a:pt x="340" y="356"/>
                  </a:lnTo>
                  <a:lnTo>
                    <a:pt x="45" y="356"/>
                  </a:lnTo>
                  <a:lnTo>
                    <a:pt x="45" y="333"/>
                  </a:lnTo>
                  <a:close/>
                  <a:moveTo>
                    <a:pt x="45" y="288"/>
                  </a:moveTo>
                  <a:lnTo>
                    <a:pt x="340" y="288"/>
                  </a:lnTo>
                  <a:lnTo>
                    <a:pt x="340" y="310"/>
                  </a:lnTo>
                  <a:lnTo>
                    <a:pt x="45" y="310"/>
                  </a:lnTo>
                  <a:lnTo>
                    <a:pt x="45" y="288"/>
                  </a:lnTo>
                  <a:close/>
                  <a:moveTo>
                    <a:pt x="340" y="0"/>
                  </a:moveTo>
                  <a:lnTo>
                    <a:pt x="340" y="235"/>
                  </a:lnTo>
                  <a:lnTo>
                    <a:pt x="226" y="166"/>
                  </a:lnTo>
                  <a:lnTo>
                    <a:pt x="226" y="235"/>
                  </a:lnTo>
                  <a:lnTo>
                    <a:pt x="113" y="166"/>
                  </a:lnTo>
                  <a:lnTo>
                    <a:pt x="113" y="235"/>
                  </a:lnTo>
                  <a:lnTo>
                    <a:pt x="0" y="166"/>
                  </a:lnTo>
                  <a:lnTo>
                    <a:pt x="0" y="454"/>
                  </a:lnTo>
                  <a:lnTo>
                    <a:pt x="385" y="454"/>
                  </a:lnTo>
                  <a:lnTo>
                    <a:pt x="385" y="0"/>
                  </a:lnTo>
                  <a:lnTo>
                    <a:pt x="340" y="0"/>
                  </a:ln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grpSp>
          <p:nvGrpSpPr>
            <p:cNvPr id="1277" name="Gruppieren 471"/>
            <p:cNvGrpSpPr/>
            <p:nvPr>
              <p:custDataLst>
                <p:tags r:id="rId14"/>
              </p:custDataLst>
            </p:nvPr>
          </p:nvGrpSpPr>
          <p:grpSpPr bwMode="gray">
            <a:xfrm>
              <a:off x="760335" y="4902883"/>
              <a:ext cx="330471" cy="176571"/>
              <a:chOff x="4264964" y="4786123"/>
              <a:chExt cx="430382" cy="229869"/>
            </a:xfrm>
          </p:grpSpPr>
          <p:sp>
            <p:nvSpPr>
              <p:cNvPr id="1278" name="Freeform 673"/>
              <p:cNvSpPr>
                <a:spLocks noEditPoints="1"/>
              </p:cNvSpPr>
              <p:nvPr/>
            </p:nvSpPr>
            <p:spPr bwMode="gray">
              <a:xfrm>
                <a:off x="4264964"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1279" name="Freeform 673"/>
              <p:cNvSpPr>
                <a:spLocks noEditPoints="1"/>
              </p:cNvSpPr>
              <p:nvPr/>
            </p:nvSpPr>
            <p:spPr bwMode="gray">
              <a:xfrm>
                <a:off x="4516070"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sp>
          <p:nvSpPr>
            <p:cNvPr id="1280" name="Textfeld 1279"/>
            <p:cNvSpPr txBox="1">
              <a:spLocks/>
            </p:cNvSpPr>
            <p:nvPr/>
          </p:nvSpPr>
          <p:spPr bwMode="gray">
            <a:xfrm>
              <a:off x="2965427" y="4517340"/>
              <a:ext cx="115416" cy="394045"/>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11</a:t>
              </a:r>
            </a:p>
          </p:txBody>
        </p:sp>
        <p:sp>
          <p:nvSpPr>
            <p:cNvPr id="1281" name="Textfeld 1280"/>
            <p:cNvSpPr txBox="1">
              <a:spLocks/>
            </p:cNvSpPr>
            <p:nvPr/>
          </p:nvSpPr>
          <p:spPr bwMode="gray">
            <a:xfrm>
              <a:off x="4367898" y="4690166"/>
              <a:ext cx="115416" cy="197023"/>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00</a:t>
              </a:r>
            </a:p>
          </p:txBody>
        </p:sp>
        <p:sp>
          <p:nvSpPr>
            <p:cNvPr id="1282" name="Textfeld 1281"/>
            <p:cNvSpPr txBox="1">
              <a:spLocks/>
            </p:cNvSpPr>
            <p:nvPr/>
          </p:nvSpPr>
          <p:spPr bwMode="gray">
            <a:xfrm>
              <a:off x="2286231" y="4690166"/>
              <a:ext cx="115416" cy="197023"/>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p:txBody>
        </p:sp>
        <p:sp>
          <p:nvSpPr>
            <p:cNvPr id="1283" name="Textfeld 1282"/>
            <p:cNvSpPr txBox="1">
              <a:spLocks/>
            </p:cNvSpPr>
            <p:nvPr/>
          </p:nvSpPr>
          <p:spPr bwMode="gray">
            <a:xfrm>
              <a:off x="3671070" y="4430926"/>
              <a:ext cx="115416" cy="492557"/>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p:txBody>
        </p:sp>
        <p:sp>
          <p:nvSpPr>
            <p:cNvPr id="1284" name="Textfeld 1283"/>
            <p:cNvSpPr txBox="1">
              <a:spLocks/>
            </p:cNvSpPr>
            <p:nvPr/>
          </p:nvSpPr>
          <p:spPr bwMode="gray">
            <a:xfrm>
              <a:off x="5060318" y="4517340"/>
              <a:ext cx="115416" cy="394045"/>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00</a:t>
              </a:r>
            </a:p>
          </p:txBody>
        </p:sp>
        <p:sp>
          <p:nvSpPr>
            <p:cNvPr id="1285" name="Textfeld 1284"/>
            <p:cNvSpPr txBox="1">
              <a:spLocks/>
            </p:cNvSpPr>
            <p:nvPr/>
          </p:nvSpPr>
          <p:spPr bwMode="gray">
            <a:xfrm>
              <a:off x="5765961" y="4258100"/>
              <a:ext cx="115416" cy="689580"/>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11</a:t>
              </a:r>
            </a:p>
          </p:txBody>
        </p:sp>
        <p:sp>
          <p:nvSpPr>
            <p:cNvPr id="1286" name="Textfeld 1285"/>
            <p:cNvSpPr txBox="1">
              <a:spLocks/>
            </p:cNvSpPr>
            <p:nvPr/>
          </p:nvSpPr>
          <p:spPr bwMode="gray">
            <a:xfrm>
              <a:off x="1571772" y="4517340"/>
              <a:ext cx="115416" cy="394045"/>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11</a:t>
              </a:r>
            </a:p>
          </p:txBody>
        </p:sp>
        <p:sp>
          <p:nvSpPr>
            <p:cNvPr id="1287" name="Textfeld 1286"/>
            <p:cNvSpPr txBox="1">
              <a:spLocks/>
            </p:cNvSpPr>
            <p:nvPr/>
          </p:nvSpPr>
          <p:spPr bwMode="gray">
            <a:xfrm>
              <a:off x="873481" y="4344513"/>
              <a:ext cx="115416" cy="591068"/>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p:txBody>
        </p:sp>
        <p:grpSp>
          <p:nvGrpSpPr>
            <p:cNvPr id="1587" name="Gruppieren 1586"/>
            <p:cNvGrpSpPr/>
            <p:nvPr/>
          </p:nvGrpSpPr>
          <p:grpSpPr>
            <a:xfrm>
              <a:off x="2123048" y="2046760"/>
              <a:ext cx="2463942" cy="631811"/>
              <a:chOff x="975235" y="2046760"/>
              <a:chExt cx="2463942" cy="631811"/>
            </a:xfrm>
          </p:grpSpPr>
          <p:sp>
            <p:nvSpPr>
              <p:cNvPr id="1223" name="Rechteck 1222"/>
              <p:cNvSpPr/>
              <p:nvPr/>
            </p:nvSpPr>
            <p:spPr bwMode="auto">
              <a:xfrm>
                <a:off x="975235" y="2046760"/>
                <a:ext cx="442207" cy="442207"/>
              </a:xfrm>
              <a:prstGeom prst="rect">
                <a:avLst/>
              </a:prstGeom>
              <a:solidFill>
                <a:srgbClr val="AF235F"/>
              </a:solidFill>
              <a:ln>
                <a:noFill/>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943" fontAlgn="base">
                  <a:spcBef>
                    <a:spcPct val="50000"/>
                  </a:spcBef>
                  <a:spcAft>
                    <a:spcPct val="0"/>
                  </a:spcAft>
                </a:pPr>
                <a:endParaRPr lang="en-US" sz="1199" b="1" dirty="0">
                  <a:solidFill>
                    <a:srgbClr val="000000"/>
                  </a:solidFill>
                  <a:latin typeface="Arial" pitchFamily="34" charset="0"/>
                  <a:ea typeface="ＭＳ Ｐゴシック" charset="-128"/>
                </a:endParaRPr>
              </a:p>
            </p:txBody>
          </p:sp>
          <p:sp>
            <p:nvSpPr>
              <p:cNvPr id="1224" name="Rechteck 1223"/>
              <p:cNvSpPr/>
              <p:nvPr/>
            </p:nvSpPr>
            <p:spPr bwMode="auto">
              <a:xfrm>
                <a:off x="2996970" y="2046760"/>
                <a:ext cx="442207" cy="442207"/>
              </a:xfrm>
              <a:prstGeom prst="rect">
                <a:avLst/>
              </a:prstGeom>
              <a:solidFill>
                <a:srgbClr val="2387AA"/>
              </a:solidFill>
              <a:ln>
                <a:noFill/>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943" fontAlgn="base">
                  <a:spcBef>
                    <a:spcPct val="50000"/>
                  </a:spcBef>
                  <a:spcAft>
                    <a:spcPct val="0"/>
                  </a:spcAft>
                </a:pPr>
                <a:endParaRPr lang="en-US" sz="1199" b="1" dirty="0">
                  <a:solidFill>
                    <a:srgbClr val="000000"/>
                  </a:solidFill>
                  <a:latin typeface="Arial" pitchFamily="34" charset="0"/>
                  <a:ea typeface="ＭＳ Ｐゴシック" charset="-128"/>
                </a:endParaRPr>
              </a:p>
            </p:txBody>
          </p:sp>
          <p:sp>
            <p:nvSpPr>
              <p:cNvPr id="1225" name="Rechteck 1224"/>
              <p:cNvSpPr/>
              <p:nvPr/>
            </p:nvSpPr>
            <p:spPr bwMode="auto">
              <a:xfrm>
                <a:off x="2491521" y="2046760"/>
                <a:ext cx="442207" cy="442207"/>
              </a:xfrm>
              <a:prstGeom prst="rect">
                <a:avLst/>
              </a:prstGeom>
              <a:solidFill>
                <a:srgbClr val="32A0A0"/>
              </a:solidFill>
              <a:ln>
                <a:noFill/>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943" fontAlgn="base">
                  <a:spcBef>
                    <a:spcPct val="50000"/>
                  </a:spcBef>
                  <a:spcAft>
                    <a:spcPct val="0"/>
                  </a:spcAft>
                </a:pPr>
                <a:endParaRPr lang="en-US" sz="1199" b="1" dirty="0">
                  <a:solidFill>
                    <a:srgbClr val="000000"/>
                  </a:solidFill>
                  <a:latin typeface="Arial" pitchFamily="34" charset="0"/>
                  <a:ea typeface="ＭＳ Ｐゴシック" charset="-128"/>
                </a:endParaRPr>
              </a:p>
            </p:txBody>
          </p:sp>
          <p:sp>
            <p:nvSpPr>
              <p:cNvPr id="1226" name="Rechteck 1225"/>
              <p:cNvSpPr/>
              <p:nvPr/>
            </p:nvSpPr>
            <p:spPr bwMode="auto">
              <a:xfrm>
                <a:off x="1986133" y="2046760"/>
                <a:ext cx="442207" cy="442207"/>
              </a:xfrm>
              <a:prstGeom prst="rect">
                <a:avLst/>
              </a:prstGeom>
              <a:solidFill>
                <a:srgbClr val="D2D741"/>
              </a:solidFill>
              <a:ln>
                <a:noFill/>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943" fontAlgn="base">
                  <a:spcBef>
                    <a:spcPct val="50000"/>
                  </a:spcBef>
                  <a:spcAft>
                    <a:spcPct val="0"/>
                  </a:spcAft>
                </a:pPr>
                <a:endParaRPr lang="en-US" sz="1199" b="1" dirty="0">
                  <a:solidFill>
                    <a:srgbClr val="000000"/>
                  </a:solidFill>
                  <a:latin typeface="Arial" pitchFamily="34" charset="0"/>
                  <a:ea typeface="ＭＳ Ｐゴシック" charset="-128"/>
                </a:endParaRPr>
              </a:p>
            </p:txBody>
          </p:sp>
          <p:sp>
            <p:nvSpPr>
              <p:cNvPr id="1227" name="Rechteck 1226"/>
              <p:cNvSpPr/>
              <p:nvPr/>
            </p:nvSpPr>
            <p:spPr bwMode="auto">
              <a:xfrm>
                <a:off x="1480684" y="2046760"/>
                <a:ext cx="442207" cy="442207"/>
              </a:xfrm>
              <a:prstGeom prst="rect">
                <a:avLst/>
              </a:prstGeom>
              <a:solidFill>
                <a:srgbClr val="EB780A"/>
              </a:solidFill>
              <a:ln>
                <a:noFill/>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943" fontAlgn="base">
                  <a:spcBef>
                    <a:spcPct val="50000"/>
                  </a:spcBef>
                  <a:spcAft>
                    <a:spcPct val="0"/>
                  </a:spcAft>
                </a:pPr>
                <a:endParaRPr lang="en-US" sz="1199" b="1" dirty="0">
                  <a:solidFill>
                    <a:srgbClr val="000000"/>
                  </a:solidFill>
                  <a:latin typeface="Arial" pitchFamily="34" charset="0"/>
                  <a:ea typeface="ＭＳ Ｐゴシック" charset="-128"/>
                </a:endParaRPr>
              </a:p>
            </p:txBody>
          </p:sp>
          <p:grpSp>
            <p:nvGrpSpPr>
              <p:cNvPr id="1288" name="Gruppieren 1287"/>
              <p:cNvGrpSpPr/>
              <p:nvPr/>
            </p:nvGrpSpPr>
            <p:grpSpPr>
              <a:xfrm>
                <a:off x="1101667" y="2173192"/>
                <a:ext cx="505379" cy="505379"/>
                <a:chOff x="7102072" y="1124680"/>
                <a:chExt cx="576000" cy="576000"/>
              </a:xfrm>
            </p:grpSpPr>
            <p:sp>
              <p:nvSpPr>
                <p:cNvPr id="1289" name="Rechteck 1288"/>
                <p:cNvSpPr/>
                <p:nvPr/>
              </p:nvSpPr>
              <p:spPr bwMode="auto">
                <a:xfrm>
                  <a:off x="7102072" y="1124680"/>
                  <a:ext cx="576000" cy="576000"/>
                </a:xfrm>
                <a:prstGeom prst="rect">
                  <a:avLst/>
                </a:prstGeom>
                <a:solidFill>
                  <a:srgbClr val="C85A1E"/>
                </a:solidFill>
                <a:ln>
                  <a:noFill/>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943" fontAlgn="base">
                    <a:spcBef>
                      <a:spcPct val="50000"/>
                    </a:spcBef>
                    <a:spcAft>
                      <a:spcPct val="0"/>
                    </a:spcAft>
                  </a:pPr>
                  <a:endParaRPr lang="en-US" sz="1199" b="1" dirty="0">
                    <a:solidFill>
                      <a:srgbClr val="000000"/>
                    </a:solidFill>
                    <a:latin typeface="Arial" pitchFamily="34" charset="0"/>
                    <a:ea typeface="ＭＳ Ｐゴシック" charset="-128"/>
                  </a:endParaRPr>
                </a:p>
              </p:txBody>
            </p:sp>
            <p:sp>
              <p:nvSpPr>
                <p:cNvPr id="1290" name="Freeform 622"/>
                <p:cNvSpPr>
                  <a:spLocks noEditPoints="1"/>
                </p:cNvSpPr>
                <p:nvPr/>
              </p:nvSpPr>
              <p:spPr bwMode="gray">
                <a:xfrm>
                  <a:off x="7230202" y="1252404"/>
                  <a:ext cx="319740" cy="320552"/>
                </a:xfrm>
                <a:custGeom>
                  <a:avLst/>
                  <a:gdLst>
                    <a:gd name="T0" fmla="*/ 827 w 2400"/>
                    <a:gd name="T1" fmla="*/ 1640 h 2400"/>
                    <a:gd name="T2" fmla="*/ 1573 w 2400"/>
                    <a:gd name="T3" fmla="*/ 1520 h 2400"/>
                    <a:gd name="T4" fmla="*/ 2013 w 2400"/>
                    <a:gd name="T5" fmla="*/ 640 h 2400"/>
                    <a:gd name="T6" fmla="*/ 1680 w 2400"/>
                    <a:gd name="T7" fmla="*/ 760 h 2400"/>
                    <a:gd name="T8" fmla="*/ 2013 w 2400"/>
                    <a:gd name="T9" fmla="*/ 200 h 2400"/>
                    <a:gd name="T10" fmla="*/ 1680 w 2400"/>
                    <a:gd name="T11" fmla="*/ 320 h 2400"/>
                    <a:gd name="T12" fmla="*/ 1640 w 2400"/>
                    <a:gd name="T13" fmla="*/ 0 h 2400"/>
                    <a:gd name="T14" fmla="*/ 1480 w 2400"/>
                    <a:gd name="T15" fmla="*/ 880 h 2400"/>
                    <a:gd name="T16" fmla="*/ 880 w 2400"/>
                    <a:gd name="T17" fmla="*/ 640 h 2400"/>
                    <a:gd name="T18" fmla="*/ 0 w 2400"/>
                    <a:gd name="T19" fmla="*/ 560 h 2400"/>
                    <a:gd name="T20" fmla="*/ 800 w 2400"/>
                    <a:gd name="T21" fmla="*/ 320 h 2400"/>
                    <a:gd name="T22" fmla="*/ 1028 w 2400"/>
                    <a:gd name="T23" fmla="*/ 80 h 2400"/>
                    <a:gd name="T24" fmla="*/ 0 w 2400"/>
                    <a:gd name="T25" fmla="*/ 1040 h 2400"/>
                    <a:gd name="T26" fmla="*/ 373 w 2400"/>
                    <a:gd name="T27" fmla="*/ 1200 h 2400"/>
                    <a:gd name="T28" fmla="*/ 373 w 2400"/>
                    <a:gd name="T29" fmla="*/ 2400 h 2400"/>
                    <a:gd name="T30" fmla="*/ 373 w 2400"/>
                    <a:gd name="T31" fmla="*/ 2280 h 2400"/>
                    <a:gd name="T32" fmla="*/ 747 w 2400"/>
                    <a:gd name="T33" fmla="*/ 2040 h 2400"/>
                    <a:gd name="T34" fmla="*/ 0 w 2400"/>
                    <a:gd name="T35" fmla="*/ 1920 h 2400"/>
                    <a:gd name="T36" fmla="*/ 747 w 2400"/>
                    <a:gd name="T37" fmla="*/ 2040 h 2400"/>
                    <a:gd name="T38" fmla="*/ 0 w 2400"/>
                    <a:gd name="T39" fmla="*/ 1840 h 2400"/>
                    <a:gd name="T40" fmla="*/ 747 w 2400"/>
                    <a:gd name="T41" fmla="*/ 1720 h 2400"/>
                    <a:gd name="T42" fmla="*/ 373 w 2400"/>
                    <a:gd name="T43" fmla="*/ 1800 h 2400"/>
                    <a:gd name="T44" fmla="*/ 373 w 2400"/>
                    <a:gd name="T45" fmla="*/ 1680 h 2400"/>
                    <a:gd name="T46" fmla="*/ 747 w 2400"/>
                    <a:gd name="T47" fmla="*/ 1440 h 2400"/>
                    <a:gd name="T48" fmla="*/ 0 w 2400"/>
                    <a:gd name="T49" fmla="*/ 1320 h 2400"/>
                    <a:gd name="T50" fmla="*/ 747 w 2400"/>
                    <a:gd name="T51" fmla="*/ 1440 h 2400"/>
                    <a:gd name="T52" fmla="*/ 0 w 2400"/>
                    <a:gd name="T53" fmla="*/ 1240 h 2400"/>
                    <a:gd name="T54" fmla="*/ 747 w 2400"/>
                    <a:gd name="T55" fmla="*/ 1120 h 2400"/>
                    <a:gd name="T56" fmla="*/ 2027 w 2400"/>
                    <a:gd name="T57" fmla="*/ 1680 h 2400"/>
                    <a:gd name="T58" fmla="*/ 1653 w 2400"/>
                    <a:gd name="T59" fmla="*/ 1840 h 2400"/>
                    <a:gd name="T60" fmla="*/ 1653 w 2400"/>
                    <a:gd name="T61" fmla="*/ 2240 h 2400"/>
                    <a:gd name="T62" fmla="*/ 2400 w 2400"/>
                    <a:gd name="T63" fmla="*/ 2120 h 2400"/>
                    <a:gd name="T64" fmla="*/ 2027 w 2400"/>
                    <a:gd name="T65" fmla="*/ 2200 h 2400"/>
                    <a:gd name="T66" fmla="*/ 2027 w 2400"/>
                    <a:gd name="T67" fmla="*/ 2080 h 2400"/>
                    <a:gd name="T68" fmla="*/ 827 w 2400"/>
                    <a:gd name="T69" fmla="*/ 1440 h 2400"/>
                    <a:gd name="T70" fmla="*/ 1200 w 2400"/>
                    <a:gd name="T71" fmla="*/ 1600 h 2400"/>
                    <a:gd name="T72" fmla="*/ 1200 w 2400"/>
                    <a:gd name="T73" fmla="*/ 2400 h 2400"/>
                    <a:gd name="T74" fmla="*/ 1200 w 2400"/>
                    <a:gd name="T75" fmla="*/ 2280 h 2400"/>
                    <a:gd name="T76" fmla="*/ 1573 w 2400"/>
                    <a:gd name="T77" fmla="*/ 2040 h 2400"/>
                    <a:gd name="T78" fmla="*/ 827 w 2400"/>
                    <a:gd name="T79" fmla="*/ 1920 h 2400"/>
                    <a:gd name="T80" fmla="*/ 1573 w 2400"/>
                    <a:gd name="T81" fmla="*/ 2040 h 2400"/>
                    <a:gd name="T82" fmla="*/ 827 w 2400"/>
                    <a:gd name="T83" fmla="*/ 1840 h 2400"/>
                    <a:gd name="T84" fmla="*/ 1573 w 2400"/>
                    <a:gd name="T85" fmla="*/ 1720 h 2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00" h="2400">
                      <a:moveTo>
                        <a:pt x="1573" y="1640"/>
                      </a:moveTo>
                      <a:cubicBezTo>
                        <a:pt x="1573" y="1728"/>
                        <a:pt x="1406" y="1800"/>
                        <a:pt x="1200" y="1800"/>
                      </a:cubicBezTo>
                      <a:cubicBezTo>
                        <a:pt x="994" y="1800"/>
                        <a:pt x="827" y="1728"/>
                        <a:pt x="827" y="1640"/>
                      </a:cubicBezTo>
                      <a:cubicBezTo>
                        <a:pt x="827" y="1520"/>
                        <a:pt x="827" y="1520"/>
                        <a:pt x="827" y="1520"/>
                      </a:cubicBezTo>
                      <a:cubicBezTo>
                        <a:pt x="827" y="1608"/>
                        <a:pt x="994" y="1680"/>
                        <a:pt x="1200" y="1680"/>
                      </a:cubicBezTo>
                      <a:cubicBezTo>
                        <a:pt x="1406" y="1680"/>
                        <a:pt x="1573" y="1608"/>
                        <a:pt x="1573" y="1520"/>
                      </a:cubicBezTo>
                      <a:lnTo>
                        <a:pt x="1573" y="1640"/>
                      </a:lnTo>
                      <a:close/>
                      <a:moveTo>
                        <a:pt x="1680" y="640"/>
                      </a:moveTo>
                      <a:cubicBezTo>
                        <a:pt x="2013" y="640"/>
                        <a:pt x="2013" y="640"/>
                        <a:pt x="2013" y="640"/>
                      </a:cubicBezTo>
                      <a:cubicBezTo>
                        <a:pt x="2050" y="640"/>
                        <a:pt x="2080" y="667"/>
                        <a:pt x="2080" y="700"/>
                      </a:cubicBezTo>
                      <a:cubicBezTo>
                        <a:pt x="2080" y="733"/>
                        <a:pt x="2050" y="760"/>
                        <a:pt x="2013" y="760"/>
                      </a:cubicBezTo>
                      <a:cubicBezTo>
                        <a:pt x="1680" y="760"/>
                        <a:pt x="1680" y="760"/>
                        <a:pt x="1680" y="760"/>
                      </a:cubicBezTo>
                      <a:lnTo>
                        <a:pt x="1680" y="640"/>
                      </a:lnTo>
                      <a:close/>
                      <a:moveTo>
                        <a:pt x="1680" y="200"/>
                      </a:moveTo>
                      <a:cubicBezTo>
                        <a:pt x="2013" y="200"/>
                        <a:pt x="2013" y="200"/>
                        <a:pt x="2013" y="200"/>
                      </a:cubicBezTo>
                      <a:cubicBezTo>
                        <a:pt x="2050" y="200"/>
                        <a:pt x="2080" y="227"/>
                        <a:pt x="2080" y="260"/>
                      </a:cubicBezTo>
                      <a:cubicBezTo>
                        <a:pt x="2080" y="293"/>
                        <a:pt x="2050" y="320"/>
                        <a:pt x="2013" y="320"/>
                      </a:cubicBezTo>
                      <a:cubicBezTo>
                        <a:pt x="1680" y="320"/>
                        <a:pt x="1680" y="320"/>
                        <a:pt x="1680" y="320"/>
                      </a:cubicBezTo>
                      <a:lnTo>
                        <a:pt x="1680" y="200"/>
                      </a:lnTo>
                      <a:close/>
                      <a:moveTo>
                        <a:pt x="1480" y="0"/>
                      </a:moveTo>
                      <a:cubicBezTo>
                        <a:pt x="1640" y="0"/>
                        <a:pt x="1640" y="0"/>
                        <a:pt x="1640" y="0"/>
                      </a:cubicBezTo>
                      <a:cubicBezTo>
                        <a:pt x="1640" y="960"/>
                        <a:pt x="1640" y="960"/>
                        <a:pt x="1640" y="960"/>
                      </a:cubicBezTo>
                      <a:cubicBezTo>
                        <a:pt x="1480" y="960"/>
                        <a:pt x="1480" y="960"/>
                        <a:pt x="1480" y="960"/>
                      </a:cubicBezTo>
                      <a:cubicBezTo>
                        <a:pt x="1480" y="880"/>
                        <a:pt x="1480" y="880"/>
                        <a:pt x="1480" y="880"/>
                      </a:cubicBezTo>
                      <a:cubicBezTo>
                        <a:pt x="1028" y="880"/>
                        <a:pt x="1028" y="880"/>
                        <a:pt x="1028" y="880"/>
                      </a:cubicBezTo>
                      <a:cubicBezTo>
                        <a:pt x="946" y="880"/>
                        <a:pt x="880" y="813"/>
                        <a:pt x="880" y="730"/>
                      </a:cubicBezTo>
                      <a:cubicBezTo>
                        <a:pt x="880" y="640"/>
                        <a:pt x="880" y="640"/>
                        <a:pt x="880" y="640"/>
                      </a:cubicBezTo>
                      <a:cubicBezTo>
                        <a:pt x="800" y="640"/>
                        <a:pt x="800" y="640"/>
                        <a:pt x="800" y="640"/>
                      </a:cubicBezTo>
                      <a:cubicBezTo>
                        <a:pt x="800" y="560"/>
                        <a:pt x="800" y="560"/>
                        <a:pt x="800" y="560"/>
                      </a:cubicBezTo>
                      <a:cubicBezTo>
                        <a:pt x="0" y="560"/>
                        <a:pt x="0" y="560"/>
                        <a:pt x="0" y="560"/>
                      </a:cubicBezTo>
                      <a:cubicBezTo>
                        <a:pt x="0" y="400"/>
                        <a:pt x="0" y="400"/>
                        <a:pt x="0" y="400"/>
                      </a:cubicBezTo>
                      <a:cubicBezTo>
                        <a:pt x="800" y="400"/>
                        <a:pt x="800" y="400"/>
                        <a:pt x="800" y="400"/>
                      </a:cubicBezTo>
                      <a:cubicBezTo>
                        <a:pt x="800" y="320"/>
                        <a:pt x="800" y="320"/>
                        <a:pt x="800" y="320"/>
                      </a:cubicBezTo>
                      <a:cubicBezTo>
                        <a:pt x="880" y="320"/>
                        <a:pt x="880" y="320"/>
                        <a:pt x="880" y="320"/>
                      </a:cubicBezTo>
                      <a:cubicBezTo>
                        <a:pt x="880" y="230"/>
                        <a:pt x="880" y="230"/>
                        <a:pt x="880" y="230"/>
                      </a:cubicBezTo>
                      <a:cubicBezTo>
                        <a:pt x="880" y="147"/>
                        <a:pt x="946" y="80"/>
                        <a:pt x="1028" y="80"/>
                      </a:cubicBezTo>
                      <a:cubicBezTo>
                        <a:pt x="1480" y="80"/>
                        <a:pt x="1480" y="80"/>
                        <a:pt x="1480" y="80"/>
                      </a:cubicBezTo>
                      <a:lnTo>
                        <a:pt x="1480" y="0"/>
                      </a:lnTo>
                      <a:close/>
                      <a:moveTo>
                        <a:pt x="0" y="1040"/>
                      </a:moveTo>
                      <a:cubicBezTo>
                        <a:pt x="0" y="952"/>
                        <a:pt x="167" y="880"/>
                        <a:pt x="373" y="880"/>
                      </a:cubicBezTo>
                      <a:cubicBezTo>
                        <a:pt x="580" y="880"/>
                        <a:pt x="747" y="952"/>
                        <a:pt x="747" y="1040"/>
                      </a:cubicBezTo>
                      <a:cubicBezTo>
                        <a:pt x="747" y="1128"/>
                        <a:pt x="580" y="1200"/>
                        <a:pt x="373" y="1200"/>
                      </a:cubicBezTo>
                      <a:cubicBezTo>
                        <a:pt x="167" y="1200"/>
                        <a:pt x="0" y="1128"/>
                        <a:pt x="0" y="1040"/>
                      </a:cubicBezTo>
                      <a:close/>
                      <a:moveTo>
                        <a:pt x="747" y="2240"/>
                      </a:moveTo>
                      <a:cubicBezTo>
                        <a:pt x="747" y="2328"/>
                        <a:pt x="580" y="2400"/>
                        <a:pt x="373" y="2400"/>
                      </a:cubicBezTo>
                      <a:cubicBezTo>
                        <a:pt x="167" y="2400"/>
                        <a:pt x="0" y="2328"/>
                        <a:pt x="0" y="2240"/>
                      </a:cubicBezTo>
                      <a:cubicBezTo>
                        <a:pt x="0" y="2120"/>
                        <a:pt x="0" y="2120"/>
                        <a:pt x="0" y="2120"/>
                      </a:cubicBezTo>
                      <a:cubicBezTo>
                        <a:pt x="0" y="2208"/>
                        <a:pt x="167" y="2280"/>
                        <a:pt x="373" y="2280"/>
                      </a:cubicBezTo>
                      <a:cubicBezTo>
                        <a:pt x="580" y="2280"/>
                        <a:pt x="747" y="2208"/>
                        <a:pt x="747" y="2120"/>
                      </a:cubicBezTo>
                      <a:lnTo>
                        <a:pt x="747" y="2240"/>
                      </a:lnTo>
                      <a:close/>
                      <a:moveTo>
                        <a:pt x="747" y="2040"/>
                      </a:moveTo>
                      <a:cubicBezTo>
                        <a:pt x="747" y="2128"/>
                        <a:pt x="580" y="2200"/>
                        <a:pt x="373" y="2200"/>
                      </a:cubicBezTo>
                      <a:cubicBezTo>
                        <a:pt x="167" y="2200"/>
                        <a:pt x="0" y="2128"/>
                        <a:pt x="0" y="2040"/>
                      </a:cubicBezTo>
                      <a:cubicBezTo>
                        <a:pt x="0" y="1920"/>
                        <a:pt x="0" y="1920"/>
                        <a:pt x="0" y="1920"/>
                      </a:cubicBezTo>
                      <a:cubicBezTo>
                        <a:pt x="0" y="2008"/>
                        <a:pt x="167" y="2080"/>
                        <a:pt x="373" y="2080"/>
                      </a:cubicBezTo>
                      <a:cubicBezTo>
                        <a:pt x="580" y="2080"/>
                        <a:pt x="747" y="2008"/>
                        <a:pt x="747" y="1920"/>
                      </a:cubicBezTo>
                      <a:lnTo>
                        <a:pt x="747" y="2040"/>
                      </a:lnTo>
                      <a:close/>
                      <a:moveTo>
                        <a:pt x="747" y="1840"/>
                      </a:moveTo>
                      <a:cubicBezTo>
                        <a:pt x="747" y="1928"/>
                        <a:pt x="580" y="2000"/>
                        <a:pt x="373" y="2000"/>
                      </a:cubicBezTo>
                      <a:cubicBezTo>
                        <a:pt x="167" y="2000"/>
                        <a:pt x="0" y="1928"/>
                        <a:pt x="0" y="1840"/>
                      </a:cubicBezTo>
                      <a:cubicBezTo>
                        <a:pt x="0" y="1720"/>
                        <a:pt x="0" y="1720"/>
                        <a:pt x="0" y="1720"/>
                      </a:cubicBezTo>
                      <a:cubicBezTo>
                        <a:pt x="0" y="1808"/>
                        <a:pt x="167" y="1880"/>
                        <a:pt x="373" y="1880"/>
                      </a:cubicBezTo>
                      <a:cubicBezTo>
                        <a:pt x="580" y="1880"/>
                        <a:pt x="747" y="1808"/>
                        <a:pt x="747" y="1720"/>
                      </a:cubicBezTo>
                      <a:lnTo>
                        <a:pt x="747" y="1840"/>
                      </a:lnTo>
                      <a:close/>
                      <a:moveTo>
                        <a:pt x="747" y="1640"/>
                      </a:moveTo>
                      <a:cubicBezTo>
                        <a:pt x="747" y="1728"/>
                        <a:pt x="580" y="1800"/>
                        <a:pt x="373" y="1800"/>
                      </a:cubicBezTo>
                      <a:cubicBezTo>
                        <a:pt x="167" y="1800"/>
                        <a:pt x="0" y="1728"/>
                        <a:pt x="0" y="1640"/>
                      </a:cubicBezTo>
                      <a:cubicBezTo>
                        <a:pt x="0" y="1520"/>
                        <a:pt x="0" y="1520"/>
                        <a:pt x="0" y="1520"/>
                      </a:cubicBezTo>
                      <a:cubicBezTo>
                        <a:pt x="0" y="1608"/>
                        <a:pt x="167" y="1680"/>
                        <a:pt x="373" y="1680"/>
                      </a:cubicBezTo>
                      <a:cubicBezTo>
                        <a:pt x="580" y="1680"/>
                        <a:pt x="747" y="1608"/>
                        <a:pt x="747" y="1520"/>
                      </a:cubicBezTo>
                      <a:lnTo>
                        <a:pt x="747" y="1640"/>
                      </a:lnTo>
                      <a:close/>
                      <a:moveTo>
                        <a:pt x="747" y="1440"/>
                      </a:moveTo>
                      <a:cubicBezTo>
                        <a:pt x="747" y="1528"/>
                        <a:pt x="580" y="1600"/>
                        <a:pt x="373" y="1600"/>
                      </a:cubicBezTo>
                      <a:cubicBezTo>
                        <a:pt x="167" y="1600"/>
                        <a:pt x="0" y="1528"/>
                        <a:pt x="0" y="1440"/>
                      </a:cubicBezTo>
                      <a:cubicBezTo>
                        <a:pt x="0" y="1320"/>
                        <a:pt x="0" y="1320"/>
                        <a:pt x="0" y="1320"/>
                      </a:cubicBezTo>
                      <a:cubicBezTo>
                        <a:pt x="0" y="1408"/>
                        <a:pt x="167" y="1480"/>
                        <a:pt x="373" y="1480"/>
                      </a:cubicBezTo>
                      <a:cubicBezTo>
                        <a:pt x="580" y="1480"/>
                        <a:pt x="747" y="1408"/>
                        <a:pt x="747" y="1320"/>
                      </a:cubicBezTo>
                      <a:lnTo>
                        <a:pt x="747" y="1440"/>
                      </a:lnTo>
                      <a:close/>
                      <a:moveTo>
                        <a:pt x="747" y="1240"/>
                      </a:moveTo>
                      <a:cubicBezTo>
                        <a:pt x="747" y="1328"/>
                        <a:pt x="580" y="1400"/>
                        <a:pt x="373" y="1400"/>
                      </a:cubicBezTo>
                      <a:cubicBezTo>
                        <a:pt x="167" y="1400"/>
                        <a:pt x="0" y="1328"/>
                        <a:pt x="0" y="1240"/>
                      </a:cubicBezTo>
                      <a:cubicBezTo>
                        <a:pt x="0" y="1120"/>
                        <a:pt x="0" y="1120"/>
                        <a:pt x="0" y="1120"/>
                      </a:cubicBezTo>
                      <a:cubicBezTo>
                        <a:pt x="0" y="1208"/>
                        <a:pt x="167" y="1280"/>
                        <a:pt x="373" y="1280"/>
                      </a:cubicBezTo>
                      <a:cubicBezTo>
                        <a:pt x="580" y="1280"/>
                        <a:pt x="747" y="1208"/>
                        <a:pt x="747" y="1120"/>
                      </a:cubicBezTo>
                      <a:lnTo>
                        <a:pt x="747" y="1240"/>
                      </a:lnTo>
                      <a:close/>
                      <a:moveTo>
                        <a:pt x="1653" y="1840"/>
                      </a:moveTo>
                      <a:cubicBezTo>
                        <a:pt x="1653" y="1752"/>
                        <a:pt x="1820" y="1680"/>
                        <a:pt x="2027" y="1680"/>
                      </a:cubicBezTo>
                      <a:cubicBezTo>
                        <a:pt x="2233" y="1680"/>
                        <a:pt x="2400" y="1752"/>
                        <a:pt x="2400" y="1840"/>
                      </a:cubicBezTo>
                      <a:cubicBezTo>
                        <a:pt x="2400" y="1928"/>
                        <a:pt x="2233" y="2000"/>
                        <a:pt x="2027" y="2000"/>
                      </a:cubicBezTo>
                      <a:cubicBezTo>
                        <a:pt x="1820" y="2000"/>
                        <a:pt x="1653" y="1928"/>
                        <a:pt x="1653" y="1840"/>
                      </a:cubicBezTo>
                      <a:close/>
                      <a:moveTo>
                        <a:pt x="2400" y="2240"/>
                      </a:moveTo>
                      <a:cubicBezTo>
                        <a:pt x="2400" y="2328"/>
                        <a:pt x="2233" y="2400"/>
                        <a:pt x="2027" y="2400"/>
                      </a:cubicBezTo>
                      <a:cubicBezTo>
                        <a:pt x="1820" y="2400"/>
                        <a:pt x="1653" y="2328"/>
                        <a:pt x="1653" y="2240"/>
                      </a:cubicBezTo>
                      <a:cubicBezTo>
                        <a:pt x="1653" y="2120"/>
                        <a:pt x="1653" y="2120"/>
                        <a:pt x="1653" y="2120"/>
                      </a:cubicBezTo>
                      <a:cubicBezTo>
                        <a:pt x="1653" y="2208"/>
                        <a:pt x="1820" y="2280"/>
                        <a:pt x="2027" y="2280"/>
                      </a:cubicBezTo>
                      <a:cubicBezTo>
                        <a:pt x="2233" y="2280"/>
                        <a:pt x="2400" y="2208"/>
                        <a:pt x="2400" y="2120"/>
                      </a:cubicBezTo>
                      <a:lnTo>
                        <a:pt x="2400" y="2240"/>
                      </a:lnTo>
                      <a:close/>
                      <a:moveTo>
                        <a:pt x="2400" y="2040"/>
                      </a:moveTo>
                      <a:cubicBezTo>
                        <a:pt x="2400" y="2128"/>
                        <a:pt x="2233" y="2200"/>
                        <a:pt x="2027" y="2200"/>
                      </a:cubicBezTo>
                      <a:cubicBezTo>
                        <a:pt x="1820" y="2200"/>
                        <a:pt x="1653" y="2128"/>
                        <a:pt x="1653" y="2040"/>
                      </a:cubicBezTo>
                      <a:cubicBezTo>
                        <a:pt x="1653" y="1920"/>
                        <a:pt x="1653" y="1920"/>
                        <a:pt x="1653" y="1920"/>
                      </a:cubicBezTo>
                      <a:cubicBezTo>
                        <a:pt x="1653" y="2008"/>
                        <a:pt x="1820" y="2080"/>
                        <a:pt x="2027" y="2080"/>
                      </a:cubicBezTo>
                      <a:cubicBezTo>
                        <a:pt x="2233" y="2080"/>
                        <a:pt x="2400" y="2008"/>
                        <a:pt x="2400" y="1920"/>
                      </a:cubicBezTo>
                      <a:lnTo>
                        <a:pt x="2400" y="2040"/>
                      </a:lnTo>
                      <a:close/>
                      <a:moveTo>
                        <a:pt x="827" y="1440"/>
                      </a:moveTo>
                      <a:cubicBezTo>
                        <a:pt x="827" y="1352"/>
                        <a:pt x="994" y="1280"/>
                        <a:pt x="1200" y="1280"/>
                      </a:cubicBezTo>
                      <a:cubicBezTo>
                        <a:pt x="1406" y="1280"/>
                        <a:pt x="1573" y="1352"/>
                        <a:pt x="1573" y="1440"/>
                      </a:cubicBezTo>
                      <a:cubicBezTo>
                        <a:pt x="1573" y="1528"/>
                        <a:pt x="1406" y="1600"/>
                        <a:pt x="1200" y="1600"/>
                      </a:cubicBezTo>
                      <a:cubicBezTo>
                        <a:pt x="994" y="1600"/>
                        <a:pt x="827" y="1528"/>
                        <a:pt x="827" y="1440"/>
                      </a:cubicBezTo>
                      <a:close/>
                      <a:moveTo>
                        <a:pt x="1573" y="2240"/>
                      </a:moveTo>
                      <a:cubicBezTo>
                        <a:pt x="1573" y="2328"/>
                        <a:pt x="1406" y="2400"/>
                        <a:pt x="1200" y="2400"/>
                      </a:cubicBezTo>
                      <a:cubicBezTo>
                        <a:pt x="994" y="2400"/>
                        <a:pt x="827" y="2328"/>
                        <a:pt x="827" y="2240"/>
                      </a:cubicBezTo>
                      <a:cubicBezTo>
                        <a:pt x="827" y="2120"/>
                        <a:pt x="827" y="2120"/>
                        <a:pt x="827" y="2120"/>
                      </a:cubicBezTo>
                      <a:cubicBezTo>
                        <a:pt x="827" y="2208"/>
                        <a:pt x="994" y="2280"/>
                        <a:pt x="1200" y="2280"/>
                      </a:cubicBezTo>
                      <a:cubicBezTo>
                        <a:pt x="1406" y="2280"/>
                        <a:pt x="1573" y="2208"/>
                        <a:pt x="1573" y="2120"/>
                      </a:cubicBezTo>
                      <a:lnTo>
                        <a:pt x="1573" y="2240"/>
                      </a:lnTo>
                      <a:close/>
                      <a:moveTo>
                        <a:pt x="1573" y="2040"/>
                      </a:moveTo>
                      <a:cubicBezTo>
                        <a:pt x="1573" y="2128"/>
                        <a:pt x="1406" y="2200"/>
                        <a:pt x="1200" y="2200"/>
                      </a:cubicBezTo>
                      <a:cubicBezTo>
                        <a:pt x="994" y="2200"/>
                        <a:pt x="827" y="2128"/>
                        <a:pt x="827" y="2040"/>
                      </a:cubicBezTo>
                      <a:cubicBezTo>
                        <a:pt x="827" y="1920"/>
                        <a:pt x="827" y="1920"/>
                        <a:pt x="827" y="1920"/>
                      </a:cubicBezTo>
                      <a:cubicBezTo>
                        <a:pt x="827" y="2008"/>
                        <a:pt x="994" y="2080"/>
                        <a:pt x="1200" y="2080"/>
                      </a:cubicBezTo>
                      <a:cubicBezTo>
                        <a:pt x="1406" y="2080"/>
                        <a:pt x="1573" y="2008"/>
                        <a:pt x="1573" y="1920"/>
                      </a:cubicBezTo>
                      <a:lnTo>
                        <a:pt x="1573" y="2040"/>
                      </a:lnTo>
                      <a:close/>
                      <a:moveTo>
                        <a:pt x="1573" y="1840"/>
                      </a:moveTo>
                      <a:cubicBezTo>
                        <a:pt x="1573" y="1928"/>
                        <a:pt x="1406" y="2000"/>
                        <a:pt x="1200" y="2000"/>
                      </a:cubicBezTo>
                      <a:cubicBezTo>
                        <a:pt x="994" y="2000"/>
                        <a:pt x="827" y="1928"/>
                        <a:pt x="827" y="1840"/>
                      </a:cubicBezTo>
                      <a:cubicBezTo>
                        <a:pt x="827" y="1720"/>
                        <a:pt x="827" y="1720"/>
                        <a:pt x="827" y="1720"/>
                      </a:cubicBezTo>
                      <a:cubicBezTo>
                        <a:pt x="827" y="1808"/>
                        <a:pt x="994" y="1880"/>
                        <a:pt x="1200" y="1880"/>
                      </a:cubicBezTo>
                      <a:cubicBezTo>
                        <a:pt x="1406" y="1880"/>
                        <a:pt x="1573" y="1808"/>
                        <a:pt x="1573" y="1720"/>
                      </a:cubicBezTo>
                      <a:lnTo>
                        <a:pt x="1573" y="1840"/>
                      </a:ln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ADBECB"/>
                    </a:solidFill>
                    <a:latin typeface="Arial" pitchFamily="34" charset="0"/>
                    <a:ea typeface="ＭＳ Ｐゴシック" charset="-128"/>
                  </a:endParaRPr>
                </a:p>
              </p:txBody>
            </p:sp>
          </p:grpSp>
          <p:grpSp>
            <p:nvGrpSpPr>
              <p:cNvPr id="1291" name="Gruppieren 1290"/>
              <p:cNvGrpSpPr/>
              <p:nvPr/>
            </p:nvGrpSpPr>
            <p:grpSpPr>
              <a:xfrm>
                <a:off x="1670227" y="2173122"/>
                <a:ext cx="505379" cy="505379"/>
                <a:chOff x="7432044" y="1492369"/>
                <a:chExt cx="576000" cy="576000"/>
              </a:xfrm>
            </p:grpSpPr>
            <p:sp>
              <p:nvSpPr>
                <p:cNvPr id="1292" name="Rechteck 1291"/>
                <p:cNvSpPr/>
                <p:nvPr/>
              </p:nvSpPr>
              <p:spPr bwMode="auto">
                <a:xfrm>
                  <a:off x="7432044" y="1492369"/>
                  <a:ext cx="576000" cy="576000"/>
                </a:xfrm>
                <a:prstGeom prst="rect">
                  <a:avLst/>
                </a:prstGeom>
                <a:solidFill>
                  <a:srgbClr val="FFB900"/>
                </a:solidFill>
                <a:ln>
                  <a:noFill/>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943" fontAlgn="base">
                    <a:spcBef>
                      <a:spcPct val="50000"/>
                    </a:spcBef>
                    <a:spcAft>
                      <a:spcPct val="0"/>
                    </a:spcAft>
                  </a:pPr>
                  <a:endParaRPr lang="en-US" sz="1199" b="1" dirty="0">
                    <a:solidFill>
                      <a:srgbClr val="000000"/>
                    </a:solidFill>
                    <a:latin typeface="Arial" pitchFamily="34" charset="0"/>
                    <a:ea typeface="ＭＳ Ｐゴシック" charset="-128"/>
                  </a:endParaRPr>
                </a:p>
              </p:txBody>
            </p:sp>
            <p:sp>
              <p:nvSpPr>
                <p:cNvPr id="1293" name="Freeform 626"/>
                <p:cNvSpPr>
                  <a:spLocks noEditPoints="1"/>
                </p:cNvSpPr>
                <p:nvPr/>
              </p:nvSpPr>
              <p:spPr bwMode="gray">
                <a:xfrm>
                  <a:off x="7568882" y="1629491"/>
                  <a:ext cx="302324" cy="301756"/>
                </a:xfrm>
                <a:custGeom>
                  <a:avLst/>
                  <a:gdLst>
                    <a:gd name="T0" fmla="*/ 2396 w 2396"/>
                    <a:gd name="T1" fmla="*/ 1198 h 2396"/>
                    <a:gd name="T2" fmla="*/ 1187 w 2396"/>
                    <a:gd name="T3" fmla="*/ 0 h 2396"/>
                    <a:gd name="T4" fmla="*/ 1161 w 2396"/>
                    <a:gd name="T5" fmla="*/ 1 h 2396"/>
                    <a:gd name="T6" fmla="*/ 1161 w 2396"/>
                    <a:gd name="T7" fmla="*/ 2395 h 2396"/>
                    <a:gd name="T8" fmla="*/ 1187 w 2396"/>
                    <a:gd name="T9" fmla="*/ 2396 h 2396"/>
                    <a:gd name="T10" fmla="*/ 2217 w 2396"/>
                    <a:gd name="T11" fmla="*/ 1827 h 2396"/>
                    <a:gd name="T12" fmla="*/ 2221 w 2396"/>
                    <a:gd name="T13" fmla="*/ 1822 h 2396"/>
                    <a:gd name="T14" fmla="*/ 548 w 2396"/>
                    <a:gd name="T15" fmla="*/ 1240 h 2396"/>
                    <a:gd name="T16" fmla="*/ 227 w 2396"/>
                    <a:gd name="T17" fmla="*/ 1744 h 2396"/>
                    <a:gd name="T18" fmla="*/ 2312 w 2396"/>
                    <a:gd name="T19" fmla="*/ 1156 h 2396"/>
                    <a:gd name="T20" fmla="*/ 1749 w 2396"/>
                    <a:gd name="T21" fmla="*/ 658 h 2396"/>
                    <a:gd name="T22" fmla="*/ 2312 w 2396"/>
                    <a:gd name="T23" fmla="*/ 1156 h 2396"/>
                    <a:gd name="T24" fmla="*/ 1240 w 2396"/>
                    <a:gd name="T25" fmla="*/ 1156 h 2396"/>
                    <a:gd name="T26" fmla="*/ 1662 w 2396"/>
                    <a:gd name="T27" fmla="*/ 658 h 2396"/>
                    <a:gd name="T28" fmla="*/ 1240 w 2396"/>
                    <a:gd name="T29" fmla="*/ 574 h 2396"/>
                    <a:gd name="T30" fmla="*/ 1563 w 2396"/>
                    <a:gd name="T31" fmla="*/ 400 h 2396"/>
                    <a:gd name="T32" fmla="*/ 1240 w 2396"/>
                    <a:gd name="T33" fmla="*/ 574 h 2396"/>
                    <a:gd name="T34" fmla="*/ 1156 w 2396"/>
                    <a:gd name="T35" fmla="*/ 574 h 2396"/>
                    <a:gd name="T36" fmla="*/ 800 w 2396"/>
                    <a:gd name="T37" fmla="*/ 400 h 2396"/>
                    <a:gd name="T38" fmla="*/ 1156 w 2396"/>
                    <a:gd name="T39" fmla="*/ 658 h 2396"/>
                    <a:gd name="T40" fmla="*/ 631 w 2396"/>
                    <a:gd name="T41" fmla="*/ 1156 h 2396"/>
                    <a:gd name="T42" fmla="*/ 1156 w 2396"/>
                    <a:gd name="T43" fmla="*/ 658 h 2396"/>
                    <a:gd name="T44" fmla="*/ 85 w 2396"/>
                    <a:gd name="T45" fmla="*/ 1156 h 2396"/>
                    <a:gd name="T46" fmla="*/ 613 w 2396"/>
                    <a:gd name="T47" fmla="*/ 658 h 2396"/>
                    <a:gd name="T48" fmla="*/ 631 w 2396"/>
                    <a:gd name="T49" fmla="*/ 1240 h 2396"/>
                    <a:gd name="T50" fmla="*/ 1156 w 2396"/>
                    <a:gd name="T51" fmla="*/ 1744 h 2396"/>
                    <a:gd name="T52" fmla="*/ 631 w 2396"/>
                    <a:gd name="T53" fmla="*/ 1240 h 2396"/>
                    <a:gd name="T54" fmla="*/ 1156 w 2396"/>
                    <a:gd name="T55" fmla="*/ 2311 h 2396"/>
                    <a:gd name="T56" fmla="*/ 728 w 2396"/>
                    <a:gd name="T57" fmla="*/ 1827 h 2396"/>
                    <a:gd name="T58" fmla="*/ 1240 w 2396"/>
                    <a:gd name="T59" fmla="*/ 2306 h 2396"/>
                    <a:gd name="T60" fmla="*/ 1634 w 2396"/>
                    <a:gd name="T61" fmla="*/ 1827 h 2396"/>
                    <a:gd name="T62" fmla="*/ 1240 w 2396"/>
                    <a:gd name="T63" fmla="*/ 2306 h 2396"/>
                    <a:gd name="T64" fmla="*/ 1240 w 2396"/>
                    <a:gd name="T65" fmla="*/ 1240 h 2396"/>
                    <a:gd name="T66" fmla="*/ 1660 w 2396"/>
                    <a:gd name="T67" fmla="*/ 1744 h 2396"/>
                    <a:gd name="T68" fmla="*/ 1815 w 2396"/>
                    <a:gd name="T69" fmla="*/ 1240 h 2396"/>
                    <a:gd name="T70" fmla="*/ 2169 w 2396"/>
                    <a:gd name="T71" fmla="*/ 1744 h 2396"/>
                    <a:gd name="T72" fmla="*/ 1815 w 2396"/>
                    <a:gd name="T73" fmla="*/ 1240 h 2396"/>
                    <a:gd name="T74" fmla="*/ 1725 w 2396"/>
                    <a:gd name="T75" fmla="*/ 574 h 2396"/>
                    <a:gd name="T76" fmla="*/ 2121 w 2396"/>
                    <a:gd name="T77" fmla="*/ 574 h 2396"/>
                    <a:gd name="T78" fmla="*/ 637 w 2396"/>
                    <a:gd name="T79" fmla="*/ 574 h 2396"/>
                    <a:gd name="T80" fmla="*/ 894 w 2396"/>
                    <a:gd name="T81" fmla="*/ 126 h 2396"/>
                    <a:gd name="T82" fmla="*/ 639 w 2396"/>
                    <a:gd name="T83" fmla="*/ 1827 h 2396"/>
                    <a:gd name="T84" fmla="*/ 279 w 2396"/>
                    <a:gd name="T85" fmla="*/ 1827 h 2396"/>
                    <a:gd name="T86" fmla="*/ 1724 w 2396"/>
                    <a:gd name="T87" fmla="*/ 1827 h 2396"/>
                    <a:gd name="T88" fmla="*/ 1456 w 2396"/>
                    <a:gd name="T89" fmla="*/ 2282 h 2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96" h="2396">
                      <a:moveTo>
                        <a:pt x="2221" y="1822"/>
                      </a:moveTo>
                      <a:cubicBezTo>
                        <a:pt x="2332" y="1640"/>
                        <a:pt x="2396" y="1426"/>
                        <a:pt x="2396" y="1198"/>
                      </a:cubicBezTo>
                      <a:cubicBezTo>
                        <a:pt x="2396" y="537"/>
                        <a:pt x="1859" y="0"/>
                        <a:pt x="1198" y="0"/>
                      </a:cubicBezTo>
                      <a:cubicBezTo>
                        <a:pt x="1194" y="0"/>
                        <a:pt x="1191" y="0"/>
                        <a:pt x="1187" y="0"/>
                      </a:cubicBezTo>
                      <a:cubicBezTo>
                        <a:pt x="1185" y="0"/>
                        <a:pt x="1183" y="0"/>
                        <a:pt x="1181" y="0"/>
                      </a:cubicBezTo>
                      <a:cubicBezTo>
                        <a:pt x="1175" y="0"/>
                        <a:pt x="1168" y="1"/>
                        <a:pt x="1161" y="1"/>
                      </a:cubicBezTo>
                      <a:cubicBezTo>
                        <a:pt x="518" y="21"/>
                        <a:pt x="0" y="550"/>
                        <a:pt x="0" y="1198"/>
                      </a:cubicBezTo>
                      <a:cubicBezTo>
                        <a:pt x="0" y="1846"/>
                        <a:pt x="518" y="2376"/>
                        <a:pt x="1161" y="2395"/>
                      </a:cubicBezTo>
                      <a:cubicBezTo>
                        <a:pt x="1168" y="2396"/>
                        <a:pt x="1175" y="2396"/>
                        <a:pt x="1181" y="2396"/>
                      </a:cubicBezTo>
                      <a:cubicBezTo>
                        <a:pt x="1183" y="2396"/>
                        <a:pt x="1185" y="2396"/>
                        <a:pt x="1187" y="2396"/>
                      </a:cubicBezTo>
                      <a:cubicBezTo>
                        <a:pt x="1191" y="2396"/>
                        <a:pt x="1194" y="2396"/>
                        <a:pt x="1198" y="2396"/>
                      </a:cubicBezTo>
                      <a:cubicBezTo>
                        <a:pt x="1628" y="2396"/>
                        <a:pt x="2006" y="2168"/>
                        <a:pt x="2217" y="1827"/>
                      </a:cubicBezTo>
                      <a:cubicBezTo>
                        <a:pt x="2221" y="1827"/>
                        <a:pt x="2221" y="1827"/>
                        <a:pt x="2221" y="1827"/>
                      </a:cubicBezTo>
                      <a:lnTo>
                        <a:pt x="2221" y="1822"/>
                      </a:lnTo>
                      <a:close/>
                      <a:moveTo>
                        <a:pt x="85" y="1240"/>
                      </a:moveTo>
                      <a:cubicBezTo>
                        <a:pt x="548" y="1240"/>
                        <a:pt x="548" y="1240"/>
                        <a:pt x="548" y="1240"/>
                      </a:cubicBezTo>
                      <a:cubicBezTo>
                        <a:pt x="551" y="1422"/>
                        <a:pt x="575" y="1592"/>
                        <a:pt x="615" y="1744"/>
                      </a:cubicBezTo>
                      <a:cubicBezTo>
                        <a:pt x="227" y="1744"/>
                        <a:pt x="227" y="1744"/>
                        <a:pt x="227" y="1744"/>
                      </a:cubicBezTo>
                      <a:cubicBezTo>
                        <a:pt x="142" y="1594"/>
                        <a:pt x="91" y="1422"/>
                        <a:pt x="85" y="1240"/>
                      </a:cubicBezTo>
                      <a:close/>
                      <a:moveTo>
                        <a:pt x="2312" y="1156"/>
                      </a:moveTo>
                      <a:cubicBezTo>
                        <a:pt x="1815" y="1156"/>
                        <a:pt x="1815" y="1156"/>
                        <a:pt x="1815" y="1156"/>
                      </a:cubicBezTo>
                      <a:cubicBezTo>
                        <a:pt x="1812" y="976"/>
                        <a:pt x="1789" y="808"/>
                        <a:pt x="1749" y="658"/>
                      </a:cubicBezTo>
                      <a:cubicBezTo>
                        <a:pt x="2172" y="658"/>
                        <a:pt x="2172" y="658"/>
                        <a:pt x="2172" y="658"/>
                      </a:cubicBezTo>
                      <a:cubicBezTo>
                        <a:pt x="2255" y="806"/>
                        <a:pt x="2305" y="976"/>
                        <a:pt x="2312" y="1156"/>
                      </a:cubicBezTo>
                      <a:close/>
                      <a:moveTo>
                        <a:pt x="1731" y="1156"/>
                      </a:moveTo>
                      <a:cubicBezTo>
                        <a:pt x="1240" y="1156"/>
                        <a:pt x="1240" y="1156"/>
                        <a:pt x="1240" y="1156"/>
                      </a:cubicBezTo>
                      <a:cubicBezTo>
                        <a:pt x="1240" y="658"/>
                        <a:pt x="1240" y="658"/>
                        <a:pt x="1240" y="658"/>
                      </a:cubicBezTo>
                      <a:cubicBezTo>
                        <a:pt x="1662" y="658"/>
                        <a:pt x="1662" y="658"/>
                        <a:pt x="1662" y="658"/>
                      </a:cubicBezTo>
                      <a:cubicBezTo>
                        <a:pt x="1704" y="809"/>
                        <a:pt x="1728" y="979"/>
                        <a:pt x="1731" y="1156"/>
                      </a:cubicBezTo>
                      <a:close/>
                      <a:moveTo>
                        <a:pt x="1240" y="574"/>
                      </a:moveTo>
                      <a:cubicBezTo>
                        <a:pt x="1240" y="90"/>
                        <a:pt x="1240" y="90"/>
                        <a:pt x="1240" y="90"/>
                      </a:cubicBezTo>
                      <a:cubicBezTo>
                        <a:pt x="1360" y="117"/>
                        <a:pt x="1473" y="224"/>
                        <a:pt x="1563" y="400"/>
                      </a:cubicBezTo>
                      <a:cubicBezTo>
                        <a:pt x="1591" y="453"/>
                        <a:pt x="1615" y="512"/>
                        <a:pt x="1636" y="574"/>
                      </a:cubicBezTo>
                      <a:lnTo>
                        <a:pt x="1240" y="574"/>
                      </a:lnTo>
                      <a:close/>
                      <a:moveTo>
                        <a:pt x="1156" y="85"/>
                      </a:moveTo>
                      <a:cubicBezTo>
                        <a:pt x="1156" y="574"/>
                        <a:pt x="1156" y="574"/>
                        <a:pt x="1156" y="574"/>
                      </a:cubicBezTo>
                      <a:cubicBezTo>
                        <a:pt x="727" y="574"/>
                        <a:pt x="727" y="574"/>
                        <a:pt x="727" y="574"/>
                      </a:cubicBezTo>
                      <a:cubicBezTo>
                        <a:pt x="748" y="512"/>
                        <a:pt x="772" y="453"/>
                        <a:pt x="800" y="400"/>
                      </a:cubicBezTo>
                      <a:cubicBezTo>
                        <a:pt x="898" y="208"/>
                        <a:pt x="1024" y="97"/>
                        <a:pt x="1156" y="85"/>
                      </a:cubicBezTo>
                      <a:close/>
                      <a:moveTo>
                        <a:pt x="1156" y="658"/>
                      </a:moveTo>
                      <a:cubicBezTo>
                        <a:pt x="1156" y="1156"/>
                        <a:pt x="1156" y="1156"/>
                        <a:pt x="1156" y="1156"/>
                      </a:cubicBezTo>
                      <a:cubicBezTo>
                        <a:pt x="631" y="1156"/>
                        <a:pt x="631" y="1156"/>
                        <a:pt x="631" y="1156"/>
                      </a:cubicBezTo>
                      <a:cubicBezTo>
                        <a:pt x="635" y="979"/>
                        <a:pt x="659" y="809"/>
                        <a:pt x="701" y="658"/>
                      </a:cubicBezTo>
                      <a:lnTo>
                        <a:pt x="1156" y="658"/>
                      </a:lnTo>
                      <a:close/>
                      <a:moveTo>
                        <a:pt x="548" y="1156"/>
                      </a:moveTo>
                      <a:cubicBezTo>
                        <a:pt x="85" y="1156"/>
                        <a:pt x="85" y="1156"/>
                        <a:pt x="85" y="1156"/>
                      </a:cubicBezTo>
                      <a:cubicBezTo>
                        <a:pt x="91" y="976"/>
                        <a:pt x="141" y="806"/>
                        <a:pt x="224" y="658"/>
                      </a:cubicBezTo>
                      <a:cubicBezTo>
                        <a:pt x="613" y="658"/>
                        <a:pt x="613" y="658"/>
                        <a:pt x="613" y="658"/>
                      </a:cubicBezTo>
                      <a:cubicBezTo>
                        <a:pt x="574" y="808"/>
                        <a:pt x="551" y="976"/>
                        <a:pt x="548" y="1156"/>
                      </a:cubicBezTo>
                      <a:close/>
                      <a:moveTo>
                        <a:pt x="631" y="1240"/>
                      </a:moveTo>
                      <a:cubicBezTo>
                        <a:pt x="1156" y="1240"/>
                        <a:pt x="1156" y="1240"/>
                        <a:pt x="1156" y="1240"/>
                      </a:cubicBezTo>
                      <a:cubicBezTo>
                        <a:pt x="1156" y="1744"/>
                        <a:pt x="1156" y="1744"/>
                        <a:pt x="1156" y="1744"/>
                      </a:cubicBezTo>
                      <a:cubicBezTo>
                        <a:pt x="702" y="1744"/>
                        <a:pt x="702" y="1744"/>
                        <a:pt x="702" y="1744"/>
                      </a:cubicBezTo>
                      <a:cubicBezTo>
                        <a:pt x="659" y="1591"/>
                        <a:pt x="635" y="1419"/>
                        <a:pt x="631" y="1240"/>
                      </a:cubicBezTo>
                      <a:close/>
                      <a:moveTo>
                        <a:pt x="1156" y="1827"/>
                      </a:moveTo>
                      <a:cubicBezTo>
                        <a:pt x="1156" y="2311"/>
                        <a:pt x="1156" y="2311"/>
                        <a:pt x="1156" y="2311"/>
                      </a:cubicBezTo>
                      <a:cubicBezTo>
                        <a:pt x="1024" y="2299"/>
                        <a:pt x="898" y="2188"/>
                        <a:pt x="800" y="1997"/>
                      </a:cubicBezTo>
                      <a:cubicBezTo>
                        <a:pt x="773" y="1944"/>
                        <a:pt x="749" y="1887"/>
                        <a:pt x="728" y="1827"/>
                      </a:cubicBezTo>
                      <a:lnTo>
                        <a:pt x="1156" y="1827"/>
                      </a:lnTo>
                      <a:close/>
                      <a:moveTo>
                        <a:pt x="1240" y="2306"/>
                      </a:moveTo>
                      <a:cubicBezTo>
                        <a:pt x="1240" y="1827"/>
                        <a:pt x="1240" y="1827"/>
                        <a:pt x="1240" y="1827"/>
                      </a:cubicBezTo>
                      <a:cubicBezTo>
                        <a:pt x="1634" y="1827"/>
                        <a:pt x="1634" y="1827"/>
                        <a:pt x="1634" y="1827"/>
                      </a:cubicBezTo>
                      <a:cubicBezTo>
                        <a:pt x="1614" y="1887"/>
                        <a:pt x="1590" y="1944"/>
                        <a:pt x="1563" y="1997"/>
                      </a:cubicBezTo>
                      <a:cubicBezTo>
                        <a:pt x="1473" y="2172"/>
                        <a:pt x="1360" y="2280"/>
                        <a:pt x="1240" y="2306"/>
                      </a:cubicBezTo>
                      <a:close/>
                      <a:moveTo>
                        <a:pt x="1240" y="1744"/>
                      </a:moveTo>
                      <a:cubicBezTo>
                        <a:pt x="1240" y="1240"/>
                        <a:pt x="1240" y="1240"/>
                        <a:pt x="1240" y="1240"/>
                      </a:cubicBezTo>
                      <a:cubicBezTo>
                        <a:pt x="1731" y="1240"/>
                        <a:pt x="1731" y="1240"/>
                        <a:pt x="1731" y="1240"/>
                      </a:cubicBezTo>
                      <a:cubicBezTo>
                        <a:pt x="1728" y="1419"/>
                        <a:pt x="1704" y="1591"/>
                        <a:pt x="1660" y="1744"/>
                      </a:cubicBezTo>
                      <a:lnTo>
                        <a:pt x="1240" y="1744"/>
                      </a:lnTo>
                      <a:close/>
                      <a:moveTo>
                        <a:pt x="1815" y="1240"/>
                      </a:moveTo>
                      <a:cubicBezTo>
                        <a:pt x="2312" y="1240"/>
                        <a:pt x="2312" y="1240"/>
                        <a:pt x="2312" y="1240"/>
                      </a:cubicBezTo>
                      <a:cubicBezTo>
                        <a:pt x="2305" y="1422"/>
                        <a:pt x="2254" y="1594"/>
                        <a:pt x="2169" y="1744"/>
                      </a:cubicBezTo>
                      <a:cubicBezTo>
                        <a:pt x="1748" y="1744"/>
                        <a:pt x="1748" y="1744"/>
                        <a:pt x="1748" y="1744"/>
                      </a:cubicBezTo>
                      <a:cubicBezTo>
                        <a:pt x="1788" y="1592"/>
                        <a:pt x="1812" y="1422"/>
                        <a:pt x="1815" y="1240"/>
                      </a:cubicBezTo>
                      <a:close/>
                      <a:moveTo>
                        <a:pt x="2121" y="574"/>
                      </a:moveTo>
                      <a:cubicBezTo>
                        <a:pt x="1725" y="574"/>
                        <a:pt x="1725" y="574"/>
                        <a:pt x="1725" y="574"/>
                      </a:cubicBezTo>
                      <a:cubicBezTo>
                        <a:pt x="1662" y="374"/>
                        <a:pt x="1568" y="214"/>
                        <a:pt x="1456" y="114"/>
                      </a:cubicBezTo>
                      <a:cubicBezTo>
                        <a:pt x="1731" y="179"/>
                        <a:pt x="1967" y="347"/>
                        <a:pt x="2121" y="574"/>
                      </a:cubicBezTo>
                      <a:close/>
                      <a:moveTo>
                        <a:pt x="894" y="126"/>
                      </a:moveTo>
                      <a:cubicBezTo>
                        <a:pt x="787" y="227"/>
                        <a:pt x="698" y="382"/>
                        <a:pt x="637" y="574"/>
                      </a:cubicBezTo>
                      <a:cubicBezTo>
                        <a:pt x="275" y="574"/>
                        <a:pt x="275" y="574"/>
                        <a:pt x="275" y="574"/>
                      </a:cubicBezTo>
                      <a:cubicBezTo>
                        <a:pt x="421" y="360"/>
                        <a:pt x="639" y="199"/>
                        <a:pt x="894" y="126"/>
                      </a:cubicBezTo>
                      <a:close/>
                      <a:moveTo>
                        <a:pt x="279" y="1827"/>
                      </a:moveTo>
                      <a:cubicBezTo>
                        <a:pt x="639" y="1827"/>
                        <a:pt x="639" y="1827"/>
                        <a:pt x="639" y="1827"/>
                      </a:cubicBezTo>
                      <a:cubicBezTo>
                        <a:pt x="700" y="2017"/>
                        <a:pt x="788" y="2171"/>
                        <a:pt x="894" y="2270"/>
                      </a:cubicBezTo>
                      <a:cubicBezTo>
                        <a:pt x="641" y="2198"/>
                        <a:pt x="424" y="2039"/>
                        <a:pt x="279" y="1827"/>
                      </a:cubicBezTo>
                      <a:close/>
                      <a:moveTo>
                        <a:pt x="1456" y="2282"/>
                      </a:moveTo>
                      <a:cubicBezTo>
                        <a:pt x="1567" y="2183"/>
                        <a:pt x="1660" y="2025"/>
                        <a:pt x="1724" y="1827"/>
                      </a:cubicBezTo>
                      <a:cubicBezTo>
                        <a:pt x="2117" y="1827"/>
                        <a:pt x="2117" y="1827"/>
                        <a:pt x="2117" y="1827"/>
                      </a:cubicBezTo>
                      <a:cubicBezTo>
                        <a:pt x="1963" y="2052"/>
                        <a:pt x="1729" y="2217"/>
                        <a:pt x="1456" y="2282"/>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ADBECB"/>
                    </a:solidFill>
                    <a:latin typeface="Arial" pitchFamily="34" charset="0"/>
                    <a:ea typeface="ＭＳ Ｐゴシック" charset="-128"/>
                  </a:endParaRPr>
                </a:p>
              </p:txBody>
            </p:sp>
          </p:grpSp>
          <p:grpSp>
            <p:nvGrpSpPr>
              <p:cNvPr id="1294" name="Gruppieren 1293"/>
              <p:cNvGrpSpPr/>
              <p:nvPr/>
            </p:nvGrpSpPr>
            <p:grpSpPr>
              <a:xfrm>
                <a:off x="2238858" y="2173192"/>
                <a:ext cx="505379" cy="505379"/>
                <a:chOff x="8837203" y="1320830"/>
                <a:chExt cx="576000" cy="576000"/>
              </a:xfrm>
            </p:grpSpPr>
            <p:sp>
              <p:nvSpPr>
                <p:cNvPr id="1295" name="Rechteck 1294"/>
                <p:cNvSpPr/>
                <p:nvPr/>
              </p:nvSpPr>
              <p:spPr bwMode="auto">
                <a:xfrm>
                  <a:off x="8837203" y="1320830"/>
                  <a:ext cx="576000" cy="576000"/>
                </a:xfrm>
                <a:prstGeom prst="rect">
                  <a:avLst/>
                </a:prstGeom>
                <a:solidFill>
                  <a:srgbClr val="AAB414"/>
                </a:solidFill>
                <a:ln>
                  <a:noFill/>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943" fontAlgn="base">
                    <a:spcBef>
                      <a:spcPct val="50000"/>
                    </a:spcBef>
                    <a:spcAft>
                      <a:spcPct val="0"/>
                    </a:spcAft>
                  </a:pPr>
                  <a:endParaRPr lang="en-US" sz="1199" b="1" dirty="0">
                    <a:solidFill>
                      <a:srgbClr val="000000"/>
                    </a:solidFill>
                    <a:latin typeface="Arial" pitchFamily="34" charset="0"/>
                    <a:ea typeface="ＭＳ Ｐゴシック" charset="-128"/>
                  </a:endParaRPr>
                </a:p>
              </p:txBody>
            </p:sp>
            <p:grpSp>
              <p:nvGrpSpPr>
                <p:cNvPr id="1296" name="Gruppieren 571"/>
                <p:cNvGrpSpPr/>
                <p:nvPr>
                  <p:custDataLst>
                    <p:tags r:id="rId16"/>
                  </p:custDataLst>
                </p:nvPr>
              </p:nvGrpSpPr>
              <p:grpSpPr bwMode="gray">
                <a:xfrm>
                  <a:off x="8976361" y="1449716"/>
                  <a:ext cx="297685" cy="318228"/>
                  <a:chOff x="1199584" y="112092"/>
                  <a:chExt cx="698501" cy="746458"/>
                </a:xfrm>
                <a:solidFill>
                  <a:schemeClr val="bg1"/>
                </a:solidFill>
              </p:grpSpPr>
              <p:sp>
                <p:nvSpPr>
                  <p:cNvPr id="1297" name="Freeform 5"/>
                  <p:cNvSpPr>
                    <a:spLocks/>
                  </p:cNvSpPr>
                  <p:nvPr/>
                </p:nvSpPr>
                <p:spPr bwMode="gray">
                  <a:xfrm>
                    <a:off x="1440411" y="602085"/>
                    <a:ext cx="217891" cy="82361"/>
                  </a:xfrm>
                  <a:custGeom>
                    <a:avLst/>
                    <a:gdLst>
                      <a:gd name="T0" fmla="*/ 210 w 210"/>
                      <a:gd name="T1" fmla="*/ 34 h 79"/>
                      <a:gd name="T2" fmla="*/ 105 w 210"/>
                      <a:gd name="T3" fmla="*/ 79 h 79"/>
                      <a:gd name="T4" fmla="*/ 0 w 210"/>
                      <a:gd name="T5" fmla="*/ 34 h 79"/>
                      <a:gd name="T6" fmla="*/ 0 w 210"/>
                      <a:gd name="T7" fmla="*/ 0 h 79"/>
                      <a:gd name="T8" fmla="*/ 105 w 210"/>
                      <a:gd name="T9" fmla="*/ 45 h 79"/>
                      <a:gd name="T10" fmla="*/ 210 w 210"/>
                      <a:gd name="T11" fmla="*/ 0 h 79"/>
                      <a:gd name="T12" fmla="*/ 210 w 210"/>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210" h="79">
                        <a:moveTo>
                          <a:pt x="210" y="34"/>
                        </a:moveTo>
                        <a:cubicBezTo>
                          <a:pt x="210" y="59"/>
                          <a:pt x="163" y="79"/>
                          <a:pt x="105" y="79"/>
                        </a:cubicBezTo>
                        <a:cubicBezTo>
                          <a:pt x="47" y="79"/>
                          <a:pt x="0" y="59"/>
                          <a:pt x="0" y="34"/>
                        </a:cubicBezTo>
                        <a:cubicBezTo>
                          <a:pt x="0" y="0"/>
                          <a:pt x="0" y="0"/>
                          <a:pt x="0" y="0"/>
                        </a:cubicBezTo>
                        <a:cubicBezTo>
                          <a:pt x="0" y="25"/>
                          <a:pt x="47" y="45"/>
                          <a:pt x="105" y="45"/>
                        </a:cubicBezTo>
                        <a:cubicBezTo>
                          <a:pt x="163" y="45"/>
                          <a:pt x="210" y="25"/>
                          <a:pt x="210" y="0"/>
                        </a:cubicBezTo>
                        <a:lnTo>
                          <a:pt x="21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298" name="Oval 6"/>
                  <p:cNvSpPr>
                    <a:spLocks noChangeArrowheads="1"/>
                  </p:cNvSpPr>
                  <p:nvPr/>
                </p:nvSpPr>
                <p:spPr bwMode="gray">
                  <a:xfrm>
                    <a:off x="1199584" y="415471"/>
                    <a:ext cx="217891" cy="9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299" name="Freeform 7"/>
                  <p:cNvSpPr>
                    <a:spLocks/>
                  </p:cNvSpPr>
                  <p:nvPr/>
                </p:nvSpPr>
                <p:spPr bwMode="gray">
                  <a:xfrm>
                    <a:off x="1199584" y="776189"/>
                    <a:ext cx="217891" cy="82361"/>
                  </a:xfrm>
                  <a:custGeom>
                    <a:avLst/>
                    <a:gdLst>
                      <a:gd name="T0" fmla="*/ 209 w 209"/>
                      <a:gd name="T1" fmla="*/ 34 h 79"/>
                      <a:gd name="T2" fmla="*/ 104 w 209"/>
                      <a:gd name="T3" fmla="*/ 79 h 79"/>
                      <a:gd name="T4" fmla="*/ 0 w 209"/>
                      <a:gd name="T5" fmla="*/ 34 h 79"/>
                      <a:gd name="T6" fmla="*/ 0 w 209"/>
                      <a:gd name="T7" fmla="*/ 0 h 79"/>
                      <a:gd name="T8" fmla="*/ 104 w 209"/>
                      <a:gd name="T9" fmla="*/ 45 h 79"/>
                      <a:gd name="T10" fmla="*/ 209 w 209"/>
                      <a:gd name="T11" fmla="*/ 0 h 79"/>
                      <a:gd name="T12" fmla="*/ 209 w 209"/>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209" h="79">
                        <a:moveTo>
                          <a:pt x="209" y="34"/>
                        </a:moveTo>
                        <a:cubicBezTo>
                          <a:pt x="209" y="59"/>
                          <a:pt x="162" y="79"/>
                          <a:pt x="104" y="79"/>
                        </a:cubicBezTo>
                        <a:cubicBezTo>
                          <a:pt x="46" y="79"/>
                          <a:pt x="0" y="59"/>
                          <a:pt x="0" y="34"/>
                        </a:cubicBezTo>
                        <a:cubicBezTo>
                          <a:pt x="0" y="0"/>
                          <a:pt x="0" y="0"/>
                          <a:pt x="0" y="0"/>
                        </a:cubicBezTo>
                        <a:cubicBezTo>
                          <a:pt x="0" y="25"/>
                          <a:pt x="46" y="45"/>
                          <a:pt x="104" y="45"/>
                        </a:cubicBezTo>
                        <a:cubicBezTo>
                          <a:pt x="162" y="45"/>
                          <a:pt x="209" y="25"/>
                          <a:pt x="209" y="0"/>
                        </a:cubicBezTo>
                        <a:lnTo>
                          <a:pt x="20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00" name="Freeform 8"/>
                  <p:cNvSpPr>
                    <a:spLocks/>
                  </p:cNvSpPr>
                  <p:nvPr/>
                </p:nvSpPr>
                <p:spPr bwMode="gray">
                  <a:xfrm>
                    <a:off x="1199584" y="717807"/>
                    <a:ext cx="217891" cy="82361"/>
                  </a:xfrm>
                  <a:custGeom>
                    <a:avLst/>
                    <a:gdLst>
                      <a:gd name="T0" fmla="*/ 209 w 209"/>
                      <a:gd name="T1" fmla="*/ 34 h 79"/>
                      <a:gd name="T2" fmla="*/ 104 w 209"/>
                      <a:gd name="T3" fmla="*/ 79 h 79"/>
                      <a:gd name="T4" fmla="*/ 0 w 209"/>
                      <a:gd name="T5" fmla="*/ 34 h 79"/>
                      <a:gd name="T6" fmla="*/ 0 w 209"/>
                      <a:gd name="T7" fmla="*/ 0 h 79"/>
                      <a:gd name="T8" fmla="*/ 104 w 209"/>
                      <a:gd name="T9" fmla="*/ 45 h 79"/>
                      <a:gd name="T10" fmla="*/ 209 w 209"/>
                      <a:gd name="T11" fmla="*/ 0 h 79"/>
                      <a:gd name="T12" fmla="*/ 209 w 209"/>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209" h="79">
                        <a:moveTo>
                          <a:pt x="209" y="34"/>
                        </a:moveTo>
                        <a:cubicBezTo>
                          <a:pt x="209" y="59"/>
                          <a:pt x="162" y="79"/>
                          <a:pt x="104" y="79"/>
                        </a:cubicBezTo>
                        <a:cubicBezTo>
                          <a:pt x="46" y="79"/>
                          <a:pt x="0" y="59"/>
                          <a:pt x="0" y="34"/>
                        </a:cubicBezTo>
                        <a:cubicBezTo>
                          <a:pt x="0" y="0"/>
                          <a:pt x="0" y="0"/>
                          <a:pt x="0" y="0"/>
                        </a:cubicBezTo>
                        <a:cubicBezTo>
                          <a:pt x="0" y="25"/>
                          <a:pt x="46" y="45"/>
                          <a:pt x="104" y="45"/>
                        </a:cubicBezTo>
                        <a:cubicBezTo>
                          <a:pt x="162" y="45"/>
                          <a:pt x="209" y="25"/>
                          <a:pt x="209" y="0"/>
                        </a:cubicBezTo>
                        <a:lnTo>
                          <a:pt x="20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01" name="Freeform 9"/>
                  <p:cNvSpPr>
                    <a:spLocks/>
                  </p:cNvSpPr>
                  <p:nvPr/>
                </p:nvSpPr>
                <p:spPr bwMode="gray">
                  <a:xfrm>
                    <a:off x="1199584" y="660467"/>
                    <a:ext cx="217891" cy="81318"/>
                  </a:xfrm>
                  <a:custGeom>
                    <a:avLst/>
                    <a:gdLst>
                      <a:gd name="T0" fmla="*/ 209 w 209"/>
                      <a:gd name="T1" fmla="*/ 34 h 79"/>
                      <a:gd name="T2" fmla="*/ 104 w 209"/>
                      <a:gd name="T3" fmla="*/ 79 h 79"/>
                      <a:gd name="T4" fmla="*/ 0 w 209"/>
                      <a:gd name="T5" fmla="*/ 34 h 79"/>
                      <a:gd name="T6" fmla="*/ 0 w 209"/>
                      <a:gd name="T7" fmla="*/ 0 h 79"/>
                      <a:gd name="T8" fmla="*/ 104 w 209"/>
                      <a:gd name="T9" fmla="*/ 45 h 79"/>
                      <a:gd name="T10" fmla="*/ 209 w 209"/>
                      <a:gd name="T11" fmla="*/ 0 h 79"/>
                      <a:gd name="T12" fmla="*/ 209 w 209"/>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209" h="79">
                        <a:moveTo>
                          <a:pt x="209" y="34"/>
                        </a:moveTo>
                        <a:cubicBezTo>
                          <a:pt x="209" y="59"/>
                          <a:pt x="162" y="79"/>
                          <a:pt x="104" y="79"/>
                        </a:cubicBezTo>
                        <a:cubicBezTo>
                          <a:pt x="46" y="79"/>
                          <a:pt x="0" y="59"/>
                          <a:pt x="0" y="34"/>
                        </a:cubicBezTo>
                        <a:cubicBezTo>
                          <a:pt x="0" y="0"/>
                          <a:pt x="0" y="0"/>
                          <a:pt x="0" y="0"/>
                        </a:cubicBezTo>
                        <a:cubicBezTo>
                          <a:pt x="0" y="25"/>
                          <a:pt x="46" y="45"/>
                          <a:pt x="104" y="45"/>
                        </a:cubicBezTo>
                        <a:cubicBezTo>
                          <a:pt x="162" y="45"/>
                          <a:pt x="209" y="25"/>
                          <a:pt x="209" y="0"/>
                        </a:cubicBezTo>
                        <a:lnTo>
                          <a:pt x="20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02" name="Freeform 10"/>
                  <p:cNvSpPr>
                    <a:spLocks/>
                  </p:cNvSpPr>
                  <p:nvPr/>
                </p:nvSpPr>
                <p:spPr bwMode="gray">
                  <a:xfrm>
                    <a:off x="1199584" y="602085"/>
                    <a:ext cx="217891" cy="82361"/>
                  </a:xfrm>
                  <a:custGeom>
                    <a:avLst/>
                    <a:gdLst>
                      <a:gd name="T0" fmla="*/ 209 w 209"/>
                      <a:gd name="T1" fmla="*/ 34 h 79"/>
                      <a:gd name="T2" fmla="*/ 104 w 209"/>
                      <a:gd name="T3" fmla="*/ 79 h 79"/>
                      <a:gd name="T4" fmla="*/ 0 w 209"/>
                      <a:gd name="T5" fmla="*/ 34 h 79"/>
                      <a:gd name="T6" fmla="*/ 0 w 209"/>
                      <a:gd name="T7" fmla="*/ 0 h 79"/>
                      <a:gd name="T8" fmla="*/ 104 w 209"/>
                      <a:gd name="T9" fmla="*/ 45 h 79"/>
                      <a:gd name="T10" fmla="*/ 209 w 209"/>
                      <a:gd name="T11" fmla="*/ 0 h 79"/>
                      <a:gd name="T12" fmla="*/ 209 w 209"/>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209" h="79">
                        <a:moveTo>
                          <a:pt x="209" y="34"/>
                        </a:moveTo>
                        <a:cubicBezTo>
                          <a:pt x="209" y="59"/>
                          <a:pt x="162" y="79"/>
                          <a:pt x="104" y="79"/>
                        </a:cubicBezTo>
                        <a:cubicBezTo>
                          <a:pt x="46" y="79"/>
                          <a:pt x="0" y="59"/>
                          <a:pt x="0" y="34"/>
                        </a:cubicBezTo>
                        <a:cubicBezTo>
                          <a:pt x="0" y="0"/>
                          <a:pt x="0" y="0"/>
                          <a:pt x="0" y="0"/>
                        </a:cubicBezTo>
                        <a:cubicBezTo>
                          <a:pt x="0" y="25"/>
                          <a:pt x="46" y="45"/>
                          <a:pt x="104" y="45"/>
                        </a:cubicBezTo>
                        <a:cubicBezTo>
                          <a:pt x="162" y="45"/>
                          <a:pt x="209" y="25"/>
                          <a:pt x="209" y="0"/>
                        </a:cubicBezTo>
                        <a:lnTo>
                          <a:pt x="20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03" name="Freeform 11"/>
                  <p:cNvSpPr>
                    <a:spLocks/>
                  </p:cNvSpPr>
                  <p:nvPr/>
                </p:nvSpPr>
                <p:spPr bwMode="gray">
                  <a:xfrm>
                    <a:off x="1199584" y="543703"/>
                    <a:ext cx="217891" cy="82361"/>
                  </a:xfrm>
                  <a:custGeom>
                    <a:avLst/>
                    <a:gdLst>
                      <a:gd name="T0" fmla="*/ 209 w 209"/>
                      <a:gd name="T1" fmla="*/ 34 h 79"/>
                      <a:gd name="T2" fmla="*/ 104 w 209"/>
                      <a:gd name="T3" fmla="*/ 79 h 79"/>
                      <a:gd name="T4" fmla="*/ 0 w 209"/>
                      <a:gd name="T5" fmla="*/ 34 h 79"/>
                      <a:gd name="T6" fmla="*/ 0 w 209"/>
                      <a:gd name="T7" fmla="*/ 0 h 79"/>
                      <a:gd name="T8" fmla="*/ 104 w 209"/>
                      <a:gd name="T9" fmla="*/ 45 h 79"/>
                      <a:gd name="T10" fmla="*/ 209 w 209"/>
                      <a:gd name="T11" fmla="*/ 0 h 79"/>
                      <a:gd name="T12" fmla="*/ 209 w 209"/>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209" h="79">
                        <a:moveTo>
                          <a:pt x="209" y="34"/>
                        </a:moveTo>
                        <a:cubicBezTo>
                          <a:pt x="209" y="59"/>
                          <a:pt x="162" y="79"/>
                          <a:pt x="104" y="79"/>
                        </a:cubicBezTo>
                        <a:cubicBezTo>
                          <a:pt x="46" y="79"/>
                          <a:pt x="0" y="59"/>
                          <a:pt x="0" y="34"/>
                        </a:cubicBezTo>
                        <a:cubicBezTo>
                          <a:pt x="0" y="0"/>
                          <a:pt x="0" y="0"/>
                          <a:pt x="0" y="0"/>
                        </a:cubicBezTo>
                        <a:cubicBezTo>
                          <a:pt x="0" y="25"/>
                          <a:pt x="46" y="45"/>
                          <a:pt x="104" y="45"/>
                        </a:cubicBezTo>
                        <a:cubicBezTo>
                          <a:pt x="162" y="45"/>
                          <a:pt x="209" y="25"/>
                          <a:pt x="209" y="0"/>
                        </a:cubicBezTo>
                        <a:lnTo>
                          <a:pt x="20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04" name="Freeform 12"/>
                  <p:cNvSpPr>
                    <a:spLocks/>
                  </p:cNvSpPr>
                  <p:nvPr/>
                </p:nvSpPr>
                <p:spPr bwMode="gray">
                  <a:xfrm>
                    <a:off x="1199584" y="485321"/>
                    <a:ext cx="217891" cy="82361"/>
                  </a:xfrm>
                  <a:custGeom>
                    <a:avLst/>
                    <a:gdLst>
                      <a:gd name="T0" fmla="*/ 209 w 209"/>
                      <a:gd name="T1" fmla="*/ 34 h 79"/>
                      <a:gd name="T2" fmla="*/ 104 w 209"/>
                      <a:gd name="T3" fmla="*/ 79 h 79"/>
                      <a:gd name="T4" fmla="*/ 0 w 209"/>
                      <a:gd name="T5" fmla="*/ 34 h 79"/>
                      <a:gd name="T6" fmla="*/ 0 w 209"/>
                      <a:gd name="T7" fmla="*/ 0 h 79"/>
                      <a:gd name="T8" fmla="*/ 104 w 209"/>
                      <a:gd name="T9" fmla="*/ 45 h 79"/>
                      <a:gd name="T10" fmla="*/ 209 w 209"/>
                      <a:gd name="T11" fmla="*/ 0 h 79"/>
                      <a:gd name="T12" fmla="*/ 209 w 209"/>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209" h="79">
                        <a:moveTo>
                          <a:pt x="209" y="34"/>
                        </a:moveTo>
                        <a:cubicBezTo>
                          <a:pt x="209" y="59"/>
                          <a:pt x="162" y="79"/>
                          <a:pt x="104" y="79"/>
                        </a:cubicBezTo>
                        <a:cubicBezTo>
                          <a:pt x="46" y="79"/>
                          <a:pt x="0" y="59"/>
                          <a:pt x="0" y="34"/>
                        </a:cubicBezTo>
                        <a:cubicBezTo>
                          <a:pt x="0" y="0"/>
                          <a:pt x="0" y="0"/>
                          <a:pt x="0" y="0"/>
                        </a:cubicBezTo>
                        <a:cubicBezTo>
                          <a:pt x="0" y="25"/>
                          <a:pt x="46" y="45"/>
                          <a:pt x="104" y="45"/>
                        </a:cubicBezTo>
                        <a:cubicBezTo>
                          <a:pt x="162" y="45"/>
                          <a:pt x="209" y="25"/>
                          <a:pt x="209" y="0"/>
                        </a:cubicBezTo>
                        <a:lnTo>
                          <a:pt x="20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05" name="Oval 13"/>
                  <p:cNvSpPr>
                    <a:spLocks noChangeArrowheads="1"/>
                  </p:cNvSpPr>
                  <p:nvPr/>
                </p:nvSpPr>
                <p:spPr bwMode="gray">
                  <a:xfrm>
                    <a:off x="1681237" y="648999"/>
                    <a:ext cx="216848" cy="927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06" name="Freeform 14"/>
                  <p:cNvSpPr>
                    <a:spLocks/>
                  </p:cNvSpPr>
                  <p:nvPr/>
                </p:nvSpPr>
                <p:spPr bwMode="gray">
                  <a:xfrm>
                    <a:off x="1681237" y="776189"/>
                    <a:ext cx="216848" cy="82361"/>
                  </a:xfrm>
                  <a:custGeom>
                    <a:avLst/>
                    <a:gdLst>
                      <a:gd name="T0" fmla="*/ 209 w 209"/>
                      <a:gd name="T1" fmla="*/ 34 h 79"/>
                      <a:gd name="T2" fmla="*/ 105 w 209"/>
                      <a:gd name="T3" fmla="*/ 79 h 79"/>
                      <a:gd name="T4" fmla="*/ 0 w 209"/>
                      <a:gd name="T5" fmla="*/ 34 h 79"/>
                      <a:gd name="T6" fmla="*/ 0 w 209"/>
                      <a:gd name="T7" fmla="*/ 0 h 79"/>
                      <a:gd name="T8" fmla="*/ 105 w 209"/>
                      <a:gd name="T9" fmla="*/ 45 h 79"/>
                      <a:gd name="T10" fmla="*/ 209 w 209"/>
                      <a:gd name="T11" fmla="*/ 0 h 79"/>
                      <a:gd name="T12" fmla="*/ 209 w 209"/>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209" h="79">
                        <a:moveTo>
                          <a:pt x="209" y="34"/>
                        </a:moveTo>
                        <a:cubicBezTo>
                          <a:pt x="209" y="59"/>
                          <a:pt x="162" y="79"/>
                          <a:pt x="105" y="79"/>
                        </a:cubicBezTo>
                        <a:cubicBezTo>
                          <a:pt x="47" y="79"/>
                          <a:pt x="0" y="59"/>
                          <a:pt x="0" y="34"/>
                        </a:cubicBezTo>
                        <a:cubicBezTo>
                          <a:pt x="0" y="0"/>
                          <a:pt x="0" y="0"/>
                          <a:pt x="0" y="0"/>
                        </a:cubicBezTo>
                        <a:cubicBezTo>
                          <a:pt x="0" y="25"/>
                          <a:pt x="47" y="45"/>
                          <a:pt x="105" y="45"/>
                        </a:cubicBezTo>
                        <a:cubicBezTo>
                          <a:pt x="162" y="45"/>
                          <a:pt x="209" y="25"/>
                          <a:pt x="209" y="0"/>
                        </a:cubicBezTo>
                        <a:lnTo>
                          <a:pt x="20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07" name="Freeform 15"/>
                  <p:cNvSpPr>
                    <a:spLocks/>
                  </p:cNvSpPr>
                  <p:nvPr/>
                </p:nvSpPr>
                <p:spPr bwMode="gray">
                  <a:xfrm>
                    <a:off x="1681237" y="717807"/>
                    <a:ext cx="216848" cy="82361"/>
                  </a:xfrm>
                  <a:custGeom>
                    <a:avLst/>
                    <a:gdLst>
                      <a:gd name="T0" fmla="*/ 209 w 209"/>
                      <a:gd name="T1" fmla="*/ 34 h 79"/>
                      <a:gd name="T2" fmla="*/ 105 w 209"/>
                      <a:gd name="T3" fmla="*/ 79 h 79"/>
                      <a:gd name="T4" fmla="*/ 0 w 209"/>
                      <a:gd name="T5" fmla="*/ 34 h 79"/>
                      <a:gd name="T6" fmla="*/ 0 w 209"/>
                      <a:gd name="T7" fmla="*/ 0 h 79"/>
                      <a:gd name="T8" fmla="*/ 105 w 209"/>
                      <a:gd name="T9" fmla="*/ 45 h 79"/>
                      <a:gd name="T10" fmla="*/ 209 w 209"/>
                      <a:gd name="T11" fmla="*/ 0 h 79"/>
                      <a:gd name="T12" fmla="*/ 209 w 209"/>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209" h="79">
                        <a:moveTo>
                          <a:pt x="209" y="34"/>
                        </a:moveTo>
                        <a:cubicBezTo>
                          <a:pt x="209" y="59"/>
                          <a:pt x="162" y="79"/>
                          <a:pt x="105" y="79"/>
                        </a:cubicBezTo>
                        <a:cubicBezTo>
                          <a:pt x="47" y="79"/>
                          <a:pt x="0" y="59"/>
                          <a:pt x="0" y="34"/>
                        </a:cubicBezTo>
                        <a:cubicBezTo>
                          <a:pt x="0" y="0"/>
                          <a:pt x="0" y="0"/>
                          <a:pt x="0" y="0"/>
                        </a:cubicBezTo>
                        <a:cubicBezTo>
                          <a:pt x="0" y="25"/>
                          <a:pt x="47" y="45"/>
                          <a:pt x="105" y="45"/>
                        </a:cubicBezTo>
                        <a:cubicBezTo>
                          <a:pt x="162" y="45"/>
                          <a:pt x="209" y="25"/>
                          <a:pt x="209" y="0"/>
                        </a:cubicBezTo>
                        <a:lnTo>
                          <a:pt x="20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08" name="Oval 16"/>
                  <p:cNvSpPr>
                    <a:spLocks noChangeArrowheads="1"/>
                  </p:cNvSpPr>
                  <p:nvPr/>
                </p:nvSpPr>
                <p:spPr bwMode="gray">
                  <a:xfrm>
                    <a:off x="1440411" y="532235"/>
                    <a:ext cx="217891" cy="9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09" name="Freeform 17"/>
                  <p:cNvSpPr>
                    <a:spLocks/>
                  </p:cNvSpPr>
                  <p:nvPr/>
                </p:nvSpPr>
                <p:spPr bwMode="gray">
                  <a:xfrm>
                    <a:off x="1440411" y="776189"/>
                    <a:ext cx="217891" cy="82361"/>
                  </a:xfrm>
                  <a:custGeom>
                    <a:avLst/>
                    <a:gdLst>
                      <a:gd name="T0" fmla="*/ 210 w 210"/>
                      <a:gd name="T1" fmla="*/ 34 h 79"/>
                      <a:gd name="T2" fmla="*/ 105 w 210"/>
                      <a:gd name="T3" fmla="*/ 79 h 79"/>
                      <a:gd name="T4" fmla="*/ 0 w 210"/>
                      <a:gd name="T5" fmla="*/ 34 h 79"/>
                      <a:gd name="T6" fmla="*/ 0 w 210"/>
                      <a:gd name="T7" fmla="*/ 0 h 79"/>
                      <a:gd name="T8" fmla="*/ 105 w 210"/>
                      <a:gd name="T9" fmla="*/ 45 h 79"/>
                      <a:gd name="T10" fmla="*/ 210 w 210"/>
                      <a:gd name="T11" fmla="*/ 0 h 79"/>
                      <a:gd name="T12" fmla="*/ 210 w 210"/>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210" h="79">
                        <a:moveTo>
                          <a:pt x="210" y="34"/>
                        </a:moveTo>
                        <a:cubicBezTo>
                          <a:pt x="210" y="59"/>
                          <a:pt x="163" y="79"/>
                          <a:pt x="105" y="79"/>
                        </a:cubicBezTo>
                        <a:cubicBezTo>
                          <a:pt x="47" y="79"/>
                          <a:pt x="0" y="59"/>
                          <a:pt x="0" y="34"/>
                        </a:cubicBezTo>
                        <a:cubicBezTo>
                          <a:pt x="0" y="0"/>
                          <a:pt x="0" y="0"/>
                          <a:pt x="0" y="0"/>
                        </a:cubicBezTo>
                        <a:cubicBezTo>
                          <a:pt x="0" y="25"/>
                          <a:pt x="47" y="45"/>
                          <a:pt x="105" y="45"/>
                        </a:cubicBezTo>
                        <a:cubicBezTo>
                          <a:pt x="163" y="45"/>
                          <a:pt x="210" y="25"/>
                          <a:pt x="210" y="0"/>
                        </a:cubicBezTo>
                        <a:lnTo>
                          <a:pt x="21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10" name="Freeform 18"/>
                  <p:cNvSpPr>
                    <a:spLocks/>
                  </p:cNvSpPr>
                  <p:nvPr/>
                </p:nvSpPr>
                <p:spPr bwMode="gray">
                  <a:xfrm>
                    <a:off x="1440411" y="717807"/>
                    <a:ext cx="217891" cy="82361"/>
                  </a:xfrm>
                  <a:custGeom>
                    <a:avLst/>
                    <a:gdLst>
                      <a:gd name="T0" fmla="*/ 210 w 210"/>
                      <a:gd name="T1" fmla="*/ 34 h 79"/>
                      <a:gd name="T2" fmla="*/ 105 w 210"/>
                      <a:gd name="T3" fmla="*/ 79 h 79"/>
                      <a:gd name="T4" fmla="*/ 0 w 210"/>
                      <a:gd name="T5" fmla="*/ 34 h 79"/>
                      <a:gd name="T6" fmla="*/ 0 w 210"/>
                      <a:gd name="T7" fmla="*/ 0 h 79"/>
                      <a:gd name="T8" fmla="*/ 105 w 210"/>
                      <a:gd name="T9" fmla="*/ 45 h 79"/>
                      <a:gd name="T10" fmla="*/ 210 w 210"/>
                      <a:gd name="T11" fmla="*/ 0 h 79"/>
                      <a:gd name="T12" fmla="*/ 210 w 210"/>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210" h="79">
                        <a:moveTo>
                          <a:pt x="210" y="34"/>
                        </a:moveTo>
                        <a:cubicBezTo>
                          <a:pt x="210" y="59"/>
                          <a:pt x="163" y="79"/>
                          <a:pt x="105" y="79"/>
                        </a:cubicBezTo>
                        <a:cubicBezTo>
                          <a:pt x="47" y="79"/>
                          <a:pt x="0" y="59"/>
                          <a:pt x="0" y="34"/>
                        </a:cubicBezTo>
                        <a:cubicBezTo>
                          <a:pt x="0" y="0"/>
                          <a:pt x="0" y="0"/>
                          <a:pt x="0" y="0"/>
                        </a:cubicBezTo>
                        <a:cubicBezTo>
                          <a:pt x="0" y="25"/>
                          <a:pt x="47" y="45"/>
                          <a:pt x="105" y="45"/>
                        </a:cubicBezTo>
                        <a:cubicBezTo>
                          <a:pt x="163" y="45"/>
                          <a:pt x="210" y="25"/>
                          <a:pt x="210" y="0"/>
                        </a:cubicBezTo>
                        <a:lnTo>
                          <a:pt x="21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11" name="Freeform 19"/>
                  <p:cNvSpPr>
                    <a:spLocks/>
                  </p:cNvSpPr>
                  <p:nvPr/>
                </p:nvSpPr>
                <p:spPr bwMode="gray">
                  <a:xfrm>
                    <a:off x="1440411" y="660467"/>
                    <a:ext cx="217891" cy="81318"/>
                  </a:xfrm>
                  <a:custGeom>
                    <a:avLst/>
                    <a:gdLst>
                      <a:gd name="T0" fmla="*/ 210 w 210"/>
                      <a:gd name="T1" fmla="*/ 34 h 79"/>
                      <a:gd name="T2" fmla="*/ 105 w 210"/>
                      <a:gd name="T3" fmla="*/ 79 h 79"/>
                      <a:gd name="T4" fmla="*/ 0 w 210"/>
                      <a:gd name="T5" fmla="*/ 34 h 79"/>
                      <a:gd name="T6" fmla="*/ 0 w 210"/>
                      <a:gd name="T7" fmla="*/ 0 h 79"/>
                      <a:gd name="T8" fmla="*/ 105 w 210"/>
                      <a:gd name="T9" fmla="*/ 45 h 79"/>
                      <a:gd name="T10" fmla="*/ 210 w 210"/>
                      <a:gd name="T11" fmla="*/ 0 h 79"/>
                      <a:gd name="T12" fmla="*/ 210 w 210"/>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210" h="79">
                        <a:moveTo>
                          <a:pt x="210" y="34"/>
                        </a:moveTo>
                        <a:cubicBezTo>
                          <a:pt x="210" y="59"/>
                          <a:pt x="163" y="79"/>
                          <a:pt x="105" y="79"/>
                        </a:cubicBezTo>
                        <a:cubicBezTo>
                          <a:pt x="47" y="79"/>
                          <a:pt x="0" y="59"/>
                          <a:pt x="0" y="34"/>
                        </a:cubicBezTo>
                        <a:cubicBezTo>
                          <a:pt x="0" y="0"/>
                          <a:pt x="0" y="0"/>
                          <a:pt x="0" y="0"/>
                        </a:cubicBezTo>
                        <a:cubicBezTo>
                          <a:pt x="0" y="25"/>
                          <a:pt x="47" y="45"/>
                          <a:pt x="105" y="45"/>
                        </a:cubicBezTo>
                        <a:cubicBezTo>
                          <a:pt x="163" y="45"/>
                          <a:pt x="210" y="25"/>
                          <a:pt x="210" y="0"/>
                        </a:cubicBezTo>
                        <a:lnTo>
                          <a:pt x="21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12" name="Freeform 20"/>
                  <p:cNvSpPr>
                    <a:spLocks noEditPoints="1"/>
                  </p:cNvSpPr>
                  <p:nvPr/>
                </p:nvSpPr>
                <p:spPr bwMode="gray">
                  <a:xfrm>
                    <a:off x="1203754" y="112092"/>
                    <a:ext cx="694331" cy="310676"/>
                  </a:xfrm>
                  <a:custGeom>
                    <a:avLst/>
                    <a:gdLst>
                      <a:gd name="T0" fmla="*/ 651 w 668"/>
                      <a:gd name="T1" fmla="*/ 53 h 299"/>
                      <a:gd name="T2" fmla="*/ 459 w 668"/>
                      <a:gd name="T3" fmla="*/ 53 h 299"/>
                      <a:gd name="T4" fmla="*/ 430 w 668"/>
                      <a:gd name="T5" fmla="*/ 95 h 299"/>
                      <a:gd name="T6" fmla="*/ 54 w 668"/>
                      <a:gd name="T7" fmla="*/ 95 h 299"/>
                      <a:gd name="T8" fmla="*/ 0 w 668"/>
                      <a:gd name="T9" fmla="*/ 149 h 299"/>
                      <a:gd name="T10" fmla="*/ 54 w 668"/>
                      <a:gd name="T11" fmla="*/ 204 h 299"/>
                      <a:gd name="T12" fmla="*/ 430 w 668"/>
                      <a:gd name="T13" fmla="*/ 204 h 299"/>
                      <a:gd name="T14" fmla="*/ 458 w 668"/>
                      <a:gd name="T15" fmla="*/ 246 h 299"/>
                      <a:gd name="T16" fmla="*/ 651 w 668"/>
                      <a:gd name="T17" fmla="*/ 246 h 299"/>
                      <a:gd name="T18" fmla="*/ 668 w 668"/>
                      <a:gd name="T19" fmla="*/ 225 h 299"/>
                      <a:gd name="T20" fmla="*/ 541 w 668"/>
                      <a:gd name="T21" fmla="*/ 225 h 299"/>
                      <a:gd name="T22" fmla="*/ 498 w 668"/>
                      <a:gd name="T23" fmla="*/ 150 h 299"/>
                      <a:gd name="T24" fmla="*/ 542 w 668"/>
                      <a:gd name="T25" fmla="*/ 74 h 299"/>
                      <a:gd name="T26" fmla="*/ 668 w 668"/>
                      <a:gd name="T27" fmla="*/ 74 h 299"/>
                      <a:gd name="T28" fmla="*/ 651 w 668"/>
                      <a:gd name="T29" fmla="*/ 53 h 299"/>
                      <a:gd name="T30" fmla="*/ 82 w 668"/>
                      <a:gd name="T31" fmla="*/ 149 h 299"/>
                      <a:gd name="T32" fmla="*/ 54 w 668"/>
                      <a:gd name="T33" fmla="*/ 176 h 299"/>
                      <a:gd name="T34" fmla="*/ 27 w 668"/>
                      <a:gd name="T35" fmla="*/ 149 h 299"/>
                      <a:gd name="T36" fmla="*/ 54 w 668"/>
                      <a:gd name="T37" fmla="*/ 122 h 299"/>
                      <a:gd name="T38" fmla="*/ 82 w 668"/>
                      <a:gd name="T39" fmla="*/ 14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8" h="299">
                        <a:moveTo>
                          <a:pt x="651" y="53"/>
                        </a:moveTo>
                        <a:cubicBezTo>
                          <a:pt x="598" y="0"/>
                          <a:pt x="512" y="0"/>
                          <a:pt x="459" y="53"/>
                        </a:cubicBezTo>
                        <a:cubicBezTo>
                          <a:pt x="446" y="66"/>
                          <a:pt x="437" y="80"/>
                          <a:pt x="430" y="95"/>
                        </a:cubicBezTo>
                        <a:cubicBezTo>
                          <a:pt x="54" y="95"/>
                          <a:pt x="54" y="95"/>
                          <a:pt x="54" y="95"/>
                        </a:cubicBezTo>
                        <a:cubicBezTo>
                          <a:pt x="24" y="95"/>
                          <a:pt x="0" y="119"/>
                          <a:pt x="0" y="149"/>
                        </a:cubicBezTo>
                        <a:cubicBezTo>
                          <a:pt x="0" y="179"/>
                          <a:pt x="24" y="204"/>
                          <a:pt x="54" y="204"/>
                        </a:cubicBezTo>
                        <a:cubicBezTo>
                          <a:pt x="430" y="204"/>
                          <a:pt x="430" y="204"/>
                          <a:pt x="430" y="204"/>
                        </a:cubicBezTo>
                        <a:cubicBezTo>
                          <a:pt x="437" y="219"/>
                          <a:pt x="446" y="233"/>
                          <a:pt x="458" y="246"/>
                        </a:cubicBezTo>
                        <a:cubicBezTo>
                          <a:pt x="512" y="299"/>
                          <a:pt x="598" y="299"/>
                          <a:pt x="651" y="246"/>
                        </a:cubicBezTo>
                        <a:cubicBezTo>
                          <a:pt x="657" y="239"/>
                          <a:pt x="663" y="233"/>
                          <a:pt x="668" y="225"/>
                        </a:cubicBezTo>
                        <a:cubicBezTo>
                          <a:pt x="541" y="225"/>
                          <a:pt x="541" y="225"/>
                          <a:pt x="541" y="225"/>
                        </a:cubicBezTo>
                        <a:cubicBezTo>
                          <a:pt x="498" y="150"/>
                          <a:pt x="498" y="150"/>
                          <a:pt x="498" y="150"/>
                        </a:cubicBezTo>
                        <a:cubicBezTo>
                          <a:pt x="542" y="74"/>
                          <a:pt x="542" y="74"/>
                          <a:pt x="542" y="74"/>
                        </a:cubicBezTo>
                        <a:cubicBezTo>
                          <a:pt x="668" y="74"/>
                          <a:pt x="668" y="74"/>
                          <a:pt x="668" y="74"/>
                        </a:cubicBezTo>
                        <a:cubicBezTo>
                          <a:pt x="663" y="67"/>
                          <a:pt x="658" y="60"/>
                          <a:pt x="651" y="53"/>
                        </a:cubicBezTo>
                        <a:moveTo>
                          <a:pt x="82" y="149"/>
                        </a:moveTo>
                        <a:cubicBezTo>
                          <a:pt x="82" y="164"/>
                          <a:pt x="69" y="176"/>
                          <a:pt x="54" y="176"/>
                        </a:cubicBezTo>
                        <a:cubicBezTo>
                          <a:pt x="39" y="176"/>
                          <a:pt x="27" y="164"/>
                          <a:pt x="27" y="149"/>
                        </a:cubicBezTo>
                        <a:cubicBezTo>
                          <a:pt x="27" y="134"/>
                          <a:pt x="39" y="122"/>
                          <a:pt x="54" y="122"/>
                        </a:cubicBezTo>
                        <a:cubicBezTo>
                          <a:pt x="69" y="122"/>
                          <a:pt x="82" y="134"/>
                          <a:pt x="82" y="14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grpSp>
          </p:grpSp>
          <p:grpSp>
            <p:nvGrpSpPr>
              <p:cNvPr id="1313" name="Gruppieren 1312"/>
              <p:cNvGrpSpPr/>
              <p:nvPr/>
            </p:nvGrpSpPr>
            <p:grpSpPr>
              <a:xfrm>
                <a:off x="2807488" y="2173122"/>
                <a:ext cx="505379" cy="505379"/>
                <a:chOff x="9887785" y="1526582"/>
                <a:chExt cx="576000" cy="576000"/>
              </a:xfrm>
            </p:grpSpPr>
            <p:sp>
              <p:nvSpPr>
                <p:cNvPr id="1314" name="Rechteck 1313"/>
                <p:cNvSpPr/>
                <p:nvPr/>
              </p:nvSpPr>
              <p:spPr bwMode="auto">
                <a:xfrm>
                  <a:off x="9887785" y="1526582"/>
                  <a:ext cx="576000" cy="576000"/>
                </a:xfrm>
                <a:prstGeom prst="rect">
                  <a:avLst/>
                </a:prstGeom>
                <a:solidFill>
                  <a:srgbClr val="41AAC8"/>
                </a:solidFill>
                <a:ln>
                  <a:noFill/>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943" fontAlgn="base">
                    <a:spcBef>
                      <a:spcPct val="50000"/>
                    </a:spcBef>
                    <a:spcAft>
                      <a:spcPct val="0"/>
                    </a:spcAft>
                  </a:pPr>
                  <a:endParaRPr lang="en-US" sz="1199" b="1" dirty="0">
                    <a:solidFill>
                      <a:srgbClr val="000000"/>
                    </a:solidFill>
                    <a:latin typeface="Arial" pitchFamily="34" charset="0"/>
                    <a:ea typeface="ＭＳ Ｐゴシック" charset="-128"/>
                  </a:endParaRPr>
                </a:p>
              </p:txBody>
            </p:sp>
            <p:grpSp>
              <p:nvGrpSpPr>
                <p:cNvPr id="1315" name="Gruppieren 588"/>
                <p:cNvGrpSpPr/>
                <p:nvPr>
                  <p:custDataLst>
                    <p:tags r:id="rId15"/>
                  </p:custDataLst>
                </p:nvPr>
              </p:nvGrpSpPr>
              <p:grpSpPr bwMode="gray">
                <a:xfrm>
                  <a:off x="9974206" y="1663704"/>
                  <a:ext cx="403158" cy="301756"/>
                  <a:chOff x="13442563" y="12700"/>
                  <a:chExt cx="820141" cy="613656"/>
                </a:xfrm>
                <a:solidFill>
                  <a:schemeClr val="bg1"/>
                </a:solidFill>
              </p:grpSpPr>
              <p:sp>
                <p:nvSpPr>
                  <p:cNvPr id="1316" name="Freeform 21"/>
                  <p:cNvSpPr>
                    <a:spLocks noEditPoints="1"/>
                  </p:cNvSpPr>
                  <p:nvPr/>
                </p:nvSpPr>
                <p:spPr bwMode="gray">
                  <a:xfrm>
                    <a:off x="13442563" y="12700"/>
                    <a:ext cx="820141" cy="613656"/>
                  </a:xfrm>
                  <a:custGeom>
                    <a:avLst/>
                    <a:gdLst>
                      <a:gd name="T0" fmla="*/ 0 w 709"/>
                      <a:gd name="T1" fmla="*/ 508 h 531"/>
                      <a:gd name="T2" fmla="*/ 709 w 709"/>
                      <a:gd name="T3" fmla="*/ 508 h 531"/>
                      <a:gd name="T4" fmla="*/ 685 w 709"/>
                      <a:gd name="T5" fmla="*/ 531 h 531"/>
                      <a:gd name="T6" fmla="*/ 24 w 709"/>
                      <a:gd name="T7" fmla="*/ 531 h 531"/>
                      <a:gd name="T8" fmla="*/ 0 w 709"/>
                      <a:gd name="T9" fmla="*/ 508 h 531"/>
                      <a:gd name="T10" fmla="*/ 284 w 709"/>
                      <a:gd name="T11" fmla="*/ 366 h 531"/>
                      <a:gd name="T12" fmla="*/ 425 w 709"/>
                      <a:gd name="T13" fmla="*/ 366 h 531"/>
                      <a:gd name="T14" fmla="*/ 425 w 709"/>
                      <a:gd name="T15" fmla="*/ 407 h 531"/>
                      <a:gd name="T16" fmla="*/ 284 w 709"/>
                      <a:gd name="T17" fmla="*/ 407 h 531"/>
                      <a:gd name="T18" fmla="*/ 284 w 709"/>
                      <a:gd name="T19" fmla="*/ 366 h 531"/>
                      <a:gd name="T20" fmla="*/ 80 w 709"/>
                      <a:gd name="T21" fmla="*/ 419 h 531"/>
                      <a:gd name="T22" fmla="*/ 629 w 709"/>
                      <a:gd name="T23" fmla="*/ 419 h 531"/>
                      <a:gd name="T24" fmla="*/ 709 w 709"/>
                      <a:gd name="T25" fmla="*/ 496 h 531"/>
                      <a:gd name="T26" fmla="*/ 0 w 709"/>
                      <a:gd name="T27" fmla="*/ 496 h 531"/>
                      <a:gd name="T28" fmla="*/ 80 w 709"/>
                      <a:gd name="T29" fmla="*/ 419 h 531"/>
                      <a:gd name="T30" fmla="*/ 71 w 709"/>
                      <a:gd name="T31" fmla="*/ 23 h 531"/>
                      <a:gd name="T32" fmla="*/ 638 w 709"/>
                      <a:gd name="T33" fmla="*/ 23 h 531"/>
                      <a:gd name="T34" fmla="*/ 638 w 709"/>
                      <a:gd name="T35" fmla="*/ 330 h 531"/>
                      <a:gd name="T36" fmla="*/ 71 w 709"/>
                      <a:gd name="T37" fmla="*/ 330 h 531"/>
                      <a:gd name="T38" fmla="*/ 71 w 709"/>
                      <a:gd name="T39" fmla="*/ 23 h 531"/>
                      <a:gd name="T40" fmla="*/ 48 w 709"/>
                      <a:gd name="T41" fmla="*/ 18 h 531"/>
                      <a:gd name="T42" fmla="*/ 65 w 709"/>
                      <a:gd name="T43" fmla="*/ 0 h 531"/>
                      <a:gd name="T44" fmla="*/ 644 w 709"/>
                      <a:gd name="T45" fmla="*/ 0 h 531"/>
                      <a:gd name="T46" fmla="*/ 662 w 709"/>
                      <a:gd name="T47" fmla="*/ 18 h 531"/>
                      <a:gd name="T48" fmla="*/ 662 w 709"/>
                      <a:gd name="T49" fmla="*/ 336 h 531"/>
                      <a:gd name="T50" fmla="*/ 644 w 709"/>
                      <a:gd name="T51" fmla="*/ 354 h 531"/>
                      <a:gd name="T52" fmla="*/ 65 w 709"/>
                      <a:gd name="T53" fmla="*/ 354 h 531"/>
                      <a:gd name="T54" fmla="*/ 48 w 709"/>
                      <a:gd name="T55" fmla="*/ 336 h 531"/>
                      <a:gd name="T56" fmla="*/ 48 w 709"/>
                      <a:gd name="T57" fmla="*/ 18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9" h="531">
                        <a:moveTo>
                          <a:pt x="0" y="508"/>
                        </a:moveTo>
                        <a:cubicBezTo>
                          <a:pt x="709" y="508"/>
                          <a:pt x="709" y="508"/>
                          <a:pt x="709" y="508"/>
                        </a:cubicBezTo>
                        <a:cubicBezTo>
                          <a:pt x="709" y="521"/>
                          <a:pt x="698" y="531"/>
                          <a:pt x="685" y="531"/>
                        </a:cubicBezTo>
                        <a:cubicBezTo>
                          <a:pt x="24" y="531"/>
                          <a:pt x="24" y="531"/>
                          <a:pt x="24" y="531"/>
                        </a:cubicBezTo>
                        <a:cubicBezTo>
                          <a:pt x="11" y="531"/>
                          <a:pt x="0" y="521"/>
                          <a:pt x="0" y="508"/>
                        </a:cubicBezTo>
                        <a:moveTo>
                          <a:pt x="284" y="366"/>
                        </a:moveTo>
                        <a:cubicBezTo>
                          <a:pt x="425" y="366"/>
                          <a:pt x="425" y="366"/>
                          <a:pt x="425" y="366"/>
                        </a:cubicBezTo>
                        <a:cubicBezTo>
                          <a:pt x="425" y="407"/>
                          <a:pt x="425" y="407"/>
                          <a:pt x="425" y="407"/>
                        </a:cubicBezTo>
                        <a:cubicBezTo>
                          <a:pt x="284" y="407"/>
                          <a:pt x="284" y="407"/>
                          <a:pt x="284" y="407"/>
                        </a:cubicBezTo>
                        <a:lnTo>
                          <a:pt x="284" y="366"/>
                        </a:lnTo>
                        <a:close/>
                        <a:moveTo>
                          <a:pt x="80" y="419"/>
                        </a:moveTo>
                        <a:cubicBezTo>
                          <a:pt x="629" y="419"/>
                          <a:pt x="629" y="419"/>
                          <a:pt x="629" y="419"/>
                        </a:cubicBezTo>
                        <a:cubicBezTo>
                          <a:pt x="709" y="496"/>
                          <a:pt x="709" y="496"/>
                          <a:pt x="709" y="496"/>
                        </a:cubicBezTo>
                        <a:cubicBezTo>
                          <a:pt x="0" y="496"/>
                          <a:pt x="0" y="496"/>
                          <a:pt x="0" y="496"/>
                        </a:cubicBezTo>
                        <a:lnTo>
                          <a:pt x="80" y="419"/>
                        </a:lnTo>
                        <a:close/>
                        <a:moveTo>
                          <a:pt x="71" y="23"/>
                        </a:moveTo>
                        <a:cubicBezTo>
                          <a:pt x="638" y="23"/>
                          <a:pt x="638" y="23"/>
                          <a:pt x="638" y="23"/>
                        </a:cubicBezTo>
                        <a:cubicBezTo>
                          <a:pt x="638" y="330"/>
                          <a:pt x="638" y="330"/>
                          <a:pt x="638" y="330"/>
                        </a:cubicBezTo>
                        <a:cubicBezTo>
                          <a:pt x="71" y="330"/>
                          <a:pt x="71" y="330"/>
                          <a:pt x="71" y="330"/>
                        </a:cubicBezTo>
                        <a:lnTo>
                          <a:pt x="71" y="23"/>
                        </a:lnTo>
                        <a:close/>
                        <a:moveTo>
                          <a:pt x="48" y="18"/>
                        </a:moveTo>
                        <a:cubicBezTo>
                          <a:pt x="48" y="8"/>
                          <a:pt x="56" y="0"/>
                          <a:pt x="65" y="0"/>
                        </a:cubicBezTo>
                        <a:cubicBezTo>
                          <a:pt x="644" y="0"/>
                          <a:pt x="644" y="0"/>
                          <a:pt x="644" y="0"/>
                        </a:cubicBezTo>
                        <a:cubicBezTo>
                          <a:pt x="654" y="0"/>
                          <a:pt x="662" y="8"/>
                          <a:pt x="662" y="18"/>
                        </a:cubicBezTo>
                        <a:cubicBezTo>
                          <a:pt x="662" y="336"/>
                          <a:pt x="662" y="336"/>
                          <a:pt x="662" y="336"/>
                        </a:cubicBezTo>
                        <a:cubicBezTo>
                          <a:pt x="662" y="346"/>
                          <a:pt x="654" y="354"/>
                          <a:pt x="644" y="354"/>
                        </a:cubicBezTo>
                        <a:cubicBezTo>
                          <a:pt x="65" y="354"/>
                          <a:pt x="65" y="354"/>
                          <a:pt x="65" y="354"/>
                        </a:cubicBezTo>
                        <a:cubicBezTo>
                          <a:pt x="56" y="354"/>
                          <a:pt x="48" y="346"/>
                          <a:pt x="48" y="336"/>
                        </a:cubicBezTo>
                        <a:lnTo>
                          <a:pt x="48" y="18"/>
                        </a:lnTo>
                        <a:close/>
                      </a:path>
                    </a:pathLst>
                  </a:custGeom>
                  <a:grp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17" name="Freeform 22"/>
                  <p:cNvSpPr>
                    <a:spLocks/>
                  </p:cNvSpPr>
                  <p:nvPr/>
                </p:nvSpPr>
                <p:spPr bwMode="gray">
                  <a:xfrm>
                    <a:off x="13593367" y="107822"/>
                    <a:ext cx="518534" cy="205326"/>
                  </a:xfrm>
                  <a:custGeom>
                    <a:avLst/>
                    <a:gdLst>
                      <a:gd name="T0" fmla="*/ 414 w 449"/>
                      <a:gd name="T1" fmla="*/ 17 h 177"/>
                      <a:gd name="T2" fmla="*/ 431 w 449"/>
                      <a:gd name="T3" fmla="*/ 0 h 177"/>
                      <a:gd name="T4" fmla="*/ 449 w 449"/>
                      <a:gd name="T5" fmla="*/ 17 h 177"/>
                      <a:gd name="T6" fmla="*/ 431 w 449"/>
                      <a:gd name="T7" fmla="*/ 35 h 177"/>
                      <a:gd name="T8" fmla="*/ 425 w 449"/>
                      <a:gd name="T9" fmla="*/ 34 h 177"/>
                      <a:gd name="T10" fmla="*/ 364 w 449"/>
                      <a:gd name="T11" fmla="*/ 103 h 177"/>
                      <a:gd name="T12" fmla="*/ 366 w 449"/>
                      <a:gd name="T13" fmla="*/ 112 h 177"/>
                      <a:gd name="T14" fmla="*/ 349 w 449"/>
                      <a:gd name="T15" fmla="*/ 129 h 177"/>
                      <a:gd name="T16" fmla="*/ 331 w 449"/>
                      <a:gd name="T17" fmla="*/ 112 h 177"/>
                      <a:gd name="T18" fmla="*/ 332 w 449"/>
                      <a:gd name="T19" fmla="*/ 105 h 177"/>
                      <a:gd name="T20" fmla="*/ 275 w 449"/>
                      <a:gd name="T21" fmla="*/ 56 h 177"/>
                      <a:gd name="T22" fmla="*/ 266 w 449"/>
                      <a:gd name="T23" fmla="*/ 59 h 177"/>
                      <a:gd name="T24" fmla="*/ 259 w 449"/>
                      <a:gd name="T25" fmla="*/ 57 h 177"/>
                      <a:gd name="T26" fmla="*/ 199 w 449"/>
                      <a:gd name="T27" fmla="*/ 127 h 177"/>
                      <a:gd name="T28" fmla="*/ 201 w 449"/>
                      <a:gd name="T29" fmla="*/ 135 h 177"/>
                      <a:gd name="T30" fmla="*/ 183 w 449"/>
                      <a:gd name="T31" fmla="*/ 153 h 177"/>
                      <a:gd name="T32" fmla="*/ 166 w 449"/>
                      <a:gd name="T33" fmla="*/ 135 h 177"/>
                      <a:gd name="T34" fmla="*/ 166 w 449"/>
                      <a:gd name="T35" fmla="*/ 134 h 177"/>
                      <a:gd name="T36" fmla="*/ 114 w 449"/>
                      <a:gd name="T37" fmla="*/ 112 h 177"/>
                      <a:gd name="T38" fmla="*/ 101 w 449"/>
                      <a:gd name="T39" fmla="*/ 118 h 177"/>
                      <a:gd name="T40" fmla="*/ 91 w 449"/>
                      <a:gd name="T41" fmla="*/ 114 h 177"/>
                      <a:gd name="T42" fmla="*/ 35 w 449"/>
                      <a:gd name="T43" fmla="*/ 154 h 177"/>
                      <a:gd name="T44" fmla="*/ 36 w 449"/>
                      <a:gd name="T45" fmla="*/ 159 h 177"/>
                      <a:gd name="T46" fmla="*/ 18 w 449"/>
                      <a:gd name="T47" fmla="*/ 177 h 177"/>
                      <a:gd name="T48" fmla="*/ 0 w 449"/>
                      <a:gd name="T49" fmla="*/ 159 h 177"/>
                      <a:gd name="T50" fmla="*/ 18 w 449"/>
                      <a:gd name="T51" fmla="*/ 141 h 177"/>
                      <a:gd name="T52" fmla="*/ 28 w 449"/>
                      <a:gd name="T53" fmla="*/ 144 h 177"/>
                      <a:gd name="T54" fmla="*/ 84 w 449"/>
                      <a:gd name="T55" fmla="*/ 105 h 177"/>
                      <a:gd name="T56" fmla="*/ 83 w 449"/>
                      <a:gd name="T57" fmla="*/ 100 h 177"/>
                      <a:gd name="T58" fmla="*/ 101 w 449"/>
                      <a:gd name="T59" fmla="*/ 82 h 177"/>
                      <a:gd name="T60" fmla="*/ 118 w 449"/>
                      <a:gd name="T61" fmla="*/ 100 h 177"/>
                      <a:gd name="T62" fmla="*/ 118 w 449"/>
                      <a:gd name="T63" fmla="*/ 101 h 177"/>
                      <a:gd name="T64" fmla="*/ 170 w 449"/>
                      <a:gd name="T65" fmla="*/ 123 h 177"/>
                      <a:gd name="T66" fmla="*/ 183 w 449"/>
                      <a:gd name="T67" fmla="*/ 118 h 177"/>
                      <a:gd name="T68" fmla="*/ 190 w 449"/>
                      <a:gd name="T69" fmla="*/ 119 h 177"/>
                      <a:gd name="T70" fmla="*/ 251 w 449"/>
                      <a:gd name="T71" fmla="*/ 50 h 177"/>
                      <a:gd name="T72" fmla="*/ 248 w 449"/>
                      <a:gd name="T73" fmla="*/ 41 h 177"/>
                      <a:gd name="T74" fmla="*/ 266 w 449"/>
                      <a:gd name="T75" fmla="*/ 23 h 177"/>
                      <a:gd name="T76" fmla="*/ 284 w 449"/>
                      <a:gd name="T77" fmla="*/ 41 h 177"/>
                      <a:gd name="T78" fmla="*/ 283 w 449"/>
                      <a:gd name="T79" fmla="*/ 47 h 177"/>
                      <a:gd name="T80" fmla="*/ 340 w 449"/>
                      <a:gd name="T81" fmla="*/ 96 h 177"/>
                      <a:gd name="T82" fmla="*/ 349 w 449"/>
                      <a:gd name="T83" fmla="*/ 94 h 177"/>
                      <a:gd name="T84" fmla="*/ 355 w 449"/>
                      <a:gd name="T85" fmla="*/ 95 h 177"/>
                      <a:gd name="T86" fmla="*/ 416 w 449"/>
                      <a:gd name="T87" fmla="*/ 26 h 177"/>
                      <a:gd name="T88" fmla="*/ 414 w 449"/>
                      <a:gd name="T89" fmla="*/ 1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9" h="177">
                        <a:moveTo>
                          <a:pt x="414" y="17"/>
                        </a:moveTo>
                        <a:cubicBezTo>
                          <a:pt x="414" y="7"/>
                          <a:pt x="421" y="0"/>
                          <a:pt x="431" y="0"/>
                        </a:cubicBezTo>
                        <a:cubicBezTo>
                          <a:pt x="441" y="0"/>
                          <a:pt x="449" y="7"/>
                          <a:pt x="449" y="17"/>
                        </a:cubicBezTo>
                        <a:cubicBezTo>
                          <a:pt x="449" y="27"/>
                          <a:pt x="441" y="35"/>
                          <a:pt x="431" y="35"/>
                        </a:cubicBezTo>
                        <a:cubicBezTo>
                          <a:pt x="429" y="35"/>
                          <a:pt x="427" y="34"/>
                          <a:pt x="425" y="34"/>
                        </a:cubicBezTo>
                        <a:cubicBezTo>
                          <a:pt x="364" y="103"/>
                          <a:pt x="364" y="103"/>
                          <a:pt x="364" y="103"/>
                        </a:cubicBezTo>
                        <a:cubicBezTo>
                          <a:pt x="366" y="106"/>
                          <a:pt x="366" y="109"/>
                          <a:pt x="366" y="112"/>
                        </a:cubicBezTo>
                        <a:cubicBezTo>
                          <a:pt x="366" y="121"/>
                          <a:pt x="358" y="129"/>
                          <a:pt x="349" y="129"/>
                        </a:cubicBezTo>
                        <a:cubicBezTo>
                          <a:pt x="339" y="129"/>
                          <a:pt x="331" y="121"/>
                          <a:pt x="331" y="112"/>
                        </a:cubicBezTo>
                        <a:cubicBezTo>
                          <a:pt x="331" y="109"/>
                          <a:pt x="331" y="107"/>
                          <a:pt x="332" y="105"/>
                        </a:cubicBezTo>
                        <a:cubicBezTo>
                          <a:pt x="275" y="56"/>
                          <a:pt x="275" y="56"/>
                          <a:pt x="275" y="56"/>
                        </a:cubicBezTo>
                        <a:cubicBezTo>
                          <a:pt x="272" y="58"/>
                          <a:pt x="269" y="59"/>
                          <a:pt x="266" y="59"/>
                        </a:cubicBezTo>
                        <a:cubicBezTo>
                          <a:pt x="264" y="59"/>
                          <a:pt x="261" y="58"/>
                          <a:pt x="259" y="57"/>
                        </a:cubicBezTo>
                        <a:cubicBezTo>
                          <a:pt x="199" y="127"/>
                          <a:pt x="199" y="127"/>
                          <a:pt x="199" y="127"/>
                        </a:cubicBezTo>
                        <a:cubicBezTo>
                          <a:pt x="200" y="129"/>
                          <a:pt x="201" y="132"/>
                          <a:pt x="201" y="135"/>
                        </a:cubicBezTo>
                        <a:cubicBezTo>
                          <a:pt x="201" y="145"/>
                          <a:pt x="193" y="153"/>
                          <a:pt x="183" y="153"/>
                        </a:cubicBezTo>
                        <a:cubicBezTo>
                          <a:pt x="174" y="153"/>
                          <a:pt x="166" y="145"/>
                          <a:pt x="166" y="135"/>
                        </a:cubicBezTo>
                        <a:cubicBezTo>
                          <a:pt x="166" y="135"/>
                          <a:pt x="166" y="135"/>
                          <a:pt x="166" y="134"/>
                        </a:cubicBezTo>
                        <a:cubicBezTo>
                          <a:pt x="114" y="112"/>
                          <a:pt x="114" y="112"/>
                          <a:pt x="114" y="112"/>
                        </a:cubicBezTo>
                        <a:cubicBezTo>
                          <a:pt x="110" y="115"/>
                          <a:pt x="106" y="118"/>
                          <a:pt x="101" y="118"/>
                        </a:cubicBezTo>
                        <a:cubicBezTo>
                          <a:pt x="97" y="118"/>
                          <a:pt x="93" y="116"/>
                          <a:pt x="91" y="114"/>
                        </a:cubicBezTo>
                        <a:cubicBezTo>
                          <a:pt x="35" y="154"/>
                          <a:pt x="35" y="154"/>
                          <a:pt x="35" y="154"/>
                        </a:cubicBezTo>
                        <a:cubicBezTo>
                          <a:pt x="35" y="156"/>
                          <a:pt x="36" y="157"/>
                          <a:pt x="36" y="159"/>
                        </a:cubicBezTo>
                        <a:cubicBezTo>
                          <a:pt x="36" y="169"/>
                          <a:pt x="28" y="177"/>
                          <a:pt x="18" y="177"/>
                        </a:cubicBezTo>
                        <a:cubicBezTo>
                          <a:pt x="8" y="177"/>
                          <a:pt x="0" y="169"/>
                          <a:pt x="0" y="159"/>
                        </a:cubicBezTo>
                        <a:cubicBezTo>
                          <a:pt x="0" y="149"/>
                          <a:pt x="8" y="141"/>
                          <a:pt x="18" y="141"/>
                        </a:cubicBezTo>
                        <a:cubicBezTo>
                          <a:pt x="22" y="141"/>
                          <a:pt x="25" y="142"/>
                          <a:pt x="28" y="144"/>
                        </a:cubicBezTo>
                        <a:cubicBezTo>
                          <a:pt x="84" y="105"/>
                          <a:pt x="84" y="105"/>
                          <a:pt x="84" y="105"/>
                        </a:cubicBezTo>
                        <a:cubicBezTo>
                          <a:pt x="83" y="103"/>
                          <a:pt x="83" y="102"/>
                          <a:pt x="83" y="100"/>
                        </a:cubicBezTo>
                        <a:cubicBezTo>
                          <a:pt x="83" y="90"/>
                          <a:pt x="91" y="82"/>
                          <a:pt x="101" y="82"/>
                        </a:cubicBezTo>
                        <a:cubicBezTo>
                          <a:pt x="110" y="82"/>
                          <a:pt x="118" y="90"/>
                          <a:pt x="118" y="100"/>
                        </a:cubicBezTo>
                        <a:cubicBezTo>
                          <a:pt x="118" y="100"/>
                          <a:pt x="118" y="101"/>
                          <a:pt x="118" y="101"/>
                        </a:cubicBezTo>
                        <a:cubicBezTo>
                          <a:pt x="170" y="123"/>
                          <a:pt x="170" y="123"/>
                          <a:pt x="170" y="123"/>
                        </a:cubicBezTo>
                        <a:cubicBezTo>
                          <a:pt x="174" y="120"/>
                          <a:pt x="178" y="118"/>
                          <a:pt x="183" y="118"/>
                        </a:cubicBezTo>
                        <a:cubicBezTo>
                          <a:pt x="186" y="118"/>
                          <a:pt x="188" y="118"/>
                          <a:pt x="190" y="119"/>
                        </a:cubicBezTo>
                        <a:cubicBezTo>
                          <a:pt x="251" y="50"/>
                          <a:pt x="251" y="50"/>
                          <a:pt x="251" y="50"/>
                        </a:cubicBezTo>
                        <a:cubicBezTo>
                          <a:pt x="249" y="47"/>
                          <a:pt x="248" y="44"/>
                          <a:pt x="248" y="41"/>
                        </a:cubicBezTo>
                        <a:cubicBezTo>
                          <a:pt x="248" y="31"/>
                          <a:pt x="256" y="23"/>
                          <a:pt x="266" y="23"/>
                        </a:cubicBezTo>
                        <a:cubicBezTo>
                          <a:pt x="276" y="23"/>
                          <a:pt x="284" y="31"/>
                          <a:pt x="284" y="41"/>
                        </a:cubicBezTo>
                        <a:cubicBezTo>
                          <a:pt x="284" y="43"/>
                          <a:pt x="283" y="45"/>
                          <a:pt x="283" y="47"/>
                        </a:cubicBezTo>
                        <a:cubicBezTo>
                          <a:pt x="340" y="96"/>
                          <a:pt x="340" y="96"/>
                          <a:pt x="340" y="96"/>
                        </a:cubicBezTo>
                        <a:cubicBezTo>
                          <a:pt x="342" y="95"/>
                          <a:pt x="345" y="94"/>
                          <a:pt x="349" y="94"/>
                        </a:cubicBezTo>
                        <a:cubicBezTo>
                          <a:pt x="351" y="94"/>
                          <a:pt x="353" y="94"/>
                          <a:pt x="355" y="95"/>
                        </a:cubicBezTo>
                        <a:cubicBezTo>
                          <a:pt x="416" y="26"/>
                          <a:pt x="416" y="26"/>
                          <a:pt x="416" y="26"/>
                        </a:cubicBezTo>
                        <a:cubicBezTo>
                          <a:pt x="414" y="23"/>
                          <a:pt x="414" y="20"/>
                          <a:pt x="414" y="17"/>
                        </a:cubicBezTo>
                      </a:path>
                    </a:pathLst>
                  </a:custGeom>
                  <a:grp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grpSp>
          </p:grpSp>
        </p:grpSp>
        <p:grpSp>
          <p:nvGrpSpPr>
            <p:cNvPr id="1318" name="Gruppieren 1317"/>
            <p:cNvGrpSpPr/>
            <p:nvPr/>
          </p:nvGrpSpPr>
          <p:grpSpPr>
            <a:xfrm>
              <a:off x="627062" y="2868114"/>
              <a:ext cx="5503299" cy="1502126"/>
              <a:chOff x="5414379" y="2883694"/>
              <a:chExt cx="6272323" cy="1712031"/>
            </a:xfrm>
          </p:grpSpPr>
          <p:grpSp>
            <p:nvGrpSpPr>
              <p:cNvPr id="1319" name="Gruppieren 384"/>
              <p:cNvGrpSpPr/>
              <p:nvPr/>
            </p:nvGrpSpPr>
            <p:grpSpPr>
              <a:xfrm>
                <a:off x="5427516" y="2972295"/>
                <a:ext cx="6230431" cy="1603267"/>
                <a:chOff x="5427516" y="2972295"/>
                <a:chExt cx="6230431" cy="1603267"/>
              </a:xfrm>
            </p:grpSpPr>
            <p:sp>
              <p:nvSpPr>
                <p:cNvPr id="1570" name="Freihandform 1569"/>
                <p:cNvSpPr/>
                <p:nvPr/>
              </p:nvSpPr>
              <p:spPr bwMode="gray">
                <a:xfrm>
                  <a:off x="6224226" y="4079768"/>
                  <a:ext cx="1617707" cy="492263"/>
                </a:xfrm>
                <a:custGeom>
                  <a:avLst/>
                  <a:gdLst>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790576 w 1362075"/>
                    <a:gd name="connsiteY4" fmla="*/ 280988 h 414338"/>
                    <a:gd name="connsiteX5" fmla="*/ 914401 w 1362075"/>
                    <a:gd name="connsiteY5" fmla="*/ 404813 h 414338"/>
                    <a:gd name="connsiteX6" fmla="*/ 1362075 w 1362075"/>
                    <a:gd name="connsiteY6"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790576 w 1362075"/>
                    <a:gd name="connsiteY4" fmla="*/ 280988 h 414338"/>
                    <a:gd name="connsiteX5" fmla="*/ 914401 w 1362075"/>
                    <a:gd name="connsiteY5" fmla="*/ 404813 h 414338"/>
                    <a:gd name="connsiteX6" fmla="*/ 950119 w 1362075"/>
                    <a:gd name="connsiteY6" fmla="*/ 407194 h 414338"/>
                    <a:gd name="connsiteX7" fmla="*/ 1362075 w 1362075"/>
                    <a:gd name="connsiteY7"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821532 w 1362075"/>
                    <a:gd name="connsiteY4" fmla="*/ 273844 h 414338"/>
                    <a:gd name="connsiteX5" fmla="*/ 914401 w 1362075"/>
                    <a:gd name="connsiteY5" fmla="*/ 404813 h 414338"/>
                    <a:gd name="connsiteX6" fmla="*/ 950119 w 1362075"/>
                    <a:gd name="connsiteY6" fmla="*/ 407194 h 414338"/>
                    <a:gd name="connsiteX7" fmla="*/ 1362075 w 1362075"/>
                    <a:gd name="connsiteY7"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821532 w 1362075"/>
                    <a:gd name="connsiteY4" fmla="*/ 273844 h 414338"/>
                    <a:gd name="connsiteX5" fmla="*/ 950119 w 1362075"/>
                    <a:gd name="connsiteY5" fmla="*/ 407194 h 414338"/>
                    <a:gd name="connsiteX6" fmla="*/ 1362075 w 1362075"/>
                    <a:gd name="connsiteY6"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73895 w 1362075"/>
                    <a:gd name="connsiteY3" fmla="*/ 409575 h 414338"/>
                    <a:gd name="connsiteX4" fmla="*/ 821532 w 1362075"/>
                    <a:gd name="connsiteY4" fmla="*/ 273844 h 414338"/>
                    <a:gd name="connsiteX5" fmla="*/ 950119 w 1362075"/>
                    <a:gd name="connsiteY5" fmla="*/ 407194 h 414338"/>
                    <a:gd name="connsiteX6" fmla="*/ 1362075 w 1362075"/>
                    <a:gd name="connsiteY6" fmla="*/ 0 h 4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075" h="414338">
                      <a:moveTo>
                        <a:pt x="0" y="414338"/>
                      </a:moveTo>
                      <a:lnTo>
                        <a:pt x="138113" y="276225"/>
                      </a:lnTo>
                      <a:lnTo>
                        <a:pt x="538163" y="276225"/>
                      </a:lnTo>
                      <a:lnTo>
                        <a:pt x="673895" y="409575"/>
                      </a:lnTo>
                      <a:lnTo>
                        <a:pt x="821532" y="273844"/>
                      </a:lnTo>
                      <a:lnTo>
                        <a:pt x="950119" y="407194"/>
                      </a:lnTo>
                      <a:lnTo>
                        <a:pt x="1362075"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71" name="Freihandform 1570"/>
                <p:cNvSpPr/>
                <p:nvPr/>
              </p:nvSpPr>
              <p:spPr bwMode="gray">
                <a:xfrm>
                  <a:off x="5427516" y="3934888"/>
                  <a:ext cx="656133" cy="314030"/>
                </a:xfrm>
                <a:custGeom>
                  <a:avLst/>
                  <a:gdLst>
                    <a:gd name="connsiteX0" fmla="*/ 0 w 552450"/>
                    <a:gd name="connsiteY0" fmla="*/ 0 h 264319"/>
                    <a:gd name="connsiteX1" fmla="*/ 138113 w 552450"/>
                    <a:gd name="connsiteY1" fmla="*/ 135732 h 264319"/>
                    <a:gd name="connsiteX2" fmla="*/ 278607 w 552450"/>
                    <a:gd name="connsiteY2" fmla="*/ 135732 h 264319"/>
                    <a:gd name="connsiteX3" fmla="*/ 278607 w 552450"/>
                    <a:gd name="connsiteY3" fmla="*/ 264319 h 264319"/>
                    <a:gd name="connsiteX4" fmla="*/ 552450 w 552450"/>
                    <a:gd name="connsiteY4" fmla="*/ 264319 h 26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50" h="264319">
                      <a:moveTo>
                        <a:pt x="0" y="0"/>
                      </a:moveTo>
                      <a:lnTo>
                        <a:pt x="138113" y="135732"/>
                      </a:lnTo>
                      <a:lnTo>
                        <a:pt x="278607" y="135732"/>
                      </a:lnTo>
                      <a:lnTo>
                        <a:pt x="278607" y="264319"/>
                      </a:lnTo>
                      <a:lnTo>
                        <a:pt x="552450" y="264319"/>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72" name="Freihandform 1571"/>
                <p:cNvSpPr/>
                <p:nvPr/>
              </p:nvSpPr>
              <p:spPr bwMode="gray">
                <a:xfrm>
                  <a:off x="5428938" y="3450412"/>
                  <a:ext cx="325239" cy="319687"/>
                </a:xfrm>
                <a:custGeom>
                  <a:avLst/>
                  <a:gdLst>
                    <a:gd name="connsiteX0" fmla="*/ 0 w 273844"/>
                    <a:gd name="connsiteY0" fmla="*/ 269081 h 269081"/>
                    <a:gd name="connsiteX1" fmla="*/ 142875 w 273844"/>
                    <a:gd name="connsiteY1" fmla="*/ 269081 h 269081"/>
                    <a:gd name="connsiteX2" fmla="*/ 142875 w 273844"/>
                    <a:gd name="connsiteY2" fmla="*/ 133350 h 269081"/>
                    <a:gd name="connsiteX3" fmla="*/ 273844 w 273844"/>
                    <a:gd name="connsiteY3" fmla="*/ 0 h 269081"/>
                  </a:gdLst>
                  <a:ahLst/>
                  <a:cxnLst>
                    <a:cxn ang="0">
                      <a:pos x="connsiteX0" y="connsiteY0"/>
                    </a:cxn>
                    <a:cxn ang="0">
                      <a:pos x="connsiteX1" y="connsiteY1"/>
                    </a:cxn>
                    <a:cxn ang="0">
                      <a:pos x="connsiteX2" y="connsiteY2"/>
                    </a:cxn>
                    <a:cxn ang="0">
                      <a:pos x="connsiteX3" y="connsiteY3"/>
                    </a:cxn>
                  </a:cxnLst>
                  <a:rect l="l" t="t" r="r" b="b"/>
                  <a:pathLst>
                    <a:path w="273844" h="269081">
                      <a:moveTo>
                        <a:pt x="0" y="269081"/>
                      </a:moveTo>
                      <a:lnTo>
                        <a:pt x="142875" y="269081"/>
                      </a:lnTo>
                      <a:lnTo>
                        <a:pt x="142875" y="133350"/>
                      </a:lnTo>
                      <a:lnTo>
                        <a:pt x="273844"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73" name="Freihandform 1572"/>
                <p:cNvSpPr/>
                <p:nvPr/>
              </p:nvSpPr>
              <p:spPr bwMode="gray">
                <a:xfrm>
                  <a:off x="5739781" y="3148273"/>
                  <a:ext cx="656133" cy="472459"/>
                </a:xfrm>
                <a:custGeom>
                  <a:avLst/>
                  <a:gdLst>
                    <a:gd name="connsiteX0" fmla="*/ 0 w 552450"/>
                    <a:gd name="connsiteY0" fmla="*/ 397669 h 397669"/>
                    <a:gd name="connsiteX1" fmla="*/ 290512 w 552450"/>
                    <a:gd name="connsiteY1" fmla="*/ 116681 h 397669"/>
                    <a:gd name="connsiteX2" fmla="*/ 416718 w 552450"/>
                    <a:gd name="connsiteY2" fmla="*/ 116681 h 397669"/>
                    <a:gd name="connsiteX3" fmla="*/ 552450 w 552450"/>
                    <a:gd name="connsiteY3" fmla="*/ 0 h 397669"/>
                  </a:gdLst>
                  <a:ahLst/>
                  <a:cxnLst>
                    <a:cxn ang="0">
                      <a:pos x="connsiteX0" y="connsiteY0"/>
                    </a:cxn>
                    <a:cxn ang="0">
                      <a:pos x="connsiteX1" y="connsiteY1"/>
                    </a:cxn>
                    <a:cxn ang="0">
                      <a:pos x="connsiteX2" y="connsiteY2"/>
                    </a:cxn>
                    <a:cxn ang="0">
                      <a:pos x="connsiteX3" y="connsiteY3"/>
                    </a:cxn>
                  </a:cxnLst>
                  <a:rect l="l" t="t" r="r" b="b"/>
                  <a:pathLst>
                    <a:path w="552450" h="397669">
                      <a:moveTo>
                        <a:pt x="0" y="397669"/>
                      </a:moveTo>
                      <a:lnTo>
                        <a:pt x="290512" y="116681"/>
                      </a:lnTo>
                      <a:lnTo>
                        <a:pt x="416718" y="116681"/>
                      </a:lnTo>
                      <a:lnTo>
                        <a:pt x="552450"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74" name="Freihandform 1573"/>
                <p:cNvSpPr/>
                <p:nvPr/>
              </p:nvSpPr>
              <p:spPr bwMode="gray">
                <a:xfrm>
                  <a:off x="6400401" y="3456069"/>
                  <a:ext cx="469475" cy="158429"/>
                </a:xfrm>
                <a:custGeom>
                  <a:avLst/>
                  <a:gdLst>
                    <a:gd name="connsiteX0" fmla="*/ 0 w 395288"/>
                    <a:gd name="connsiteY0" fmla="*/ 133350 h 133350"/>
                    <a:gd name="connsiteX1" fmla="*/ 135732 w 395288"/>
                    <a:gd name="connsiteY1" fmla="*/ 133350 h 133350"/>
                    <a:gd name="connsiteX2" fmla="*/ 269082 w 395288"/>
                    <a:gd name="connsiteY2" fmla="*/ 0 h 133350"/>
                    <a:gd name="connsiteX3" fmla="*/ 395288 w 395288"/>
                    <a:gd name="connsiteY3" fmla="*/ 0 h 133350"/>
                  </a:gdLst>
                  <a:ahLst/>
                  <a:cxnLst>
                    <a:cxn ang="0">
                      <a:pos x="connsiteX0" y="connsiteY0"/>
                    </a:cxn>
                    <a:cxn ang="0">
                      <a:pos x="connsiteX1" y="connsiteY1"/>
                    </a:cxn>
                    <a:cxn ang="0">
                      <a:pos x="connsiteX2" y="connsiteY2"/>
                    </a:cxn>
                    <a:cxn ang="0">
                      <a:pos x="connsiteX3" y="connsiteY3"/>
                    </a:cxn>
                  </a:cxnLst>
                  <a:rect l="l" t="t" r="r" b="b"/>
                  <a:pathLst>
                    <a:path w="395288" h="133350">
                      <a:moveTo>
                        <a:pt x="0" y="133350"/>
                      </a:moveTo>
                      <a:lnTo>
                        <a:pt x="135732" y="133350"/>
                      </a:lnTo>
                      <a:lnTo>
                        <a:pt x="269082" y="0"/>
                      </a:lnTo>
                      <a:lnTo>
                        <a:pt x="395288"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75" name="Freihandform 1574"/>
                <p:cNvSpPr/>
                <p:nvPr/>
              </p:nvSpPr>
              <p:spPr bwMode="gray">
                <a:xfrm>
                  <a:off x="5913959" y="3772927"/>
                  <a:ext cx="964403" cy="319689"/>
                </a:xfrm>
                <a:custGeom>
                  <a:avLst/>
                  <a:gdLst>
                    <a:gd name="connsiteX0" fmla="*/ 0 w 812007"/>
                    <a:gd name="connsiteY0" fmla="*/ 0 h 269082"/>
                    <a:gd name="connsiteX1" fmla="*/ 150019 w 812007"/>
                    <a:gd name="connsiteY1" fmla="*/ 0 h 269082"/>
                    <a:gd name="connsiteX2" fmla="*/ 273844 w 812007"/>
                    <a:gd name="connsiteY2" fmla="*/ 140494 h 269082"/>
                    <a:gd name="connsiteX3" fmla="*/ 411957 w 812007"/>
                    <a:gd name="connsiteY3" fmla="*/ 140494 h 269082"/>
                    <a:gd name="connsiteX4" fmla="*/ 538163 w 812007"/>
                    <a:gd name="connsiteY4" fmla="*/ 269082 h 269082"/>
                    <a:gd name="connsiteX5" fmla="*/ 812007 w 812007"/>
                    <a:gd name="connsiteY5" fmla="*/ 269082 h 26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007" h="269082">
                      <a:moveTo>
                        <a:pt x="0" y="0"/>
                      </a:moveTo>
                      <a:lnTo>
                        <a:pt x="150019" y="0"/>
                      </a:lnTo>
                      <a:lnTo>
                        <a:pt x="273844" y="140494"/>
                      </a:lnTo>
                      <a:lnTo>
                        <a:pt x="411957" y="140494"/>
                      </a:lnTo>
                      <a:lnTo>
                        <a:pt x="538163" y="269082"/>
                      </a:lnTo>
                      <a:lnTo>
                        <a:pt x="812007" y="269082"/>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76" name="Freihandform 1575"/>
                <p:cNvSpPr/>
                <p:nvPr/>
              </p:nvSpPr>
              <p:spPr bwMode="gray">
                <a:xfrm>
                  <a:off x="9415219" y="2972295"/>
                  <a:ext cx="1111465" cy="322516"/>
                </a:xfrm>
                <a:custGeom>
                  <a:avLst/>
                  <a:gdLst>
                    <a:gd name="connsiteX0" fmla="*/ 0 w 935831"/>
                    <a:gd name="connsiteY0" fmla="*/ 271462 h 271462"/>
                    <a:gd name="connsiteX1" fmla="*/ 133350 w 935831"/>
                    <a:gd name="connsiteY1" fmla="*/ 130968 h 271462"/>
                    <a:gd name="connsiteX2" fmla="*/ 411956 w 935831"/>
                    <a:gd name="connsiteY2" fmla="*/ 130968 h 271462"/>
                    <a:gd name="connsiteX3" fmla="*/ 535781 w 935831"/>
                    <a:gd name="connsiteY3" fmla="*/ 0 h 271462"/>
                    <a:gd name="connsiteX4" fmla="*/ 671512 w 935831"/>
                    <a:gd name="connsiteY4" fmla="*/ 0 h 271462"/>
                    <a:gd name="connsiteX5" fmla="*/ 807244 w 935831"/>
                    <a:gd name="connsiteY5" fmla="*/ 145256 h 271462"/>
                    <a:gd name="connsiteX6" fmla="*/ 935831 w 935831"/>
                    <a:gd name="connsiteY6" fmla="*/ 4762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5831" h="271462">
                      <a:moveTo>
                        <a:pt x="0" y="271462"/>
                      </a:moveTo>
                      <a:lnTo>
                        <a:pt x="133350" y="130968"/>
                      </a:lnTo>
                      <a:lnTo>
                        <a:pt x="411956" y="130968"/>
                      </a:lnTo>
                      <a:lnTo>
                        <a:pt x="535781" y="0"/>
                      </a:lnTo>
                      <a:lnTo>
                        <a:pt x="671512" y="0"/>
                      </a:lnTo>
                      <a:lnTo>
                        <a:pt x="807244" y="145256"/>
                      </a:lnTo>
                      <a:lnTo>
                        <a:pt x="935831" y="4762"/>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77" name="Freihandform 1576"/>
                <p:cNvSpPr/>
                <p:nvPr/>
              </p:nvSpPr>
              <p:spPr bwMode="gray">
                <a:xfrm>
                  <a:off x="9727484" y="3288324"/>
                  <a:ext cx="486443" cy="164087"/>
                </a:xfrm>
                <a:custGeom>
                  <a:avLst/>
                  <a:gdLst>
                    <a:gd name="connsiteX0" fmla="*/ 0 w 409575"/>
                    <a:gd name="connsiteY0" fmla="*/ 138112 h 138112"/>
                    <a:gd name="connsiteX1" fmla="*/ 140494 w 409575"/>
                    <a:gd name="connsiteY1" fmla="*/ 0 h 138112"/>
                    <a:gd name="connsiteX2" fmla="*/ 409575 w 409575"/>
                    <a:gd name="connsiteY2" fmla="*/ 0 h 138112"/>
                  </a:gdLst>
                  <a:ahLst/>
                  <a:cxnLst>
                    <a:cxn ang="0">
                      <a:pos x="connsiteX0" y="connsiteY0"/>
                    </a:cxn>
                    <a:cxn ang="0">
                      <a:pos x="connsiteX1" y="connsiteY1"/>
                    </a:cxn>
                    <a:cxn ang="0">
                      <a:pos x="connsiteX2" y="connsiteY2"/>
                    </a:cxn>
                  </a:cxnLst>
                  <a:rect l="l" t="t" r="r" b="b"/>
                  <a:pathLst>
                    <a:path w="409575" h="138112">
                      <a:moveTo>
                        <a:pt x="0" y="138112"/>
                      </a:moveTo>
                      <a:lnTo>
                        <a:pt x="140494" y="0"/>
                      </a:lnTo>
                      <a:lnTo>
                        <a:pt x="409575"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78" name="Freihandform 1577"/>
                <p:cNvSpPr/>
                <p:nvPr/>
              </p:nvSpPr>
              <p:spPr bwMode="gray">
                <a:xfrm>
                  <a:off x="7982409" y="4086128"/>
                  <a:ext cx="2081524" cy="489434"/>
                </a:xfrm>
                <a:custGeom>
                  <a:avLst/>
                  <a:gdLst>
                    <a:gd name="connsiteX0" fmla="*/ 0 w 1752600"/>
                    <a:gd name="connsiteY0" fmla="*/ 138113 h 411957"/>
                    <a:gd name="connsiteX1" fmla="*/ 145256 w 1752600"/>
                    <a:gd name="connsiteY1" fmla="*/ 271463 h 411957"/>
                    <a:gd name="connsiteX2" fmla="*/ 400050 w 1752600"/>
                    <a:gd name="connsiteY2" fmla="*/ 0 h 411957"/>
                    <a:gd name="connsiteX3" fmla="*/ 804862 w 1752600"/>
                    <a:gd name="connsiteY3" fmla="*/ 0 h 411957"/>
                    <a:gd name="connsiteX4" fmla="*/ 938212 w 1752600"/>
                    <a:gd name="connsiteY4" fmla="*/ 140494 h 411957"/>
                    <a:gd name="connsiteX5" fmla="*/ 1202531 w 1752600"/>
                    <a:gd name="connsiteY5" fmla="*/ 140494 h 411957"/>
                    <a:gd name="connsiteX6" fmla="*/ 1335881 w 1752600"/>
                    <a:gd name="connsiteY6" fmla="*/ 273844 h 411957"/>
                    <a:gd name="connsiteX7" fmla="*/ 1469231 w 1752600"/>
                    <a:gd name="connsiteY7" fmla="*/ 130969 h 411957"/>
                    <a:gd name="connsiteX8" fmla="*/ 1752600 w 1752600"/>
                    <a:gd name="connsiteY8" fmla="*/ 411957 h 41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2600" h="411957">
                      <a:moveTo>
                        <a:pt x="0" y="138113"/>
                      </a:moveTo>
                      <a:lnTo>
                        <a:pt x="145256" y="271463"/>
                      </a:lnTo>
                      <a:lnTo>
                        <a:pt x="400050" y="0"/>
                      </a:lnTo>
                      <a:lnTo>
                        <a:pt x="804862" y="0"/>
                      </a:lnTo>
                      <a:lnTo>
                        <a:pt x="938212" y="140494"/>
                      </a:lnTo>
                      <a:lnTo>
                        <a:pt x="1202531" y="140494"/>
                      </a:lnTo>
                      <a:lnTo>
                        <a:pt x="1335881" y="273844"/>
                      </a:lnTo>
                      <a:lnTo>
                        <a:pt x="1469231" y="130969"/>
                      </a:lnTo>
                      <a:lnTo>
                        <a:pt x="1752600" y="411957"/>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79" name="Freihandform 1578"/>
                <p:cNvSpPr/>
                <p:nvPr/>
              </p:nvSpPr>
              <p:spPr bwMode="gray">
                <a:xfrm>
                  <a:off x="9729145" y="4086957"/>
                  <a:ext cx="653303" cy="169745"/>
                </a:xfrm>
                <a:custGeom>
                  <a:avLst/>
                  <a:gdLst>
                    <a:gd name="connsiteX0" fmla="*/ 0 w 550068"/>
                    <a:gd name="connsiteY0" fmla="*/ 0 h 142875"/>
                    <a:gd name="connsiteX1" fmla="*/ 278606 w 550068"/>
                    <a:gd name="connsiteY1" fmla="*/ 0 h 142875"/>
                    <a:gd name="connsiteX2" fmla="*/ 402431 w 550068"/>
                    <a:gd name="connsiteY2" fmla="*/ 142875 h 142875"/>
                    <a:gd name="connsiteX3" fmla="*/ 550068 w 55006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550068" h="142875">
                      <a:moveTo>
                        <a:pt x="0" y="0"/>
                      </a:moveTo>
                      <a:lnTo>
                        <a:pt x="278606" y="0"/>
                      </a:lnTo>
                      <a:lnTo>
                        <a:pt x="402431" y="142875"/>
                      </a:lnTo>
                      <a:lnTo>
                        <a:pt x="550068" y="142875"/>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80" name="Freihandform 1579"/>
                <p:cNvSpPr/>
                <p:nvPr/>
              </p:nvSpPr>
              <p:spPr bwMode="gray">
                <a:xfrm>
                  <a:off x="10685061" y="3142041"/>
                  <a:ext cx="967231" cy="469629"/>
                </a:xfrm>
                <a:custGeom>
                  <a:avLst/>
                  <a:gdLst>
                    <a:gd name="connsiteX0" fmla="*/ 0 w 814388"/>
                    <a:gd name="connsiteY0" fmla="*/ 0 h 395287"/>
                    <a:gd name="connsiteX1" fmla="*/ 135731 w 814388"/>
                    <a:gd name="connsiteY1" fmla="*/ 130968 h 395287"/>
                    <a:gd name="connsiteX2" fmla="*/ 273844 w 814388"/>
                    <a:gd name="connsiteY2" fmla="*/ 130968 h 395287"/>
                    <a:gd name="connsiteX3" fmla="*/ 538163 w 814388"/>
                    <a:gd name="connsiteY3" fmla="*/ 395287 h 395287"/>
                    <a:gd name="connsiteX4" fmla="*/ 814388 w 814388"/>
                    <a:gd name="connsiteY4" fmla="*/ 395287 h 39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388" h="395287">
                      <a:moveTo>
                        <a:pt x="0" y="0"/>
                      </a:moveTo>
                      <a:lnTo>
                        <a:pt x="135731" y="130968"/>
                      </a:lnTo>
                      <a:lnTo>
                        <a:pt x="273844" y="130968"/>
                      </a:lnTo>
                      <a:lnTo>
                        <a:pt x="538163" y="395287"/>
                      </a:lnTo>
                      <a:lnTo>
                        <a:pt x="814388" y="395287"/>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81" name="Freihandform 1580"/>
                <p:cNvSpPr/>
                <p:nvPr/>
              </p:nvSpPr>
              <p:spPr bwMode="gray">
                <a:xfrm>
                  <a:off x="10834953" y="3934187"/>
                  <a:ext cx="822994" cy="472458"/>
                </a:xfrm>
                <a:custGeom>
                  <a:avLst/>
                  <a:gdLst>
                    <a:gd name="connsiteX0" fmla="*/ 0 w 692944"/>
                    <a:gd name="connsiteY0" fmla="*/ 397668 h 397668"/>
                    <a:gd name="connsiteX1" fmla="*/ 145257 w 692944"/>
                    <a:gd name="connsiteY1" fmla="*/ 397668 h 397668"/>
                    <a:gd name="connsiteX2" fmla="*/ 542925 w 692944"/>
                    <a:gd name="connsiteY2" fmla="*/ 0 h 397668"/>
                    <a:gd name="connsiteX3" fmla="*/ 692944 w 692944"/>
                    <a:gd name="connsiteY3" fmla="*/ 0 h 397668"/>
                  </a:gdLst>
                  <a:ahLst/>
                  <a:cxnLst>
                    <a:cxn ang="0">
                      <a:pos x="connsiteX0" y="connsiteY0"/>
                    </a:cxn>
                    <a:cxn ang="0">
                      <a:pos x="connsiteX1" y="connsiteY1"/>
                    </a:cxn>
                    <a:cxn ang="0">
                      <a:pos x="connsiteX2" y="connsiteY2"/>
                    </a:cxn>
                    <a:cxn ang="0">
                      <a:pos x="connsiteX3" y="connsiteY3"/>
                    </a:cxn>
                  </a:cxnLst>
                  <a:rect l="l" t="t" r="r" b="b"/>
                  <a:pathLst>
                    <a:path w="692944" h="397668">
                      <a:moveTo>
                        <a:pt x="0" y="397668"/>
                      </a:moveTo>
                      <a:lnTo>
                        <a:pt x="145257" y="397668"/>
                      </a:lnTo>
                      <a:lnTo>
                        <a:pt x="542925" y="0"/>
                      </a:lnTo>
                      <a:lnTo>
                        <a:pt x="692944"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82" name="Freihandform 1581"/>
                <p:cNvSpPr/>
                <p:nvPr/>
              </p:nvSpPr>
              <p:spPr bwMode="gray">
                <a:xfrm>
                  <a:off x="10843438" y="3614498"/>
                  <a:ext cx="483615" cy="164088"/>
                </a:xfrm>
                <a:custGeom>
                  <a:avLst/>
                  <a:gdLst>
                    <a:gd name="connsiteX0" fmla="*/ 0 w 407194"/>
                    <a:gd name="connsiteY0" fmla="*/ 0 h 138113"/>
                    <a:gd name="connsiteX1" fmla="*/ 133350 w 407194"/>
                    <a:gd name="connsiteY1" fmla="*/ 0 h 138113"/>
                    <a:gd name="connsiteX2" fmla="*/ 271463 w 407194"/>
                    <a:gd name="connsiteY2" fmla="*/ 138113 h 138113"/>
                    <a:gd name="connsiteX3" fmla="*/ 407194 w 407194"/>
                    <a:gd name="connsiteY3" fmla="*/ 138113 h 138113"/>
                  </a:gdLst>
                  <a:ahLst/>
                  <a:cxnLst>
                    <a:cxn ang="0">
                      <a:pos x="connsiteX0" y="connsiteY0"/>
                    </a:cxn>
                    <a:cxn ang="0">
                      <a:pos x="connsiteX1" y="connsiteY1"/>
                    </a:cxn>
                    <a:cxn ang="0">
                      <a:pos x="connsiteX2" y="connsiteY2"/>
                    </a:cxn>
                    <a:cxn ang="0">
                      <a:pos x="connsiteX3" y="connsiteY3"/>
                    </a:cxn>
                  </a:cxnLst>
                  <a:rect l="l" t="t" r="r" b="b"/>
                  <a:pathLst>
                    <a:path w="407194" h="138113">
                      <a:moveTo>
                        <a:pt x="0" y="0"/>
                      </a:moveTo>
                      <a:lnTo>
                        <a:pt x="133350" y="0"/>
                      </a:lnTo>
                      <a:lnTo>
                        <a:pt x="271463" y="138113"/>
                      </a:lnTo>
                      <a:lnTo>
                        <a:pt x="407194" y="138113"/>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83" name="Freihandform 1582"/>
                <p:cNvSpPr/>
                <p:nvPr/>
              </p:nvSpPr>
              <p:spPr bwMode="gray">
                <a:xfrm>
                  <a:off x="11171504" y="3770097"/>
                  <a:ext cx="311098" cy="161259"/>
                </a:xfrm>
                <a:custGeom>
                  <a:avLst/>
                  <a:gdLst>
                    <a:gd name="connsiteX0" fmla="*/ 0 w 261938"/>
                    <a:gd name="connsiteY0" fmla="*/ 135732 h 135732"/>
                    <a:gd name="connsiteX1" fmla="*/ 126206 w 261938"/>
                    <a:gd name="connsiteY1" fmla="*/ 135732 h 135732"/>
                    <a:gd name="connsiteX2" fmla="*/ 261938 w 261938"/>
                    <a:gd name="connsiteY2" fmla="*/ 0 h 135732"/>
                  </a:gdLst>
                  <a:ahLst/>
                  <a:cxnLst>
                    <a:cxn ang="0">
                      <a:pos x="connsiteX0" y="connsiteY0"/>
                    </a:cxn>
                    <a:cxn ang="0">
                      <a:pos x="connsiteX1" y="connsiteY1"/>
                    </a:cxn>
                    <a:cxn ang="0">
                      <a:pos x="connsiteX2" y="connsiteY2"/>
                    </a:cxn>
                  </a:cxnLst>
                  <a:rect l="l" t="t" r="r" b="b"/>
                  <a:pathLst>
                    <a:path w="261938" h="135732">
                      <a:moveTo>
                        <a:pt x="0" y="135732"/>
                      </a:moveTo>
                      <a:lnTo>
                        <a:pt x="126206" y="135732"/>
                      </a:lnTo>
                      <a:lnTo>
                        <a:pt x="261938"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84" name="Freihandform 1583"/>
                <p:cNvSpPr/>
                <p:nvPr/>
              </p:nvSpPr>
              <p:spPr bwMode="gray">
                <a:xfrm>
                  <a:off x="7027311" y="3611670"/>
                  <a:ext cx="478901" cy="147113"/>
                </a:xfrm>
                <a:custGeom>
                  <a:avLst/>
                  <a:gdLst>
                    <a:gd name="connsiteX0" fmla="*/ 0 w 403225"/>
                    <a:gd name="connsiteY0" fmla="*/ 0 h 123825"/>
                    <a:gd name="connsiteX1" fmla="*/ 279400 w 403225"/>
                    <a:gd name="connsiteY1" fmla="*/ 0 h 123825"/>
                    <a:gd name="connsiteX2" fmla="*/ 403225 w 403225"/>
                    <a:gd name="connsiteY2" fmla="*/ 123825 h 123825"/>
                  </a:gdLst>
                  <a:ahLst/>
                  <a:cxnLst>
                    <a:cxn ang="0">
                      <a:pos x="connsiteX0" y="connsiteY0"/>
                    </a:cxn>
                    <a:cxn ang="0">
                      <a:pos x="connsiteX1" y="connsiteY1"/>
                    </a:cxn>
                    <a:cxn ang="0">
                      <a:pos x="connsiteX2" y="connsiteY2"/>
                    </a:cxn>
                  </a:cxnLst>
                  <a:rect l="l" t="t" r="r" b="b"/>
                  <a:pathLst>
                    <a:path w="403225" h="123825">
                      <a:moveTo>
                        <a:pt x="0" y="0"/>
                      </a:moveTo>
                      <a:lnTo>
                        <a:pt x="279400" y="0"/>
                      </a:lnTo>
                      <a:lnTo>
                        <a:pt x="403225" y="123825"/>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grpSp>
          <p:sp>
            <p:nvSpPr>
              <p:cNvPr id="1320" name="Ellipse 1319"/>
              <p:cNvSpPr/>
              <p:nvPr/>
            </p:nvSpPr>
            <p:spPr bwMode="gray">
              <a:xfrm flipV="1">
                <a:off x="7168935" y="4542262"/>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21" name="Ellipse 1320"/>
              <p:cNvSpPr/>
              <p:nvPr/>
            </p:nvSpPr>
            <p:spPr bwMode="gray">
              <a:xfrm flipV="1">
                <a:off x="7008659" y="4542262"/>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22" name="Ellipse 1321"/>
              <p:cNvSpPr/>
              <p:nvPr/>
            </p:nvSpPr>
            <p:spPr bwMode="gray">
              <a:xfrm flipV="1">
                <a:off x="6212416" y="4542262"/>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23" name="Ellipse 1322"/>
              <p:cNvSpPr/>
              <p:nvPr/>
            </p:nvSpPr>
            <p:spPr bwMode="gray">
              <a:xfrm flipV="1">
                <a:off x="6060007" y="4542262"/>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24" name="Ellipse 1323"/>
              <p:cNvSpPr/>
              <p:nvPr/>
            </p:nvSpPr>
            <p:spPr bwMode="gray">
              <a:xfrm flipV="1">
                <a:off x="9869536" y="4542262"/>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25" name="Ellipse 1324"/>
              <p:cNvSpPr/>
              <p:nvPr/>
            </p:nvSpPr>
            <p:spPr bwMode="gray">
              <a:xfrm flipV="1">
                <a:off x="10506048" y="438557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26" name="Ellipse 1325"/>
              <p:cNvSpPr/>
              <p:nvPr/>
            </p:nvSpPr>
            <p:spPr bwMode="gray">
              <a:xfrm flipV="1">
                <a:off x="10506048" y="390949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27" name="Ellipse 1326"/>
              <p:cNvSpPr/>
              <p:nvPr/>
            </p:nvSpPr>
            <p:spPr bwMode="gray">
              <a:xfrm flipV="1">
                <a:off x="10506048"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28" name="Ellipse 1327"/>
              <p:cNvSpPr/>
              <p:nvPr/>
            </p:nvSpPr>
            <p:spPr bwMode="gray">
              <a:xfrm flipV="1">
                <a:off x="10506048"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29" name="Ellipse 1328"/>
              <p:cNvSpPr/>
              <p:nvPr/>
            </p:nvSpPr>
            <p:spPr bwMode="gray">
              <a:xfrm flipV="1">
                <a:off x="10664375" y="438557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30" name="Ellipse 1329"/>
              <p:cNvSpPr/>
              <p:nvPr/>
            </p:nvSpPr>
            <p:spPr bwMode="gray">
              <a:xfrm flipV="1">
                <a:off x="10819865" y="438557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31" name="Ellipse 1330"/>
              <p:cNvSpPr/>
              <p:nvPr/>
            </p:nvSpPr>
            <p:spPr bwMode="gray">
              <a:xfrm flipV="1">
                <a:off x="10664375" y="406825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32" name="Ellipse 1331"/>
              <p:cNvSpPr/>
              <p:nvPr/>
            </p:nvSpPr>
            <p:spPr bwMode="gray">
              <a:xfrm flipV="1">
                <a:off x="10819865"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33" name="Ellipse 1332"/>
              <p:cNvSpPr/>
              <p:nvPr/>
            </p:nvSpPr>
            <p:spPr bwMode="gray">
              <a:xfrm flipV="1">
                <a:off x="10819865" y="406825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34" name="Ellipse 1333"/>
              <p:cNvSpPr/>
              <p:nvPr/>
            </p:nvSpPr>
            <p:spPr bwMode="gray">
              <a:xfrm flipV="1">
                <a:off x="10348724"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35" name="Ellipse 1334"/>
              <p:cNvSpPr/>
              <p:nvPr/>
            </p:nvSpPr>
            <p:spPr bwMode="gray">
              <a:xfrm flipV="1">
                <a:off x="10348724" y="406825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36" name="Ellipse 1335"/>
              <p:cNvSpPr/>
              <p:nvPr/>
            </p:nvSpPr>
            <p:spPr bwMode="gray">
              <a:xfrm flipV="1">
                <a:off x="10348724" y="390949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37" name="Ellipse 1336"/>
              <p:cNvSpPr/>
              <p:nvPr/>
            </p:nvSpPr>
            <p:spPr bwMode="gray">
              <a:xfrm flipV="1">
                <a:off x="11297443" y="406825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38" name="Ellipse 1337"/>
              <p:cNvSpPr/>
              <p:nvPr/>
            </p:nvSpPr>
            <p:spPr bwMode="gray">
              <a:xfrm flipV="1">
                <a:off x="11297443" y="390949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39" name="Ellipse 1338"/>
              <p:cNvSpPr/>
              <p:nvPr/>
            </p:nvSpPr>
            <p:spPr bwMode="gray">
              <a:xfrm flipV="1">
                <a:off x="11145346" y="390949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40" name="Ellipse 1339"/>
              <p:cNvSpPr/>
              <p:nvPr/>
            </p:nvSpPr>
            <p:spPr bwMode="gray">
              <a:xfrm flipV="1">
                <a:off x="11297443" y="359144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41" name="Ellipse 1340"/>
              <p:cNvSpPr/>
              <p:nvPr/>
            </p:nvSpPr>
            <p:spPr bwMode="gray">
              <a:xfrm flipV="1">
                <a:off x="11297443"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42" name="Ellipse 1341"/>
              <p:cNvSpPr/>
              <p:nvPr/>
            </p:nvSpPr>
            <p:spPr bwMode="gray">
              <a:xfrm flipV="1">
                <a:off x="11297443" y="326883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43" name="Ellipse 1342"/>
              <p:cNvSpPr/>
              <p:nvPr/>
            </p:nvSpPr>
            <p:spPr bwMode="gray">
              <a:xfrm flipV="1">
                <a:off x="10033949"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44" name="Ellipse 1343"/>
              <p:cNvSpPr/>
              <p:nvPr/>
            </p:nvSpPr>
            <p:spPr bwMode="gray">
              <a:xfrm flipV="1">
                <a:off x="9869536" y="311081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45" name="Ellipse 1344"/>
              <p:cNvSpPr/>
              <p:nvPr/>
            </p:nvSpPr>
            <p:spPr bwMode="gray">
              <a:xfrm flipV="1">
                <a:off x="9710290" y="311081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46" name="Ellipse 1345"/>
              <p:cNvSpPr/>
              <p:nvPr/>
            </p:nvSpPr>
            <p:spPr bwMode="gray">
              <a:xfrm flipV="1">
                <a:off x="11145346" y="326883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47" name="Ellipse 1346"/>
              <p:cNvSpPr/>
              <p:nvPr/>
            </p:nvSpPr>
            <p:spPr bwMode="gray">
              <a:xfrm flipV="1">
                <a:off x="11145346" y="343083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48" name="Ellipse 1347"/>
              <p:cNvSpPr/>
              <p:nvPr/>
            </p:nvSpPr>
            <p:spPr bwMode="gray">
              <a:xfrm flipV="1">
                <a:off x="10819865"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49" name="Ellipse 1348"/>
              <p:cNvSpPr/>
              <p:nvPr/>
            </p:nvSpPr>
            <p:spPr bwMode="gray">
              <a:xfrm flipV="1">
                <a:off x="10983149" y="390949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50" name="Ellipse 1349"/>
              <p:cNvSpPr/>
              <p:nvPr/>
            </p:nvSpPr>
            <p:spPr bwMode="gray">
              <a:xfrm flipV="1">
                <a:off x="10983149" y="3749327"/>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51" name="Ellipse 1350"/>
              <p:cNvSpPr/>
              <p:nvPr/>
            </p:nvSpPr>
            <p:spPr bwMode="gray">
              <a:xfrm flipV="1">
                <a:off x="10983149"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52" name="Ellipse 1351"/>
              <p:cNvSpPr/>
              <p:nvPr/>
            </p:nvSpPr>
            <p:spPr bwMode="gray">
              <a:xfrm flipV="1">
                <a:off x="9869536" y="326883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53" name="Ellipse 1352"/>
              <p:cNvSpPr/>
              <p:nvPr/>
            </p:nvSpPr>
            <p:spPr bwMode="gray">
              <a:xfrm flipV="1">
                <a:off x="10033949" y="326883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54" name="Ellipse 1353"/>
              <p:cNvSpPr/>
              <p:nvPr/>
            </p:nvSpPr>
            <p:spPr bwMode="gray">
              <a:xfrm flipV="1">
                <a:off x="10183269" y="326883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55" name="Ellipse 1354"/>
              <p:cNvSpPr/>
              <p:nvPr/>
            </p:nvSpPr>
            <p:spPr bwMode="gray">
              <a:xfrm flipV="1">
                <a:off x="10183269"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56" name="Ellipse 1355"/>
              <p:cNvSpPr/>
              <p:nvPr/>
            </p:nvSpPr>
            <p:spPr bwMode="gray">
              <a:xfrm flipV="1">
                <a:off x="10183269" y="359144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57" name="Ellipse 1356"/>
              <p:cNvSpPr/>
              <p:nvPr/>
            </p:nvSpPr>
            <p:spPr bwMode="gray">
              <a:xfrm flipV="1">
                <a:off x="10183269" y="406825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58" name="Ellipse 1357"/>
              <p:cNvSpPr/>
              <p:nvPr/>
            </p:nvSpPr>
            <p:spPr bwMode="gray">
              <a:xfrm flipV="1">
                <a:off x="9869536" y="438557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59" name="Ellipse 1358"/>
              <p:cNvSpPr/>
              <p:nvPr/>
            </p:nvSpPr>
            <p:spPr bwMode="gray">
              <a:xfrm flipV="1">
                <a:off x="9869536"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60" name="Ellipse 1359"/>
              <p:cNvSpPr/>
              <p:nvPr/>
            </p:nvSpPr>
            <p:spPr bwMode="gray">
              <a:xfrm flipV="1">
                <a:off x="9869536" y="3749327"/>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61" name="Ellipse 1360"/>
              <p:cNvSpPr/>
              <p:nvPr/>
            </p:nvSpPr>
            <p:spPr bwMode="gray">
              <a:xfrm flipV="1">
                <a:off x="9869536"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62" name="Ellipse 1361"/>
              <p:cNvSpPr/>
              <p:nvPr/>
            </p:nvSpPr>
            <p:spPr bwMode="gray">
              <a:xfrm flipV="1">
                <a:off x="9710290" y="406825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63" name="Ellipse 1362"/>
              <p:cNvSpPr/>
              <p:nvPr/>
            </p:nvSpPr>
            <p:spPr bwMode="gray">
              <a:xfrm flipV="1">
                <a:off x="9710290" y="359144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64" name="Ellipse 1363"/>
              <p:cNvSpPr/>
              <p:nvPr/>
            </p:nvSpPr>
            <p:spPr bwMode="gray">
              <a:xfrm flipV="1">
                <a:off x="9388437" y="438557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65" name="Ellipse 1364"/>
              <p:cNvSpPr/>
              <p:nvPr/>
            </p:nvSpPr>
            <p:spPr bwMode="gray">
              <a:xfrm flipV="1">
                <a:off x="9388437"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66" name="Ellipse 1365"/>
              <p:cNvSpPr/>
              <p:nvPr/>
            </p:nvSpPr>
            <p:spPr bwMode="gray">
              <a:xfrm flipV="1">
                <a:off x="9388437" y="359144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67" name="Ellipse 1366"/>
              <p:cNvSpPr/>
              <p:nvPr/>
            </p:nvSpPr>
            <p:spPr bwMode="gray">
              <a:xfrm flipV="1">
                <a:off x="9388437"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68" name="Ellipse 1367"/>
              <p:cNvSpPr/>
              <p:nvPr/>
            </p:nvSpPr>
            <p:spPr bwMode="gray">
              <a:xfrm flipV="1">
                <a:off x="9388437" y="326883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69" name="Ellipse 1368"/>
              <p:cNvSpPr/>
              <p:nvPr/>
            </p:nvSpPr>
            <p:spPr bwMode="gray">
              <a:xfrm flipV="1">
                <a:off x="9388437"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70" name="Ellipse 1369"/>
              <p:cNvSpPr/>
              <p:nvPr/>
            </p:nvSpPr>
            <p:spPr bwMode="gray">
              <a:xfrm flipV="1">
                <a:off x="9550513" y="311081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71" name="Ellipse 1370"/>
              <p:cNvSpPr/>
              <p:nvPr/>
            </p:nvSpPr>
            <p:spPr bwMode="gray">
              <a:xfrm flipV="1">
                <a:off x="9388437" y="2894386"/>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72" name="Ellipse 1371"/>
              <p:cNvSpPr/>
              <p:nvPr/>
            </p:nvSpPr>
            <p:spPr bwMode="gray">
              <a:xfrm flipV="1">
                <a:off x="9232888"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73" name="Ellipse 1372"/>
              <p:cNvSpPr/>
              <p:nvPr/>
            </p:nvSpPr>
            <p:spPr bwMode="gray">
              <a:xfrm flipV="1">
                <a:off x="9232888"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74" name="Ellipse 1373"/>
              <p:cNvSpPr/>
              <p:nvPr/>
            </p:nvSpPr>
            <p:spPr bwMode="gray">
              <a:xfrm flipV="1">
                <a:off x="9071683" y="438557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75" name="Ellipse 1374"/>
              <p:cNvSpPr/>
              <p:nvPr/>
            </p:nvSpPr>
            <p:spPr bwMode="gray">
              <a:xfrm flipV="1">
                <a:off x="9071683"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76" name="Ellipse 1375"/>
              <p:cNvSpPr/>
              <p:nvPr/>
            </p:nvSpPr>
            <p:spPr bwMode="gray">
              <a:xfrm flipV="1">
                <a:off x="9071683" y="326883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77" name="Ellipse 1376"/>
              <p:cNvSpPr/>
              <p:nvPr/>
            </p:nvSpPr>
            <p:spPr bwMode="gray">
              <a:xfrm flipV="1">
                <a:off x="9071683"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78" name="Ellipse 1377"/>
              <p:cNvSpPr/>
              <p:nvPr/>
            </p:nvSpPr>
            <p:spPr bwMode="gray">
              <a:xfrm flipV="1">
                <a:off x="8916090"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79" name="Ellipse 1378"/>
              <p:cNvSpPr/>
              <p:nvPr/>
            </p:nvSpPr>
            <p:spPr bwMode="gray">
              <a:xfrm flipV="1">
                <a:off x="8750809"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80" name="Ellipse 1379"/>
              <p:cNvSpPr/>
              <p:nvPr/>
            </p:nvSpPr>
            <p:spPr bwMode="gray">
              <a:xfrm flipV="1">
                <a:off x="8440732" y="406825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81" name="Ellipse 1380"/>
              <p:cNvSpPr/>
              <p:nvPr/>
            </p:nvSpPr>
            <p:spPr bwMode="gray">
              <a:xfrm flipV="1">
                <a:off x="8278932"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82" name="Ellipse 1381"/>
              <p:cNvSpPr/>
              <p:nvPr/>
            </p:nvSpPr>
            <p:spPr bwMode="gray">
              <a:xfrm flipV="1">
                <a:off x="8128417" y="438557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83" name="Ellipse 1382"/>
              <p:cNvSpPr/>
              <p:nvPr/>
            </p:nvSpPr>
            <p:spPr bwMode="gray">
              <a:xfrm flipV="1">
                <a:off x="7803804"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84" name="Ellipse 1383"/>
              <p:cNvSpPr/>
              <p:nvPr/>
            </p:nvSpPr>
            <p:spPr bwMode="gray">
              <a:xfrm flipV="1">
                <a:off x="7803804" y="326883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85" name="Ellipse 1384"/>
              <p:cNvSpPr/>
              <p:nvPr/>
            </p:nvSpPr>
            <p:spPr bwMode="gray">
              <a:xfrm flipV="1">
                <a:off x="7803804"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86" name="Ellipse 1385"/>
              <p:cNvSpPr/>
              <p:nvPr/>
            </p:nvSpPr>
            <p:spPr bwMode="gray">
              <a:xfrm flipV="1">
                <a:off x="7641618"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87" name="Ellipse 1386"/>
              <p:cNvSpPr/>
              <p:nvPr/>
            </p:nvSpPr>
            <p:spPr bwMode="gray">
              <a:xfrm flipV="1">
                <a:off x="7641618" y="2894386"/>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88" name="Ellipse 1387"/>
              <p:cNvSpPr/>
              <p:nvPr/>
            </p:nvSpPr>
            <p:spPr bwMode="gray">
              <a:xfrm flipV="1">
                <a:off x="7488886"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89" name="Ellipse 1388"/>
              <p:cNvSpPr/>
              <p:nvPr/>
            </p:nvSpPr>
            <p:spPr bwMode="gray">
              <a:xfrm flipV="1">
                <a:off x="7488886" y="2894386"/>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90" name="Ellipse 1389"/>
              <p:cNvSpPr/>
              <p:nvPr/>
            </p:nvSpPr>
            <p:spPr bwMode="gray">
              <a:xfrm flipV="1">
                <a:off x="7488886"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91" name="Ellipse 1390"/>
              <p:cNvSpPr/>
              <p:nvPr/>
            </p:nvSpPr>
            <p:spPr bwMode="gray">
              <a:xfrm flipV="1">
                <a:off x="7488886" y="3749327"/>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92" name="Ellipse 1391"/>
              <p:cNvSpPr/>
              <p:nvPr/>
            </p:nvSpPr>
            <p:spPr bwMode="gray">
              <a:xfrm flipV="1">
                <a:off x="7330509" y="359144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93" name="Ellipse 1392"/>
              <p:cNvSpPr/>
              <p:nvPr/>
            </p:nvSpPr>
            <p:spPr bwMode="gray">
              <a:xfrm flipV="1">
                <a:off x="7168935" y="359144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94" name="Ellipse 1393"/>
              <p:cNvSpPr/>
              <p:nvPr/>
            </p:nvSpPr>
            <p:spPr bwMode="gray">
              <a:xfrm flipV="1">
                <a:off x="7168935" y="326883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95" name="Ellipse 1394"/>
              <p:cNvSpPr/>
              <p:nvPr/>
            </p:nvSpPr>
            <p:spPr bwMode="gray">
              <a:xfrm flipV="1">
                <a:off x="7168935"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96" name="Ellipse 1395"/>
              <p:cNvSpPr/>
              <p:nvPr/>
            </p:nvSpPr>
            <p:spPr bwMode="gray">
              <a:xfrm flipV="1">
                <a:off x="7168935" y="390949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97" name="Ellipse 1396"/>
              <p:cNvSpPr/>
              <p:nvPr/>
            </p:nvSpPr>
            <p:spPr bwMode="gray">
              <a:xfrm flipV="1">
                <a:off x="7168935"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98" name="Ellipse 1397"/>
              <p:cNvSpPr/>
              <p:nvPr/>
            </p:nvSpPr>
            <p:spPr bwMode="gray">
              <a:xfrm flipV="1">
                <a:off x="7168935" y="438557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99" name="Ellipse 1398"/>
              <p:cNvSpPr/>
              <p:nvPr/>
            </p:nvSpPr>
            <p:spPr bwMode="gray">
              <a:xfrm flipV="1">
                <a:off x="7008659" y="359144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00" name="Ellipse 1399"/>
              <p:cNvSpPr/>
              <p:nvPr/>
            </p:nvSpPr>
            <p:spPr bwMode="gray">
              <a:xfrm flipV="1">
                <a:off x="7008659"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01" name="Ellipse 1400"/>
              <p:cNvSpPr/>
              <p:nvPr/>
            </p:nvSpPr>
            <p:spPr bwMode="gray">
              <a:xfrm flipV="1">
                <a:off x="6851912"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02" name="Ellipse 1401"/>
              <p:cNvSpPr/>
              <p:nvPr/>
            </p:nvSpPr>
            <p:spPr bwMode="gray">
              <a:xfrm flipV="1">
                <a:off x="6851912" y="2894386"/>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03" name="Ellipse 1402"/>
              <p:cNvSpPr/>
              <p:nvPr/>
            </p:nvSpPr>
            <p:spPr bwMode="gray">
              <a:xfrm flipV="1">
                <a:off x="6851912" y="438557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04" name="Ellipse 1403"/>
              <p:cNvSpPr/>
              <p:nvPr/>
            </p:nvSpPr>
            <p:spPr bwMode="gray">
              <a:xfrm flipV="1">
                <a:off x="6532971"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05" name="Ellipse 1404"/>
              <p:cNvSpPr/>
              <p:nvPr/>
            </p:nvSpPr>
            <p:spPr bwMode="gray">
              <a:xfrm flipV="1">
                <a:off x="6691601" y="343083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06" name="Ellipse 1405"/>
              <p:cNvSpPr/>
              <p:nvPr/>
            </p:nvSpPr>
            <p:spPr bwMode="gray">
              <a:xfrm flipV="1">
                <a:off x="6691601" y="3749327"/>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07" name="Ellipse 1406"/>
              <p:cNvSpPr/>
              <p:nvPr/>
            </p:nvSpPr>
            <p:spPr bwMode="gray">
              <a:xfrm flipV="1">
                <a:off x="6380853" y="311081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08" name="Ellipse 1407"/>
              <p:cNvSpPr/>
              <p:nvPr/>
            </p:nvSpPr>
            <p:spPr bwMode="gray">
              <a:xfrm flipV="1">
                <a:off x="6380853" y="359144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09" name="Ellipse 1408"/>
              <p:cNvSpPr/>
              <p:nvPr/>
            </p:nvSpPr>
            <p:spPr bwMode="gray">
              <a:xfrm flipV="1">
                <a:off x="6380853"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10" name="Ellipse 1409"/>
              <p:cNvSpPr/>
              <p:nvPr/>
            </p:nvSpPr>
            <p:spPr bwMode="gray">
              <a:xfrm flipV="1">
                <a:off x="6212416" y="438557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11" name="Ellipse 1410"/>
              <p:cNvSpPr/>
              <p:nvPr/>
            </p:nvSpPr>
            <p:spPr bwMode="gray">
              <a:xfrm flipV="1">
                <a:off x="6212416"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12" name="Ellipse 1411"/>
              <p:cNvSpPr/>
              <p:nvPr/>
            </p:nvSpPr>
            <p:spPr bwMode="gray">
              <a:xfrm flipV="1">
                <a:off x="6060007" y="3749327"/>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13" name="Ellipse 1412"/>
              <p:cNvSpPr/>
              <p:nvPr/>
            </p:nvSpPr>
            <p:spPr bwMode="gray">
              <a:xfrm flipV="1">
                <a:off x="6060007" y="359144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14" name="Ellipse 1413"/>
              <p:cNvSpPr/>
              <p:nvPr/>
            </p:nvSpPr>
            <p:spPr bwMode="gray">
              <a:xfrm flipV="1">
                <a:off x="6060007"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15" name="Ellipse 1414"/>
              <p:cNvSpPr/>
              <p:nvPr/>
            </p:nvSpPr>
            <p:spPr bwMode="gray">
              <a:xfrm flipV="1">
                <a:off x="6060007"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16" name="Ellipse 1415"/>
              <p:cNvSpPr/>
              <p:nvPr/>
            </p:nvSpPr>
            <p:spPr bwMode="gray">
              <a:xfrm flipV="1">
                <a:off x="5895662" y="438557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17" name="Ellipse 1416"/>
              <p:cNvSpPr/>
              <p:nvPr/>
            </p:nvSpPr>
            <p:spPr bwMode="gray">
              <a:xfrm flipV="1">
                <a:off x="5895662" y="3749327"/>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18" name="Ellipse 1417"/>
              <p:cNvSpPr/>
              <p:nvPr/>
            </p:nvSpPr>
            <p:spPr bwMode="gray">
              <a:xfrm flipV="1">
                <a:off x="5895662" y="343083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19" name="Ellipse 1418"/>
              <p:cNvSpPr/>
              <p:nvPr/>
            </p:nvSpPr>
            <p:spPr bwMode="gray">
              <a:xfrm flipV="1">
                <a:off x="5895662"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20" name="Ellipse 1419"/>
              <p:cNvSpPr/>
              <p:nvPr/>
            </p:nvSpPr>
            <p:spPr bwMode="gray">
              <a:xfrm flipV="1">
                <a:off x="5734457"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421" name="Ellipse 1420"/>
              <p:cNvSpPr/>
              <p:nvPr/>
            </p:nvSpPr>
            <p:spPr bwMode="gray">
              <a:xfrm flipV="1">
                <a:off x="5734457" y="343083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422" name="Ellipse 1421"/>
              <p:cNvSpPr/>
              <p:nvPr/>
            </p:nvSpPr>
            <p:spPr bwMode="gray">
              <a:xfrm flipV="1">
                <a:off x="5734457" y="326883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423" name="Ellipse 1422"/>
              <p:cNvSpPr/>
              <p:nvPr/>
            </p:nvSpPr>
            <p:spPr bwMode="gray">
              <a:xfrm flipV="1">
                <a:off x="5573252" y="359144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424" name="Ellipse 1423"/>
              <p:cNvSpPr/>
              <p:nvPr/>
            </p:nvSpPr>
            <p:spPr bwMode="gray">
              <a:xfrm flipV="1">
                <a:off x="5573252" y="3749327"/>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425" name="Ellipse 1424"/>
              <p:cNvSpPr/>
              <p:nvPr/>
            </p:nvSpPr>
            <p:spPr bwMode="gray">
              <a:xfrm flipV="1">
                <a:off x="5573252" y="390949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426" name="Ellipse 1425"/>
              <p:cNvSpPr/>
              <p:nvPr/>
            </p:nvSpPr>
            <p:spPr bwMode="gray">
              <a:xfrm flipV="1">
                <a:off x="5573252" y="406825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427" name="Ellipse 1426"/>
              <p:cNvSpPr/>
              <p:nvPr/>
            </p:nvSpPr>
            <p:spPr bwMode="gray">
              <a:xfrm flipV="1">
                <a:off x="5414379" y="3749327"/>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428" name="Ellipse 1427"/>
              <p:cNvSpPr/>
              <p:nvPr/>
            </p:nvSpPr>
            <p:spPr bwMode="gray">
              <a:xfrm flipV="1">
                <a:off x="5414379" y="390949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429" name="Ellipse 1428"/>
              <p:cNvSpPr/>
              <p:nvPr/>
            </p:nvSpPr>
            <p:spPr bwMode="gray">
              <a:xfrm flipV="1">
                <a:off x="5414379"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430" name="Ellipse 1429"/>
              <p:cNvSpPr/>
              <p:nvPr/>
            </p:nvSpPr>
            <p:spPr bwMode="gray">
              <a:xfrm flipV="1">
                <a:off x="10972460" y="437487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31" name="Ellipse 1430"/>
              <p:cNvSpPr/>
              <p:nvPr/>
            </p:nvSpPr>
            <p:spPr bwMode="gray">
              <a:xfrm flipV="1">
                <a:off x="10972460"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32" name="Ellipse 1431"/>
              <p:cNvSpPr/>
              <p:nvPr/>
            </p:nvSpPr>
            <p:spPr bwMode="gray">
              <a:xfrm flipV="1">
                <a:off x="10972460" y="405756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33" name="Ellipse 1432"/>
              <p:cNvSpPr/>
              <p:nvPr/>
            </p:nvSpPr>
            <p:spPr bwMode="gray">
              <a:xfrm flipV="1">
                <a:off x="10972460" y="358075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34" name="Ellipse 1433"/>
              <p:cNvSpPr/>
              <p:nvPr/>
            </p:nvSpPr>
            <p:spPr bwMode="gray">
              <a:xfrm flipV="1">
                <a:off x="10972460"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35" name="Ellipse 1434"/>
              <p:cNvSpPr/>
              <p:nvPr/>
            </p:nvSpPr>
            <p:spPr bwMode="gray">
              <a:xfrm flipV="1">
                <a:off x="10972460" y="3258147"/>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36" name="Ellipse 1435"/>
              <p:cNvSpPr/>
              <p:nvPr/>
            </p:nvSpPr>
            <p:spPr bwMode="gray">
              <a:xfrm flipV="1">
                <a:off x="10809176" y="3258147"/>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37" name="Ellipse 1436"/>
              <p:cNvSpPr/>
              <p:nvPr/>
            </p:nvSpPr>
            <p:spPr bwMode="gray">
              <a:xfrm flipV="1">
                <a:off x="10653686"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38" name="Ellipse 1437"/>
              <p:cNvSpPr/>
              <p:nvPr/>
            </p:nvSpPr>
            <p:spPr bwMode="gray">
              <a:xfrm flipV="1">
                <a:off x="10495359"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39" name="Ellipse 1438"/>
              <p:cNvSpPr/>
              <p:nvPr/>
            </p:nvSpPr>
            <p:spPr bwMode="gray">
              <a:xfrm flipV="1">
                <a:off x="10664375" y="311081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40" name="Ellipse 1439"/>
              <p:cNvSpPr/>
              <p:nvPr/>
            </p:nvSpPr>
            <p:spPr bwMode="gray">
              <a:xfrm flipV="1">
                <a:off x="10338035"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41" name="Ellipse 1440"/>
              <p:cNvSpPr/>
              <p:nvPr/>
            </p:nvSpPr>
            <p:spPr bwMode="gray">
              <a:xfrm flipV="1">
                <a:off x="10338035"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42" name="Ellipse 1441"/>
              <p:cNvSpPr/>
              <p:nvPr/>
            </p:nvSpPr>
            <p:spPr bwMode="gray">
              <a:xfrm flipV="1">
                <a:off x="10338035"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43" name="Ellipse 1442"/>
              <p:cNvSpPr/>
              <p:nvPr/>
            </p:nvSpPr>
            <p:spPr bwMode="gray">
              <a:xfrm flipV="1">
                <a:off x="10495359"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44" name="Ellipse 1443"/>
              <p:cNvSpPr/>
              <p:nvPr/>
            </p:nvSpPr>
            <p:spPr bwMode="gray">
              <a:xfrm flipV="1">
                <a:off x="10653686"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45" name="Ellipse 1444"/>
              <p:cNvSpPr/>
              <p:nvPr/>
            </p:nvSpPr>
            <p:spPr bwMode="gray">
              <a:xfrm flipV="1">
                <a:off x="10809176" y="358075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46" name="Ellipse 1445"/>
              <p:cNvSpPr/>
              <p:nvPr/>
            </p:nvSpPr>
            <p:spPr bwMode="gray">
              <a:xfrm flipV="1">
                <a:off x="10809176"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47" name="Ellipse 1446"/>
              <p:cNvSpPr/>
              <p:nvPr/>
            </p:nvSpPr>
            <p:spPr bwMode="gray">
              <a:xfrm flipV="1">
                <a:off x="10809176"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48" name="Ellipse 1447"/>
              <p:cNvSpPr/>
              <p:nvPr/>
            </p:nvSpPr>
            <p:spPr bwMode="gray">
              <a:xfrm flipV="1">
                <a:off x="11134657" y="3738635"/>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49" name="Ellipse 1448"/>
              <p:cNvSpPr/>
              <p:nvPr/>
            </p:nvSpPr>
            <p:spPr bwMode="gray">
              <a:xfrm flipV="1">
                <a:off x="11134657"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50" name="Ellipse 1449"/>
              <p:cNvSpPr/>
              <p:nvPr/>
            </p:nvSpPr>
            <p:spPr bwMode="gray">
              <a:xfrm flipV="1">
                <a:off x="11286753" y="3738635"/>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51" name="Ellipse 1450"/>
              <p:cNvSpPr/>
              <p:nvPr/>
            </p:nvSpPr>
            <p:spPr bwMode="gray">
              <a:xfrm flipV="1">
                <a:off x="11447958" y="3738635"/>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52" name="Ellipse 1451"/>
              <p:cNvSpPr/>
              <p:nvPr/>
            </p:nvSpPr>
            <p:spPr bwMode="gray">
              <a:xfrm flipV="1">
                <a:off x="11458647" y="390949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53" name="Ellipse 1452"/>
              <p:cNvSpPr/>
              <p:nvPr/>
            </p:nvSpPr>
            <p:spPr bwMode="gray">
              <a:xfrm flipV="1">
                <a:off x="11134657" y="405756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54" name="Ellipse 1453"/>
              <p:cNvSpPr/>
              <p:nvPr/>
            </p:nvSpPr>
            <p:spPr bwMode="gray">
              <a:xfrm flipV="1">
                <a:off x="10653686"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55" name="Ellipse 1454"/>
              <p:cNvSpPr/>
              <p:nvPr/>
            </p:nvSpPr>
            <p:spPr bwMode="gray">
              <a:xfrm flipV="1">
                <a:off x="10653686"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56" name="Ellipse 1455"/>
              <p:cNvSpPr/>
              <p:nvPr/>
            </p:nvSpPr>
            <p:spPr bwMode="gray">
              <a:xfrm flipV="1">
                <a:off x="10338035"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57" name="Ellipse 1456"/>
              <p:cNvSpPr/>
              <p:nvPr/>
            </p:nvSpPr>
            <p:spPr bwMode="gray">
              <a:xfrm flipV="1">
                <a:off x="10495359"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58" name="Ellipse 1457"/>
              <p:cNvSpPr/>
              <p:nvPr/>
            </p:nvSpPr>
            <p:spPr bwMode="gray">
              <a:xfrm flipV="1">
                <a:off x="10495359" y="2940249"/>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59" name="Ellipse 1458"/>
              <p:cNvSpPr/>
              <p:nvPr/>
            </p:nvSpPr>
            <p:spPr bwMode="gray">
              <a:xfrm flipV="1">
                <a:off x="10348724" y="311081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60" name="Ellipse 1459"/>
              <p:cNvSpPr/>
              <p:nvPr/>
            </p:nvSpPr>
            <p:spPr bwMode="gray">
              <a:xfrm flipV="1">
                <a:off x="10172580" y="2940249"/>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61" name="Ellipse 1460"/>
              <p:cNvSpPr/>
              <p:nvPr/>
            </p:nvSpPr>
            <p:spPr bwMode="gray">
              <a:xfrm flipV="1">
                <a:off x="10172580" y="310012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62" name="Ellipse 1461"/>
              <p:cNvSpPr/>
              <p:nvPr/>
            </p:nvSpPr>
            <p:spPr bwMode="gray">
              <a:xfrm flipV="1">
                <a:off x="10172580"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63" name="Ellipse 1462"/>
              <p:cNvSpPr/>
              <p:nvPr/>
            </p:nvSpPr>
            <p:spPr bwMode="gray">
              <a:xfrm flipV="1">
                <a:off x="10172580"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64" name="Ellipse 1463"/>
              <p:cNvSpPr/>
              <p:nvPr/>
            </p:nvSpPr>
            <p:spPr bwMode="gray">
              <a:xfrm flipV="1">
                <a:off x="10172580" y="437487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65" name="Ellipse 1464"/>
              <p:cNvSpPr/>
              <p:nvPr/>
            </p:nvSpPr>
            <p:spPr bwMode="gray">
              <a:xfrm flipV="1">
                <a:off x="10338035" y="437487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66" name="Ellipse 1465"/>
              <p:cNvSpPr/>
              <p:nvPr/>
            </p:nvSpPr>
            <p:spPr bwMode="gray">
              <a:xfrm flipV="1">
                <a:off x="10653686"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67" name="Ellipse 1466"/>
              <p:cNvSpPr/>
              <p:nvPr/>
            </p:nvSpPr>
            <p:spPr bwMode="gray">
              <a:xfrm flipV="1">
                <a:off x="10023260" y="4531570"/>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68" name="Ellipse 1467"/>
              <p:cNvSpPr/>
              <p:nvPr/>
            </p:nvSpPr>
            <p:spPr bwMode="gray">
              <a:xfrm flipV="1">
                <a:off x="10023260"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69" name="Ellipse 1468"/>
              <p:cNvSpPr/>
              <p:nvPr/>
            </p:nvSpPr>
            <p:spPr bwMode="gray">
              <a:xfrm flipV="1">
                <a:off x="10023260"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70" name="Ellipse 1469"/>
              <p:cNvSpPr/>
              <p:nvPr/>
            </p:nvSpPr>
            <p:spPr bwMode="gray">
              <a:xfrm flipV="1">
                <a:off x="10023260"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71" name="Ellipse 1470"/>
              <p:cNvSpPr/>
              <p:nvPr/>
            </p:nvSpPr>
            <p:spPr bwMode="gray">
              <a:xfrm flipV="1">
                <a:off x="10023260"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72" name="Ellipse 1471"/>
              <p:cNvSpPr/>
              <p:nvPr/>
            </p:nvSpPr>
            <p:spPr bwMode="gray">
              <a:xfrm flipV="1">
                <a:off x="10023260"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73" name="Ellipse 1472"/>
              <p:cNvSpPr/>
              <p:nvPr/>
            </p:nvSpPr>
            <p:spPr bwMode="gray">
              <a:xfrm flipV="1">
                <a:off x="10023260"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74" name="Ellipse 1473"/>
              <p:cNvSpPr/>
              <p:nvPr/>
            </p:nvSpPr>
            <p:spPr bwMode="gray">
              <a:xfrm flipV="1">
                <a:off x="10023260" y="2940249"/>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75" name="Ellipse 1474"/>
              <p:cNvSpPr/>
              <p:nvPr/>
            </p:nvSpPr>
            <p:spPr bwMode="gray">
              <a:xfrm flipV="1">
                <a:off x="9858847"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76" name="Ellipse 1475"/>
              <p:cNvSpPr/>
              <p:nvPr/>
            </p:nvSpPr>
            <p:spPr bwMode="gray">
              <a:xfrm flipV="1">
                <a:off x="9858847"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77" name="Ellipse 1476"/>
              <p:cNvSpPr/>
              <p:nvPr/>
            </p:nvSpPr>
            <p:spPr bwMode="gray">
              <a:xfrm flipV="1">
                <a:off x="9858847"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78" name="Ellipse 1477"/>
              <p:cNvSpPr/>
              <p:nvPr/>
            </p:nvSpPr>
            <p:spPr bwMode="gray">
              <a:xfrm flipV="1">
                <a:off x="9699601" y="4531570"/>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79" name="Ellipse 1478"/>
              <p:cNvSpPr/>
              <p:nvPr/>
            </p:nvSpPr>
            <p:spPr bwMode="gray">
              <a:xfrm flipV="1">
                <a:off x="9539824" y="437487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80" name="Ellipse 1479"/>
              <p:cNvSpPr/>
              <p:nvPr/>
            </p:nvSpPr>
            <p:spPr bwMode="gray">
              <a:xfrm flipV="1">
                <a:off x="9699601" y="421582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81" name="Ellipse 1480"/>
              <p:cNvSpPr/>
              <p:nvPr/>
            </p:nvSpPr>
            <p:spPr bwMode="gray">
              <a:xfrm flipV="1">
                <a:off x="9699601"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82" name="Ellipse 1481"/>
              <p:cNvSpPr/>
              <p:nvPr/>
            </p:nvSpPr>
            <p:spPr bwMode="gray">
              <a:xfrm flipV="1">
                <a:off x="9699601" y="342013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83" name="Ellipse 1482"/>
              <p:cNvSpPr/>
              <p:nvPr/>
            </p:nvSpPr>
            <p:spPr bwMode="gray">
              <a:xfrm flipV="1">
                <a:off x="9699601"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84" name="Ellipse 1483"/>
              <p:cNvSpPr/>
              <p:nvPr/>
            </p:nvSpPr>
            <p:spPr bwMode="gray">
              <a:xfrm flipV="1">
                <a:off x="9539824"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85" name="Ellipse 1484"/>
              <p:cNvSpPr/>
              <p:nvPr/>
            </p:nvSpPr>
            <p:spPr bwMode="gray">
              <a:xfrm flipV="1">
                <a:off x="9539824"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86" name="Ellipse 1485"/>
              <p:cNvSpPr/>
              <p:nvPr/>
            </p:nvSpPr>
            <p:spPr bwMode="gray">
              <a:xfrm flipV="1">
                <a:off x="9539824"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87" name="Ellipse 1486"/>
              <p:cNvSpPr/>
              <p:nvPr/>
            </p:nvSpPr>
            <p:spPr bwMode="gray">
              <a:xfrm flipV="1">
                <a:off x="9539824"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88" name="Ellipse 1487"/>
              <p:cNvSpPr/>
              <p:nvPr/>
            </p:nvSpPr>
            <p:spPr bwMode="gray">
              <a:xfrm flipV="1">
                <a:off x="9539824"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89" name="Ellipse 1488"/>
              <p:cNvSpPr/>
              <p:nvPr/>
            </p:nvSpPr>
            <p:spPr bwMode="gray">
              <a:xfrm flipV="1">
                <a:off x="9222199"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90" name="Ellipse 1489"/>
              <p:cNvSpPr/>
              <p:nvPr/>
            </p:nvSpPr>
            <p:spPr bwMode="gray">
              <a:xfrm flipV="1">
                <a:off x="9222199"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91" name="Ellipse 1490"/>
              <p:cNvSpPr/>
              <p:nvPr/>
            </p:nvSpPr>
            <p:spPr bwMode="gray">
              <a:xfrm flipV="1">
                <a:off x="8746986"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92" name="Ellipse 1491"/>
              <p:cNvSpPr/>
              <p:nvPr/>
            </p:nvSpPr>
            <p:spPr bwMode="gray">
              <a:xfrm flipV="1">
                <a:off x="8905400"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93" name="Ellipse 1492"/>
              <p:cNvSpPr/>
              <p:nvPr/>
            </p:nvSpPr>
            <p:spPr bwMode="gray">
              <a:xfrm flipV="1">
                <a:off x="8588694"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94" name="Ellipse 1493"/>
              <p:cNvSpPr/>
              <p:nvPr/>
            </p:nvSpPr>
            <p:spPr bwMode="gray">
              <a:xfrm flipV="1">
                <a:off x="8430043"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95" name="Ellipse 1494"/>
              <p:cNvSpPr/>
              <p:nvPr/>
            </p:nvSpPr>
            <p:spPr bwMode="gray">
              <a:xfrm flipV="1">
                <a:off x="7952113"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96" name="Ellipse 1495"/>
              <p:cNvSpPr/>
              <p:nvPr/>
            </p:nvSpPr>
            <p:spPr bwMode="gray">
              <a:xfrm flipV="1">
                <a:off x="7952113"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97" name="Ellipse 1496"/>
              <p:cNvSpPr/>
              <p:nvPr/>
            </p:nvSpPr>
            <p:spPr bwMode="gray">
              <a:xfrm flipV="1">
                <a:off x="7952113" y="421582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98" name="Ellipse 1497"/>
              <p:cNvSpPr/>
              <p:nvPr/>
            </p:nvSpPr>
            <p:spPr bwMode="gray">
              <a:xfrm flipV="1">
                <a:off x="8117728"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99" name="Ellipse 1498"/>
              <p:cNvSpPr/>
              <p:nvPr/>
            </p:nvSpPr>
            <p:spPr bwMode="gray">
              <a:xfrm flipV="1">
                <a:off x="7793115"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00" name="Ellipse 1499"/>
              <p:cNvSpPr/>
              <p:nvPr/>
            </p:nvSpPr>
            <p:spPr bwMode="gray">
              <a:xfrm flipV="1">
                <a:off x="7793115"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01" name="Ellipse 1500"/>
              <p:cNvSpPr/>
              <p:nvPr/>
            </p:nvSpPr>
            <p:spPr bwMode="gray">
              <a:xfrm flipV="1">
                <a:off x="7630929"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02" name="Ellipse 1501"/>
              <p:cNvSpPr/>
              <p:nvPr/>
            </p:nvSpPr>
            <p:spPr bwMode="gray">
              <a:xfrm flipV="1">
                <a:off x="7478197"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03" name="Ellipse 1502"/>
              <p:cNvSpPr/>
              <p:nvPr/>
            </p:nvSpPr>
            <p:spPr bwMode="gray">
              <a:xfrm flipV="1">
                <a:off x="7478197"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04" name="Ellipse 1503"/>
              <p:cNvSpPr/>
              <p:nvPr/>
            </p:nvSpPr>
            <p:spPr bwMode="gray">
              <a:xfrm flipV="1">
                <a:off x="7478197"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05" name="Ellipse 1504"/>
              <p:cNvSpPr/>
              <p:nvPr/>
            </p:nvSpPr>
            <p:spPr bwMode="gray">
              <a:xfrm flipV="1">
                <a:off x="7319820"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06" name="Ellipse 1505"/>
              <p:cNvSpPr/>
              <p:nvPr/>
            </p:nvSpPr>
            <p:spPr bwMode="gray">
              <a:xfrm flipV="1">
                <a:off x="7319820" y="437487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07" name="Ellipse 1506"/>
              <p:cNvSpPr/>
              <p:nvPr/>
            </p:nvSpPr>
            <p:spPr bwMode="gray">
              <a:xfrm flipV="1">
                <a:off x="7319820" y="4531570"/>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08" name="Ellipse 1507"/>
              <p:cNvSpPr/>
              <p:nvPr/>
            </p:nvSpPr>
            <p:spPr bwMode="gray">
              <a:xfrm flipV="1">
                <a:off x="7319820"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09" name="Ellipse 1508"/>
              <p:cNvSpPr/>
              <p:nvPr/>
            </p:nvSpPr>
            <p:spPr bwMode="gray">
              <a:xfrm flipV="1">
                <a:off x="7319820"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10" name="Ellipse 1509"/>
              <p:cNvSpPr/>
              <p:nvPr/>
            </p:nvSpPr>
            <p:spPr bwMode="gray">
              <a:xfrm flipV="1">
                <a:off x="7319820"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11" name="Ellipse 1510"/>
              <p:cNvSpPr/>
              <p:nvPr/>
            </p:nvSpPr>
            <p:spPr bwMode="gray">
              <a:xfrm flipV="1">
                <a:off x="7319820" y="310012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12" name="Ellipse 1511"/>
              <p:cNvSpPr/>
              <p:nvPr/>
            </p:nvSpPr>
            <p:spPr bwMode="gray">
              <a:xfrm flipV="1">
                <a:off x="7319820" y="2883694"/>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13" name="Ellipse 1512"/>
              <p:cNvSpPr/>
              <p:nvPr/>
            </p:nvSpPr>
            <p:spPr bwMode="gray">
              <a:xfrm flipV="1">
                <a:off x="7158246" y="310012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14" name="Ellipse 1513"/>
              <p:cNvSpPr/>
              <p:nvPr/>
            </p:nvSpPr>
            <p:spPr bwMode="gray">
              <a:xfrm flipV="1">
                <a:off x="7158246" y="2883694"/>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15" name="Ellipse 1514"/>
              <p:cNvSpPr/>
              <p:nvPr/>
            </p:nvSpPr>
            <p:spPr bwMode="gray">
              <a:xfrm flipV="1">
                <a:off x="6997970" y="310012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16" name="Ellipse 1515"/>
              <p:cNvSpPr/>
              <p:nvPr/>
            </p:nvSpPr>
            <p:spPr bwMode="gray">
              <a:xfrm flipV="1">
                <a:off x="7158246"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17" name="Ellipse 1516"/>
              <p:cNvSpPr/>
              <p:nvPr/>
            </p:nvSpPr>
            <p:spPr bwMode="gray">
              <a:xfrm flipV="1">
                <a:off x="6997970" y="405756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18" name="Ellipse 1517"/>
              <p:cNvSpPr/>
              <p:nvPr/>
            </p:nvSpPr>
            <p:spPr bwMode="gray">
              <a:xfrm flipV="1">
                <a:off x="6997970"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19" name="Ellipse 1518"/>
              <p:cNvSpPr/>
              <p:nvPr/>
            </p:nvSpPr>
            <p:spPr bwMode="gray">
              <a:xfrm flipV="1">
                <a:off x="6997970"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20" name="Ellipse 1519"/>
              <p:cNvSpPr/>
              <p:nvPr/>
            </p:nvSpPr>
            <p:spPr bwMode="gray">
              <a:xfrm flipV="1">
                <a:off x="6997970"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21" name="Ellipse 1520"/>
              <p:cNvSpPr/>
              <p:nvPr/>
            </p:nvSpPr>
            <p:spPr bwMode="gray">
              <a:xfrm flipV="1">
                <a:off x="6997970"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22" name="Ellipse 1521"/>
              <p:cNvSpPr/>
              <p:nvPr/>
            </p:nvSpPr>
            <p:spPr bwMode="gray">
              <a:xfrm flipV="1">
                <a:off x="6841223"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23" name="Ellipse 1522"/>
              <p:cNvSpPr/>
              <p:nvPr/>
            </p:nvSpPr>
            <p:spPr bwMode="gray">
              <a:xfrm flipV="1">
                <a:off x="6841223" y="342013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24" name="Ellipse 1523"/>
              <p:cNvSpPr/>
              <p:nvPr/>
            </p:nvSpPr>
            <p:spPr bwMode="gray">
              <a:xfrm flipV="1">
                <a:off x="6841223"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25" name="Ellipse 1524"/>
              <p:cNvSpPr/>
              <p:nvPr/>
            </p:nvSpPr>
            <p:spPr bwMode="gray">
              <a:xfrm flipV="1">
                <a:off x="6841223"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26" name="Ellipse 1525"/>
              <p:cNvSpPr/>
              <p:nvPr/>
            </p:nvSpPr>
            <p:spPr bwMode="gray">
              <a:xfrm flipV="1">
                <a:off x="6841223"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27" name="Ellipse 1526"/>
              <p:cNvSpPr/>
              <p:nvPr/>
            </p:nvSpPr>
            <p:spPr bwMode="gray">
              <a:xfrm flipV="1">
                <a:off x="6841223"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28" name="Ellipse 1527"/>
              <p:cNvSpPr/>
              <p:nvPr/>
            </p:nvSpPr>
            <p:spPr bwMode="gray">
              <a:xfrm flipV="1">
                <a:off x="6680912"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29" name="Ellipse 1528"/>
              <p:cNvSpPr/>
              <p:nvPr/>
            </p:nvSpPr>
            <p:spPr bwMode="gray">
              <a:xfrm flipV="1">
                <a:off x="6680912"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30" name="Ellipse 1529"/>
              <p:cNvSpPr/>
              <p:nvPr/>
            </p:nvSpPr>
            <p:spPr bwMode="gray">
              <a:xfrm flipV="1">
                <a:off x="6680912"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31" name="Ellipse 1530"/>
              <p:cNvSpPr/>
              <p:nvPr/>
            </p:nvSpPr>
            <p:spPr bwMode="gray">
              <a:xfrm flipV="1">
                <a:off x="6680912" y="437487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32" name="Ellipse 1531"/>
              <p:cNvSpPr/>
              <p:nvPr/>
            </p:nvSpPr>
            <p:spPr bwMode="gray">
              <a:xfrm flipV="1">
                <a:off x="6680912"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33" name="Ellipse 1532"/>
              <p:cNvSpPr/>
              <p:nvPr/>
            </p:nvSpPr>
            <p:spPr bwMode="gray">
              <a:xfrm flipV="1">
                <a:off x="6680912"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34" name="Ellipse 1533"/>
              <p:cNvSpPr/>
              <p:nvPr/>
            </p:nvSpPr>
            <p:spPr bwMode="gray">
              <a:xfrm flipV="1">
                <a:off x="6680912" y="310012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35" name="Ellipse 1534"/>
              <p:cNvSpPr/>
              <p:nvPr/>
            </p:nvSpPr>
            <p:spPr bwMode="gray">
              <a:xfrm flipV="1">
                <a:off x="6522282"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36" name="Ellipse 1535"/>
              <p:cNvSpPr/>
              <p:nvPr/>
            </p:nvSpPr>
            <p:spPr bwMode="gray">
              <a:xfrm flipV="1">
                <a:off x="6522282" y="310012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37" name="Ellipse 1536"/>
              <p:cNvSpPr/>
              <p:nvPr/>
            </p:nvSpPr>
            <p:spPr bwMode="gray">
              <a:xfrm flipV="1">
                <a:off x="6841223"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38" name="Ellipse 1537"/>
              <p:cNvSpPr/>
              <p:nvPr/>
            </p:nvSpPr>
            <p:spPr bwMode="gray">
              <a:xfrm flipV="1">
                <a:off x="6522282" y="358075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39" name="Ellipse 1538"/>
              <p:cNvSpPr/>
              <p:nvPr/>
            </p:nvSpPr>
            <p:spPr bwMode="gray">
              <a:xfrm flipV="1">
                <a:off x="6522282"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40" name="Ellipse 1539"/>
              <p:cNvSpPr/>
              <p:nvPr/>
            </p:nvSpPr>
            <p:spPr bwMode="gray">
              <a:xfrm flipV="1">
                <a:off x="6522282"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41" name="Ellipse 1540"/>
              <p:cNvSpPr/>
              <p:nvPr/>
            </p:nvSpPr>
            <p:spPr bwMode="gray">
              <a:xfrm flipV="1">
                <a:off x="6522282"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42" name="Ellipse 1541"/>
              <p:cNvSpPr/>
              <p:nvPr/>
            </p:nvSpPr>
            <p:spPr bwMode="gray">
              <a:xfrm flipV="1">
                <a:off x="6522282"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43" name="Ellipse 1542"/>
              <p:cNvSpPr/>
              <p:nvPr/>
            </p:nvSpPr>
            <p:spPr bwMode="gray">
              <a:xfrm flipV="1">
                <a:off x="6522282" y="437487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44" name="Ellipse 1543"/>
              <p:cNvSpPr/>
              <p:nvPr/>
            </p:nvSpPr>
            <p:spPr bwMode="gray">
              <a:xfrm flipV="1">
                <a:off x="6370164" y="437487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45" name="Ellipse 1544"/>
              <p:cNvSpPr/>
              <p:nvPr/>
            </p:nvSpPr>
            <p:spPr bwMode="gray">
              <a:xfrm flipV="1">
                <a:off x="6370164" y="4531570"/>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46" name="Ellipse 1545"/>
              <p:cNvSpPr/>
              <p:nvPr/>
            </p:nvSpPr>
            <p:spPr bwMode="gray">
              <a:xfrm flipV="1">
                <a:off x="6370164" y="3898807"/>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47" name="Ellipse 1546"/>
              <p:cNvSpPr/>
              <p:nvPr/>
            </p:nvSpPr>
            <p:spPr bwMode="gray">
              <a:xfrm flipV="1">
                <a:off x="6370164" y="405756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48" name="Ellipse 1547"/>
              <p:cNvSpPr/>
              <p:nvPr/>
            </p:nvSpPr>
            <p:spPr bwMode="gray">
              <a:xfrm flipV="1">
                <a:off x="6370164"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49" name="Ellipse 1548"/>
              <p:cNvSpPr/>
              <p:nvPr/>
            </p:nvSpPr>
            <p:spPr bwMode="gray">
              <a:xfrm flipV="1">
                <a:off x="6370164"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50" name="Ellipse 1549"/>
              <p:cNvSpPr/>
              <p:nvPr/>
            </p:nvSpPr>
            <p:spPr bwMode="gray">
              <a:xfrm flipV="1">
                <a:off x="6370164"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51" name="Ellipse 1550"/>
              <p:cNvSpPr/>
              <p:nvPr/>
            </p:nvSpPr>
            <p:spPr bwMode="gray">
              <a:xfrm flipV="1">
                <a:off x="6201727" y="3258147"/>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52" name="Ellipse 1551"/>
              <p:cNvSpPr/>
              <p:nvPr/>
            </p:nvSpPr>
            <p:spPr bwMode="gray">
              <a:xfrm flipV="1">
                <a:off x="6201727"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53" name="Ellipse 1552"/>
              <p:cNvSpPr/>
              <p:nvPr/>
            </p:nvSpPr>
            <p:spPr bwMode="gray">
              <a:xfrm flipV="1">
                <a:off x="6201727"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54" name="Ellipse 1553"/>
              <p:cNvSpPr/>
              <p:nvPr/>
            </p:nvSpPr>
            <p:spPr bwMode="gray">
              <a:xfrm flipV="1">
                <a:off x="6201727"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55" name="Ellipse 1554"/>
              <p:cNvSpPr/>
              <p:nvPr/>
            </p:nvSpPr>
            <p:spPr bwMode="gray">
              <a:xfrm flipV="1">
                <a:off x="6201727" y="3898807"/>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56" name="Ellipse 1555"/>
              <p:cNvSpPr/>
              <p:nvPr/>
            </p:nvSpPr>
            <p:spPr bwMode="gray">
              <a:xfrm flipV="1">
                <a:off x="6049318" y="3258147"/>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57" name="Ellipse 1556"/>
              <p:cNvSpPr/>
              <p:nvPr/>
            </p:nvSpPr>
            <p:spPr bwMode="gray">
              <a:xfrm flipV="1">
                <a:off x="5884973"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58" name="Ellipse 1557"/>
              <p:cNvSpPr/>
              <p:nvPr/>
            </p:nvSpPr>
            <p:spPr bwMode="gray">
              <a:xfrm flipV="1">
                <a:off x="5884973"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59" name="Ellipse 1558"/>
              <p:cNvSpPr/>
              <p:nvPr/>
            </p:nvSpPr>
            <p:spPr bwMode="gray">
              <a:xfrm flipV="1">
                <a:off x="5884973"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60" name="Ellipse 1559"/>
              <p:cNvSpPr/>
              <p:nvPr/>
            </p:nvSpPr>
            <p:spPr bwMode="gray">
              <a:xfrm flipV="1">
                <a:off x="5884973" y="405756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61" name="Ellipse 1560"/>
              <p:cNvSpPr/>
              <p:nvPr/>
            </p:nvSpPr>
            <p:spPr bwMode="gray">
              <a:xfrm flipV="1">
                <a:off x="6049318"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62" name="Ellipse 1561"/>
              <p:cNvSpPr/>
              <p:nvPr/>
            </p:nvSpPr>
            <p:spPr bwMode="gray">
              <a:xfrm flipV="1">
                <a:off x="6049318" y="421582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63" name="Ellipse 1562"/>
              <p:cNvSpPr/>
              <p:nvPr/>
            </p:nvSpPr>
            <p:spPr bwMode="gray">
              <a:xfrm flipV="1">
                <a:off x="6049318" y="437487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64" name="Ellipse 1563"/>
              <p:cNvSpPr/>
              <p:nvPr/>
            </p:nvSpPr>
            <p:spPr bwMode="gray">
              <a:xfrm flipV="1">
                <a:off x="5723768" y="358075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565" name="Ellipse 1564"/>
              <p:cNvSpPr/>
              <p:nvPr/>
            </p:nvSpPr>
            <p:spPr bwMode="gray">
              <a:xfrm flipV="1">
                <a:off x="5723768"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566" name="Ellipse 1565"/>
              <p:cNvSpPr/>
              <p:nvPr/>
            </p:nvSpPr>
            <p:spPr bwMode="gray">
              <a:xfrm flipV="1">
                <a:off x="5723768"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567" name="Ellipse 1566"/>
              <p:cNvSpPr/>
              <p:nvPr/>
            </p:nvSpPr>
            <p:spPr bwMode="gray">
              <a:xfrm flipV="1">
                <a:off x="5723768"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568" name="Ellipse 1567"/>
              <p:cNvSpPr/>
              <p:nvPr/>
            </p:nvSpPr>
            <p:spPr bwMode="gray">
              <a:xfrm flipV="1">
                <a:off x="11643945" y="3909365"/>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69" name="Ellipse 1568"/>
              <p:cNvSpPr/>
              <p:nvPr/>
            </p:nvSpPr>
            <p:spPr bwMode="gray">
              <a:xfrm flipV="1">
                <a:off x="11643945" y="359131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grpSp>
      </p:grpSp>
    </p:spTree>
    <p:extLst>
      <p:ext uri="{BB962C8B-B14F-4D97-AF65-F5344CB8AC3E}">
        <p14:creationId xmlns:p14="http://schemas.microsoft.com/office/powerpoint/2010/main" val="386509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0"/>
                                        </p:tgtEl>
                                        <p:attrNameLst>
                                          <p:attrName>style.visibility</p:attrName>
                                        </p:attrNameLst>
                                      </p:cBhvr>
                                      <p:to>
                                        <p:strVal val="visible"/>
                                      </p:to>
                                    </p:set>
                                    <p:animEffect transition="in" filter="fade">
                                      <p:cBhvr>
                                        <p:cTn id="7" dur="500"/>
                                        <p:tgtEl>
                                          <p:spTgt spid="88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1"/>
                                        </p:tgtEl>
                                        <p:attrNameLst>
                                          <p:attrName>style.visibility</p:attrName>
                                        </p:attrNameLst>
                                      </p:cBhvr>
                                      <p:to>
                                        <p:strVal val="visible"/>
                                      </p:to>
                                    </p:set>
                                    <p:animEffect transition="in" filter="fade">
                                      <p:cBhvr>
                                        <p:cTn id="10" dur="500"/>
                                        <p:tgtEl>
                                          <p:spTgt spid="88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82"/>
                                        </p:tgtEl>
                                        <p:attrNameLst>
                                          <p:attrName>style.visibility</p:attrName>
                                        </p:attrNameLst>
                                      </p:cBhvr>
                                      <p:to>
                                        <p:strVal val="visible"/>
                                      </p:to>
                                    </p:set>
                                    <p:animEffect transition="in" filter="fade">
                                      <p:cBhvr>
                                        <p:cTn id="13" dur="500"/>
                                        <p:tgtEl>
                                          <p:spTgt spid="88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4"/>
                                        </p:tgtEl>
                                        <p:attrNameLst>
                                          <p:attrName>style.visibility</p:attrName>
                                        </p:attrNameLst>
                                      </p:cBhvr>
                                      <p:to>
                                        <p:strVal val="visible"/>
                                      </p:to>
                                    </p:set>
                                    <p:animEffect transition="in" filter="fade">
                                      <p:cBhvr>
                                        <p:cTn id="18" dur="500"/>
                                        <p:tgtEl>
                                          <p:spTgt spid="87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75"/>
                                        </p:tgtEl>
                                        <p:attrNameLst>
                                          <p:attrName>style.visibility</p:attrName>
                                        </p:attrNameLst>
                                      </p:cBhvr>
                                      <p:to>
                                        <p:strVal val="visible"/>
                                      </p:to>
                                    </p:set>
                                    <p:animEffect transition="in" filter="fade">
                                      <p:cBhvr>
                                        <p:cTn id="21" dur="500"/>
                                        <p:tgtEl>
                                          <p:spTgt spid="87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76"/>
                                        </p:tgtEl>
                                        <p:attrNameLst>
                                          <p:attrName>style.visibility</p:attrName>
                                        </p:attrNameLst>
                                      </p:cBhvr>
                                      <p:to>
                                        <p:strVal val="visible"/>
                                      </p:to>
                                    </p:set>
                                    <p:animEffect transition="in" filter="fade">
                                      <p:cBhvr>
                                        <p:cTn id="24" dur="500"/>
                                        <p:tgtEl>
                                          <p:spTgt spid="87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77"/>
                                        </p:tgtEl>
                                        <p:attrNameLst>
                                          <p:attrName>style.visibility</p:attrName>
                                        </p:attrNameLst>
                                      </p:cBhvr>
                                      <p:to>
                                        <p:strVal val="visible"/>
                                      </p:to>
                                    </p:set>
                                    <p:animEffect transition="in" filter="fade">
                                      <p:cBhvr>
                                        <p:cTn id="29" dur="500"/>
                                        <p:tgtEl>
                                          <p:spTgt spid="87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78"/>
                                        </p:tgtEl>
                                        <p:attrNameLst>
                                          <p:attrName>style.visibility</p:attrName>
                                        </p:attrNameLst>
                                      </p:cBhvr>
                                      <p:to>
                                        <p:strVal val="visible"/>
                                      </p:to>
                                    </p:set>
                                    <p:animEffect transition="in" filter="fade">
                                      <p:cBhvr>
                                        <p:cTn id="32" dur="500"/>
                                        <p:tgtEl>
                                          <p:spTgt spid="87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79"/>
                                        </p:tgtEl>
                                        <p:attrNameLst>
                                          <p:attrName>style.visibility</p:attrName>
                                        </p:attrNameLst>
                                      </p:cBhvr>
                                      <p:to>
                                        <p:strVal val="visible"/>
                                      </p:to>
                                    </p:set>
                                    <p:animEffect transition="in" filter="fade">
                                      <p:cBhvr>
                                        <p:cTn id="35" dur="500"/>
                                        <p:tgtEl>
                                          <p:spTgt spid="8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 grpId="0" animBg="1"/>
      <p:bldP spid="875" grpId="0"/>
      <p:bldP spid="876" grpId="0"/>
      <p:bldP spid="877" grpId="0" animBg="1"/>
      <p:bldP spid="878" grpId="0"/>
      <p:bldP spid="879" grpId="0"/>
      <p:bldP spid="880" grpId="0" animBg="1"/>
      <p:bldP spid="881" grpId="0"/>
      <p:bldP spid="882"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9AB22-08F7-45BA-9361-2069E8884C82}"/>
              </a:ext>
            </a:extLst>
          </p:cNvPr>
          <p:cNvSpPr>
            <a:spLocks noGrp="1"/>
          </p:cNvSpPr>
          <p:nvPr>
            <p:ph type="title"/>
          </p:nvPr>
        </p:nvSpPr>
        <p:spPr/>
        <p:txBody>
          <a:bodyPr/>
          <a:lstStyle/>
          <a:p>
            <a:r>
              <a:rPr lang="sr-Latn-RS" dirty="0"/>
              <a:t>Dinamički i statički tipovi aspekta</a:t>
            </a:r>
            <a:endParaRPr lang="en-GB" dirty="0"/>
          </a:p>
        </p:txBody>
      </p:sp>
      <p:sp>
        <p:nvSpPr>
          <p:cNvPr id="3" name="Text Placeholder 2">
            <a:extLst>
              <a:ext uri="{FF2B5EF4-FFF2-40B4-BE49-F238E27FC236}">
                <a16:creationId xmlns:a16="http://schemas.microsoft.com/office/drawing/2014/main" id="{E8D91A6F-E166-4555-99D6-75BABEADA347}"/>
              </a:ext>
            </a:extLst>
          </p:cNvPr>
          <p:cNvSpPr>
            <a:spLocks noGrp="1"/>
          </p:cNvSpPr>
          <p:nvPr>
            <p:ph type="body" sz="quarter" idx="11"/>
          </p:nvPr>
        </p:nvSpPr>
        <p:spPr>
          <a:xfrm>
            <a:off x="503537" y="1994764"/>
            <a:ext cx="10945284" cy="3504335"/>
          </a:xfrm>
        </p:spPr>
        <p:txBody>
          <a:bodyPr/>
          <a:lstStyle/>
          <a:p>
            <a:pPr>
              <a:lnSpc>
                <a:spcPct val="150000"/>
              </a:lnSpc>
            </a:pPr>
            <a:r>
              <a:rPr lang="sr-Latn-RS" dirty="0"/>
              <a:t>Svojstva koja se prate senzorima (metrička svojstva), a koja se menjaju tokom vremena se prate korišćenjem servisa </a:t>
            </a:r>
            <a:r>
              <a:rPr lang="sr-Latn-RS" dirty="0" err="1"/>
              <a:t>IoT</a:t>
            </a:r>
            <a:r>
              <a:rPr lang="sr-Latn-RS" dirty="0"/>
              <a:t> vremenskih serija (</a:t>
            </a:r>
            <a:r>
              <a:rPr lang="sr-Latn-RS" dirty="0" err="1"/>
              <a:t>IoT</a:t>
            </a:r>
            <a:r>
              <a:rPr lang="sr-Latn-RS" dirty="0"/>
              <a:t> Time </a:t>
            </a:r>
            <a:r>
              <a:rPr lang="sr-Latn-RS" dirty="0" err="1"/>
              <a:t>Series</a:t>
            </a:r>
            <a:r>
              <a:rPr lang="sr-Latn-RS" dirty="0"/>
              <a:t> </a:t>
            </a:r>
            <a:r>
              <a:rPr lang="sr-Latn-RS" dirty="0" err="1"/>
              <a:t>Service</a:t>
            </a:r>
            <a:r>
              <a:rPr lang="sr-Latn-RS" dirty="0"/>
              <a:t>), što znači da ova svojstva moraju biti pridružena </a:t>
            </a:r>
            <a:r>
              <a:rPr lang="sr-Latn-RS" b="1" i="1" dirty="0"/>
              <a:t>dinamičkim tipovima aspekta</a:t>
            </a:r>
            <a:r>
              <a:rPr lang="sr-Latn-RS" dirty="0"/>
              <a:t>.</a:t>
            </a:r>
          </a:p>
          <a:p>
            <a:pPr>
              <a:lnSpc>
                <a:spcPct val="150000"/>
              </a:lnSpc>
            </a:pPr>
            <a:endParaRPr lang="sr-Latn-RS" dirty="0"/>
          </a:p>
          <a:p>
            <a:pPr>
              <a:lnSpc>
                <a:spcPct val="150000"/>
              </a:lnSpc>
            </a:pPr>
            <a:r>
              <a:rPr lang="sr-Latn-RS" dirty="0"/>
              <a:t>Kada su svojstva relativno statička, (</a:t>
            </a:r>
            <a:r>
              <a:rPr lang="sr-Latn-RS" dirty="0" err="1"/>
              <a:t>npr</a:t>
            </a:r>
            <a:r>
              <a:rPr lang="sr-Latn-RS" dirty="0"/>
              <a:t>, fizičke dimenzije, broj modela, datum instalacije, itd.) oni mogu biti smešteni bilo u </a:t>
            </a:r>
            <a:r>
              <a:rPr lang="sr-Latn-RS" b="1" i="1" dirty="0"/>
              <a:t>statičke tipove aspekta </a:t>
            </a:r>
            <a:r>
              <a:rPr lang="sr-Latn-RS" dirty="0"/>
              <a:t>(</a:t>
            </a:r>
            <a:r>
              <a:rPr lang="sr-Latn-RS" dirty="0" err="1"/>
              <a:t>static</a:t>
            </a:r>
            <a:r>
              <a:rPr lang="sr-Latn-RS" dirty="0"/>
              <a:t> </a:t>
            </a:r>
            <a:r>
              <a:rPr lang="sr-Latn-RS" dirty="0" err="1"/>
              <a:t>aspect</a:t>
            </a:r>
            <a:r>
              <a:rPr lang="sr-Latn-RS" dirty="0"/>
              <a:t> </a:t>
            </a:r>
            <a:r>
              <a:rPr lang="sr-Latn-RS" dirty="0" err="1"/>
              <a:t>type</a:t>
            </a:r>
            <a:r>
              <a:rPr lang="sr-Latn-RS" dirty="0"/>
              <a:t>) ili </a:t>
            </a:r>
            <a:r>
              <a:rPr lang="sr-Latn-RS" b="1" i="1" dirty="0"/>
              <a:t>promenljive „</a:t>
            </a:r>
            <a:r>
              <a:rPr lang="sr-Latn-RS" b="1" i="1" dirty="0" err="1"/>
              <a:t>asset</a:t>
            </a:r>
            <a:r>
              <a:rPr lang="sr-Latn-RS" b="1" i="1" dirty="0"/>
              <a:t>“-a</a:t>
            </a:r>
            <a:r>
              <a:rPr lang="sr-Latn-RS" dirty="0"/>
              <a:t> (</a:t>
            </a:r>
            <a:r>
              <a:rPr lang="sr-Latn-RS" dirty="0" err="1"/>
              <a:t>asset</a:t>
            </a:r>
            <a:r>
              <a:rPr lang="sr-Latn-RS" dirty="0"/>
              <a:t> </a:t>
            </a:r>
            <a:r>
              <a:rPr lang="sr-Latn-RS" dirty="0" err="1"/>
              <a:t>variable</a:t>
            </a:r>
            <a:r>
              <a:rPr lang="sr-Latn-RS" dirty="0"/>
              <a:t>).</a:t>
            </a:r>
          </a:p>
          <a:p>
            <a:pPr>
              <a:lnSpc>
                <a:spcPct val="150000"/>
              </a:lnSpc>
            </a:pPr>
            <a:r>
              <a:rPr lang="sr-Latn-RS" dirty="0"/>
              <a:t> </a:t>
            </a:r>
            <a:endParaRPr lang="en-GB" dirty="0"/>
          </a:p>
        </p:txBody>
      </p:sp>
    </p:spTree>
    <p:extLst>
      <p:ext uri="{BB962C8B-B14F-4D97-AF65-F5344CB8AC3E}">
        <p14:creationId xmlns:p14="http://schemas.microsoft.com/office/powerpoint/2010/main" val="110852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B5DD4-3934-41A7-8EA9-30AA635F532E}"/>
              </a:ext>
            </a:extLst>
          </p:cNvPr>
          <p:cNvSpPr>
            <a:spLocks noGrp="1"/>
          </p:cNvSpPr>
          <p:nvPr>
            <p:ph type="title"/>
          </p:nvPr>
        </p:nvSpPr>
        <p:spPr/>
        <p:txBody>
          <a:bodyPr/>
          <a:lstStyle/>
          <a:p>
            <a:r>
              <a:rPr lang="sr-Latn-RS" dirty="0"/>
              <a:t>Životni ciklus aplikacije u </a:t>
            </a:r>
            <a:r>
              <a:rPr lang="en-GB" dirty="0" err="1"/>
              <a:t>MindSphere</a:t>
            </a:r>
            <a:r>
              <a:rPr lang="sr-Latn-RS" dirty="0"/>
              <a:t>-i</a:t>
            </a:r>
            <a:endParaRPr lang="en-GB" dirty="0"/>
          </a:p>
        </p:txBody>
      </p:sp>
      <p:sp>
        <p:nvSpPr>
          <p:cNvPr id="3" name="Text Placeholder 2">
            <a:extLst>
              <a:ext uri="{FF2B5EF4-FFF2-40B4-BE49-F238E27FC236}">
                <a16:creationId xmlns:a16="http://schemas.microsoft.com/office/drawing/2014/main" id="{77122003-67C4-4990-831D-48FBF2038AA8}"/>
              </a:ext>
            </a:extLst>
          </p:cNvPr>
          <p:cNvSpPr>
            <a:spLocks noGrp="1"/>
          </p:cNvSpPr>
          <p:nvPr>
            <p:ph type="body" sz="quarter" idx="11"/>
          </p:nvPr>
        </p:nvSpPr>
        <p:spPr>
          <a:xfrm>
            <a:off x="453542" y="1894114"/>
            <a:ext cx="3857201" cy="2080986"/>
          </a:xfrm>
        </p:spPr>
        <p:txBody>
          <a:bodyPr/>
          <a:lstStyle/>
          <a:p>
            <a:pPr marL="0" indent="0">
              <a:buNone/>
            </a:pPr>
            <a:r>
              <a:rPr lang="sr-Latn-RS" dirty="0"/>
              <a:t>Životni ciklus aplikacije se odvija kroz procese koji su praćeni sledećim planovima:</a:t>
            </a:r>
          </a:p>
          <a:p>
            <a:pPr lvl="3" indent="0">
              <a:buNone/>
            </a:pPr>
            <a:r>
              <a:rPr lang="en-GB" dirty="0"/>
              <a:t>• Developer Plan </a:t>
            </a:r>
            <a:endParaRPr lang="sr-Latn-RS" dirty="0"/>
          </a:p>
          <a:p>
            <a:pPr lvl="3" indent="0">
              <a:buNone/>
            </a:pPr>
            <a:r>
              <a:rPr lang="en-GB" dirty="0"/>
              <a:t>• Operator Plan </a:t>
            </a:r>
            <a:endParaRPr lang="sr-Latn-RS" dirty="0"/>
          </a:p>
          <a:p>
            <a:pPr lvl="3" indent="0">
              <a:buNone/>
            </a:pPr>
            <a:r>
              <a:rPr lang="en-GB" dirty="0"/>
              <a:t>• IoT Value Plan</a:t>
            </a:r>
            <a:r>
              <a:rPr lang="sr-Latn-RS" dirty="0"/>
              <a:t> </a:t>
            </a:r>
          </a:p>
          <a:p>
            <a:pPr lvl="3" indent="0">
              <a:buNone/>
            </a:pPr>
            <a:endParaRPr lang="sr-Latn-RS" dirty="0"/>
          </a:p>
          <a:p>
            <a:r>
              <a:rPr lang="sr-Latn-RS" dirty="0" err="1"/>
              <a:t>Developer</a:t>
            </a:r>
            <a:r>
              <a:rPr lang="sr-Latn-RS" dirty="0"/>
              <a:t> Plan i Operator Plan obezbeđuju pristup do </a:t>
            </a:r>
            <a:r>
              <a:rPr lang="sr-Latn-RS" dirty="0" err="1"/>
              <a:t>MindSphere</a:t>
            </a:r>
            <a:r>
              <a:rPr lang="sr-Latn-RS" dirty="0"/>
              <a:t> razvojnog okruženja i objavljivanja aplikacija na </a:t>
            </a:r>
            <a:r>
              <a:rPr lang="sr-Latn-RS" dirty="0" err="1"/>
              <a:t>MindSphere</a:t>
            </a:r>
            <a:r>
              <a:rPr lang="sr-Latn-RS" dirty="0"/>
              <a:t> prodavnici.</a:t>
            </a:r>
          </a:p>
          <a:p>
            <a:endParaRPr lang="sr-Latn-RS" dirty="0"/>
          </a:p>
          <a:p>
            <a:endParaRPr lang="sr-Latn-RS" dirty="0"/>
          </a:p>
          <a:p>
            <a:endParaRPr lang="en-GB" dirty="0"/>
          </a:p>
        </p:txBody>
      </p:sp>
      <p:pic>
        <p:nvPicPr>
          <p:cNvPr id="5" name="Picture 4">
            <a:extLst>
              <a:ext uri="{FF2B5EF4-FFF2-40B4-BE49-F238E27FC236}">
                <a16:creationId xmlns:a16="http://schemas.microsoft.com/office/drawing/2014/main" id="{266176C4-2F4A-46F7-9D77-1875D1B45131}"/>
              </a:ext>
            </a:extLst>
          </p:cNvPr>
          <p:cNvPicPr>
            <a:picLocks noChangeAspect="1"/>
          </p:cNvPicPr>
          <p:nvPr/>
        </p:nvPicPr>
        <p:blipFill>
          <a:blip r:embed="rId3"/>
          <a:stretch>
            <a:fillRect/>
          </a:stretch>
        </p:blipFill>
        <p:spPr>
          <a:xfrm>
            <a:off x="4585063" y="1579355"/>
            <a:ext cx="7255239" cy="4338119"/>
          </a:xfrm>
          <a:prstGeom prst="rect">
            <a:avLst/>
          </a:prstGeom>
        </p:spPr>
      </p:pic>
    </p:spTree>
    <p:extLst>
      <p:ext uri="{BB962C8B-B14F-4D97-AF65-F5344CB8AC3E}">
        <p14:creationId xmlns:p14="http://schemas.microsoft.com/office/powerpoint/2010/main" val="3604714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98E08EF-3BB4-43DD-9D6B-2D7767733965}"/>
              </a:ext>
            </a:extLst>
          </p:cNvPr>
          <p:cNvSpPr>
            <a:spLocks noGrp="1"/>
          </p:cNvSpPr>
          <p:nvPr>
            <p:ph type="title"/>
          </p:nvPr>
        </p:nvSpPr>
        <p:spPr>
          <a:xfrm>
            <a:off x="0" y="1"/>
            <a:ext cx="12192000" cy="1268413"/>
          </a:xfrm>
        </p:spPr>
        <p:txBody>
          <a:bodyPr/>
          <a:lstStyle/>
          <a:p>
            <a:r>
              <a:rPr lang="sr-Latn-RS" dirty="0" err="1"/>
              <a:t>MindAccess</a:t>
            </a:r>
            <a:r>
              <a:rPr lang="sr-Latn-RS" dirty="0"/>
              <a:t> </a:t>
            </a:r>
            <a:r>
              <a:rPr lang="sr-Latn-RS" dirty="0" err="1"/>
              <a:t>Developer</a:t>
            </a:r>
            <a:r>
              <a:rPr lang="sr-Latn-RS" dirty="0"/>
              <a:t> Plan</a:t>
            </a:r>
            <a:endParaRPr lang="en-US" dirty="0"/>
          </a:p>
        </p:txBody>
      </p:sp>
      <p:pic>
        <p:nvPicPr>
          <p:cNvPr id="5" name="Picture 4">
            <a:extLst>
              <a:ext uri="{FF2B5EF4-FFF2-40B4-BE49-F238E27FC236}">
                <a16:creationId xmlns:a16="http://schemas.microsoft.com/office/drawing/2014/main" id="{5B2D9B9F-B5D9-4367-AED8-FCFAAEBAF023}"/>
              </a:ext>
            </a:extLst>
          </p:cNvPr>
          <p:cNvPicPr>
            <a:picLocks noChangeAspect="1"/>
          </p:cNvPicPr>
          <p:nvPr/>
        </p:nvPicPr>
        <p:blipFill>
          <a:blip r:embed="rId2"/>
          <a:stretch>
            <a:fillRect/>
          </a:stretch>
        </p:blipFill>
        <p:spPr>
          <a:xfrm>
            <a:off x="1545268" y="1268414"/>
            <a:ext cx="9101464" cy="5187833"/>
          </a:xfrm>
          <a:prstGeom prst="rect">
            <a:avLst/>
          </a:prstGeom>
          <a:noFill/>
        </p:spPr>
      </p:pic>
    </p:spTree>
    <p:extLst>
      <p:ext uri="{BB962C8B-B14F-4D97-AF65-F5344CB8AC3E}">
        <p14:creationId xmlns:p14="http://schemas.microsoft.com/office/powerpoint/2010/main" val="1739629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0C9F7-3305-4CD2-8521-535EC407CFBD}"/>
              </a:ext>
            </a:extLst>
          </p:cNvPr>
          <p:cNvSpPr>
            <a:spLocks noGrp="1"/>
          </p:cNvSpPr>
          <p:nvPr>
            <p:ph type="title"/>
          </p:nvPr>
        </p:nvSpPr>
        <p:spPr/>
        <p:txBody>
          <a:bodyPr/>
          <a:lstStyle/>
          <a:p>
            <a:r>
              <a:rPr lang="sr-Latn-RS" dirty="0" err="1"/>
              <a:t>MindAccess</a:t>
            </a:r>
            <a:r>
              <a:rPr lang="sr-Latn-RS" dirty="0"/>
              <a:t> Operator Plan</a:t>
            </a:r>
            <a:endParaRPr lang="en-GB" dirty="0"/>
          </a:p>
        </p:txBody>
      </p:sp>
      <p:pic>
        <p:nvPicPr>
          <p:cNvPr id="5" name="Content Placeholder 4">
            <a:extLst>
              <a:ext uri="{FF2B5EF4-FFF2-40B4-BE49-F238E27FC236}">
                <a16:creationId xmlns:a16="http://schemas.microsoft.com/office/drawing/2014/main" id="{AB4507BF-6E86-4B36-A099-CFF91127D1D7}"/>
              </a:ext>
            </a:extLst>
          </p:cNvPr>
          <p:cNvPicPr>
            <a:picLocks noGrp="1" noChangeAspect="1"/>
          </p:cNvPicPr>
          <p:nvPr>
            <p:ph idx="1"/>
          </p:nvPr>
        </p:nvPicPr>
        <p:blipFill>
          <a:blip r:embed="rId2"/>
          <a:stretch>
            <a:fillRect/>
          </a:stretch>
        </p:blipFill>
        <p:spPr>
          <a:xfrm>
            <a:off x="1424781" y="1268414"/>
            <a:ext cx="9342437" cy="5288302"/>
          </a:xfrm>
        </p:spPr>
      </p:pic>
    </p:spTree>
    <p:extLst>
      <p:ext uri="{BB962C8B-B14F-4D97-AF65-F5344CB8AC3E}">
        <p14:creationId xmlns:p14="http://schemas.microsoft.com/office/powerpoint/2010/main" val="663685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67EED-D3D4-49C0-B9F8-877325E0576D}"/>
              </a:ext>
            </a:extLst>
          </p:cNvPr>
          <p:cNvSpPr>
            <a:spLocks noGrp="1"/>
          </p:cNvSpPr>
          <p:nvPr>
            <p:ph type="title"/>
          </p:nvPr>
        </p:nvSpPr>
        <p:spPr/>
        <p:txBody>
          <a:bodyPr/>
          <a:lstStyle/>
          <a:p>
            <a:r>
              <a:rPr lang="sr-Latn-RS" dirty="0" err="1"/>
              <a:t>MindAccess</a:t>
            </a:r>
            <a:r>
              <a:rPr lang="sr-Latn-RS" dirty="0"/>
              <a:t> </a:t>
            </a:r>
            <a:r>
              <a:rPr lang="sr-Latn-RS" dirty="0" err="1"/>
              <a:t>IoT</a:t>
            </a:r>
            <a:r>
              <a:rPr lang="sr-Latn-RS" dirty="0"/>
              <a:t> </a:t>
            </a:r>
            <a:r>
              <a:rPr lang="sr-Latn-RS" dirty="0" err="1"/>
              <a:t>Value</a:t>
            </a:r>
            <a:r>
              <a:rPr lang="sr-Latn-RS" dirty="0"/>
              <a:t> Plan</a:t>
            </a:r>
            <a:endParaRPr lang="en-GB" dirty="0"/>
          </a:p>
        </p:txBody>
      </p:sp>
      <p:pic>
        <p:nvPicPr>
          <p:cNvPr id="7170" name="Picture 2">
            <a:extLst>
              <a:ext uri="{FF2B5EF4-FFF2-40B4-BE49-F238E27FC236}">
                <a16:creationId xmlns:a16="http://schemas.microsoft.com/office/drawing/2014/main" id="{F695F056-A2EA-469B-9E86-8973ECF57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909" y="1268414"/>
            <a:ext cx="5238886" cy="5120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738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295EA-FD58-42BF-BFF0-9E55EFCCF627}"/>
              </a:ext>
            </a:extLst>
          </p:cNvPr>
          <p:cNvSpPr>
            <a:spLocks noGrp="1"/>
          </p:cNvSpPr>
          <p:nvPr>
            <p:ph type="title"/>
          </p:nvPr>
        </p:nvSpPr>
        <p:spPr/>
        <p:txBody>
          <a:bodyPr/>
          <a:lstStyle/>
          <a:p>
            <a:r>
              <a:rPr lang="en-GB" sz="2000" dirty="0" err="1"/>
              <a:t>MindSphere</a:t>
            </a:r>
            <a:r>
              <a:rPr lang="en-GB" sz="2000" dirty="0"/>
              <a:t> – </a:t>
            </a:r>
            <a:r>
              <a:rPr lang="sr-Latn-RS" sz="2000" dirty="0"/>
              <a:t>Razvoj aplikacije i njena predaja od operatora korisniku</a:t>
            </a:r>
            <a:endParaRPr lang="en-GB" dirty="0"/>
          </a:p>
        </p:txBody>
      </p:sp>
      <p:pic>
        <p:nvPicPr>
          <p:cNvPr id="4" name="Content Placeholder 4">
            <a:extLst>
              <a:ext uri="{FF2B5EF4-FFF2-40B4-BE49-F238E27FC236}">
                <a16:creationId xmlns:a16="http://schemas.microsoft.com/office/drawing/2014/main" id="{CFE701AE-E0EC-4FB7-8697-1664FF78AA04}"/>
              </a:ext>
            </a:extLst>
          </p:cNvPr>
          <p:cNvPicPr>
            <a:picLocks noChangeAspect="1"/>
          </p:cNvPicPr>
          <p:nvPr/>
        </p:nvPicPr>
        <p:blipFill>
          <a:blip r:embed="rId3"/>
          <a:stretch>
            <a:fillRect/>
          </a:stretch>
        </p:blipFill>
        <p:spPr>
          <a:xfrm>
            <a:off x="1763487" y="1373637"/>
            <a:ext cx="7293428" cy="5296419"/>
          </a:xfrm>
          <a:prstGeom prst="rect">
            <a:avLst/>
          </a:prstGeom>
        </p:spPr>
      </p:pic>
      <p:sp>
        <p:nvSpPr>
          <p:cNvPr id="3" name="TextBox 2">
            <a:extLst>
              <a:ext uri="{FF2B5EF4-FFF2-40B4-BE49-F238E27FC236}">
                <a16:creationId xmlns:a16="http://schemas.microsoft.com/office/drawing/2014/main" id="{24A11AFC-569F-40A8-8E5C-0B8221B2A8EA}"/>
              </a:ext>
            </a:extLst>
          </p:cNvPr>
          <p:cNvSpPr txBox="1"/>
          <p:nvPr/>
        </p:nvSpPr>
        <p:spPr>
          <a:xfrm>
            <a:off x="7073900" y="5816600"/>
            <a:ext cx="3749424" cy="246221"/>
          </a:xfrm>
          <a:prstGeom prst="rect">
            <a:avLst/>
          </a:prstGeom>
          <a:noFill/>
        </p:spPr>
        <p:txBody>
          <a:bodyPr wrap="none" lIns="0" tIns="0" rIns="0" bIns="0" rtlCol="0">
            <a:spAutoFit/>
          </a:bodyPr>
          <a:lstStyle/>
          <a:p>
            <a:pPr>
              <a:spcBef>
                <a:spcPts val="0"/>
              </a:spcBef>
            </a:pPr>
            <a:r>
              <a:rPr lang="sr-Latn-RS" sz="1600" dirty="0" err="1">
                <a:solidFill>
                  <a:schemeClr val="tx1"/>
                </a:solidFill>
              </a:rPr>
              <a:t>Coockpiti</a:t>
            </a:r>
            <a:r>
              <a:rPr lang="sr-Latn-RS" sz="1600" dirty="0">
                <a:solidFill>
                  <a:schemeClr val="tx1"/>
                </a:solidFill>
              </a:rPr>
              <a:t> – sistemski alati </a:t>
            </a:r>
            <a:r>
              <a:rPr lang="sr-Latn-RS" sz="1600" dirty="0" err="1">
                <a:solidFill>
                  <a:schemeClr val="tx1"/>
                </a:solidFill>
              </a:rPr>
              <a:t>MindSphere</a:t>
            </a:r>
            <a:r>
              <a:rPr lang="sr-Latn-RS" sz="1600" dirty="0">
                <a:solidFill>
                  <a:schemeClr val="tx1"/>
                </a:solidFill>
              </a:rPr>
              <a:t>-e</a:t>
            </a:r>
            <a:endParaRPr lang="en-GB" sz="1600" dirty="0" err="1">
              <a:solidFill>
                <a:schemeClr val="tx1"/>
              </a:solidFill>
            </a:endParaRPr>
          </a:p>
        </p:txBody>
      </p:sp>
    </p:spTree>
    <p:extLst>
      <p:ext uri="{BB962C8B-B14F-4D97-AF65-F5344CB8AC3E}">
        <p14:creationId xmlns:p14="http://schemas.microsoft.com/office/powerpoint/2010/main" val="2096974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CA73A-759B-479A-BA36-B501AD9740F0}"/>
              </a:ext>
            </a:extLst>
          </p:cNvPr>
          <p:cNvSpPr>
            <a:spLocks noGrp="1"/>
          </p:cNvSpPr>
          <p:nvPr>
            <p:ph type="title"/>
          </p:nvPr>
        </p:nvSpPr>
        <p:spPr/>
        <p:txBody>
          <a:bodyPr/>
          <a:lstStyle/>
          <a:p>
            <a:r>
              <a:rPr lang="sr-Latn-RS" dirty="0" err="1"/>
              <a:t>Developer</a:t>
            </a:r>
            <a:r>
              <a:rPr lang="sr-Latn-RS" dirty="0"/>
              <a:t> </a:t>
            </a:r>
            <a:r>
              <a:rPr lang="sr-Latn-RS" dirty="0" err="1"/>
              <a:t>Cockpit</a:t>
            </a:r>
            <a:endParaRPr lang="en-GB" dirty="0"/>
          </a:p>
        </p:txBody>
      </p:sp>
      <p:sp>
        <p:nvSpPr>
          <p:cNvPr id="3" name="Text Placeholder 2">
            <a:extLst>
              <a:ext uri="{FF2B5EF4-FFF2-40B4-BE49-F238E27FC236}">
                <a16:creationId xmlns:a16="http://schemas.microsoft.com/office/drawing/2014/main" id="{FE6BB866-4676-43E7-B432-3CFFC030F5DF}"/>
              </a:ext>
            </a:extLst>
          </p:cNvPr>
          <p:cNvSpPr>
            <a:spLocks noGrp="1"/>
          </p:cNvSpPr>
          <p:nvPr>
            <p:ph type="body" sz="quarter" idx="11"/>
          </p:nvPr>
        </p:nvSpPr>
        <p:spPr>
          <a:xfrm>
            <a:off x="623358" y="1541417"/>
            <a:ext cx="10945284" cy="3715806"/>
          </a:xfrm>
        </p:spPr>
        <p:txBody>
          <a:bodyPr/>
          <a:lstStyle/>
          <a:p>
            <a:r>
              <a:rPr lang="sr-Latn-RS" sz="1799" dirty="0" err="1">
                <a:solidFill>
                  <a:srgbClr val="000000"/>
                </a:solidFill>
              </a:rPr>
              <a:t>Developer</a:t>
            </a:r>
            <a:r>
              <a:rPr lang="sr-Latn-RS" sz="1799" dirty="0">
                <a:solidFill>
                  <a:srgbClr val="000000"/>
                </a:solidFill>
              </a:rPr>
              <a:t> </a:t>
            </a:r>
            <a:r>
              <a:rPr lang="sr-Latn-RS" sz="1799" dirty="0" err="1">
                <a:solidFill>
                  <a:srgbClr val="000000"/>
                </a:solidFill>
              </a:rPr>
              <a:t>Cockip</a:t>
            </a:r>
            <a:r>
              <a:rPr lang="sr-Latn-RS" sz="1799" dirty="0">
                <a:solidFill>
                  <a:srgbClr val="000000"/>
                </a:solidFill>
              </a:rPr>
              <a:t> je sistemski alat iz </a:t>
            </a:r>
            <a:r>
              <a:rPr lang="sr-Latn-RS" sz="1799" dirty="0" err="1">
                <a:solidFill>
                  <a:srgbClr val="000000"/>
                </a:solidFill>
              </a:rPr>
              <a:t>MindSphere</a:t>
            </a:r>
            <a:r>
              <a:rPr lang="sr-Latn-RS" sz="1799" dirty="0">
                <a:solidFill>
                  <a:srgbClr val="000000"/>
                </a:solidFill>
              </a:rPr>
              <a:t>.</a:t>
            </a:r>
          </a:p>
          <a:p>
            <a:endParaRPr lang="sr-Latn-RS" dirty="0"/>
          </a:p>
          <a:p>
            <a:r>
              <a:rPr lang="en-GB" dirty="0"/>
              <a:t>Developer Cockpit </a:t>
            </a:r>
            <a:r>
              <a:rPr lang="sr-Latn-RS" dirty="0"/>
              <a:t>obezbeđuje sledeće funkcionalnosti</a:t>
            </a:r>
            <a:r>
              <a:rPr lang="en-GB" dirty="0"/>
              <a:t>: </a:t>
            </a:r>
            <a:endParaRPr lang="sr-Latn-RS" dirty="0"/>
          </a:p>
          <a:p>
            <a:pPr marL="285750" indent="-285750">
              <a:buFont typeface="Arial" panose="020B0604020202020204" pitchFamily="34" charset="0"/>
              <a:buChar char="•"/>
            </a:pPr>
            <a:r>
              <a:rPr lang="sr-Latn-RS" dirty="0"/>
              <a:t>Kreiranje, konfigurisanje i otpremanje </a:t>
            </a:r>
            <a:r>
              <a:rPr lang="sr-Latn-RS" dirty="0" err="1"/>
              <a:t>stadardnih</a:t>
            </a:r>
            <a:r>
              <a:rPr lang="sr-Latn-RS" dirty="0"/>
              <a:t> i „</a:t>
            </a:r>
            <a:r>
              <a:rPr lang="sr-Latn-RS" i="1" dirty="0" err="1"/>
              <a:t>Fleet</a:t>
            </a:r>
            <a:r>
              <a:rPr lang="sr-Latn-RS" i="1" dirty="0"/>
              <a:t> Manager </a:t>
            </a:r>
            <a:r>
              <a:rPr lang="sr-Latn-RS" i="1" dirty="0" err="1"/>
              <a:t>plugin</a:t>
            </a:r>
            <a:r>
              <a:rPr lang="sr-Latn-RS" dirty="0"/>
              <a:t>“ aplikacija</a:t>
            </a:r>
          </a:p>
          <a:p>
            <a:pPr marL="285750" indent="-285750">
              <a:buFont typeface="Arial" panose="020B0604020202020204" pitchFamily="34" charset="0"/>
              <a:buChar char="•"/>
            </a:pPr>
            <a:r>
              <a:rPr lang="sr-Latn-RS" dirty="0"/>
              <a:t>Transfer aplikacija do proizvodnog okruženja (fabričkog okruženja)</a:t>
            </a:r>
          </a:p>
          <a:p>
            <a:pPr marL="285750" indent="-285750">
              <a:buFont typeface="Arial" panose="020B0604020202020204" pitchFamily="34" charset="0"/>
              <a:buChar char="•"/>
            </a:pPr>
            <a:r>
              <a:rPr lang="sr-Latn-RS" dirty="0"/>
              <a:t>Pregled razvijenih aplikacija</a:t>
            </a:r>
          </a:p>
          <a:p>
            <a:pPr marL="285750" indent="-285750">
              <a:buFont typeface="Arial" panose="020B0604020202020204" pitchFamily="34" charset="0"/>
              <a:buChar char="•"/>
            </a:pPr>
            <a:r>
              <a:rPr lang="sr-Latn-RS" dirty="0"/>
              <a:t>Konfigurisanje aplikacija, npr. „Ikone aplikacije“ ili „Naziva aplikacije“</a:t>
            </a:r>
            <a:r>
              <a:rPr lang="en-GB" dirty="0"/>
              <a:t> </a:t>
            </a:r>
            <a:endParaRPr lang="sr-Latn-RS" dirty="0"/>
          </a:p>
          <a:p>
            <a:pPr marL="285750" indent="-285750">
              <a:buFont typeface="Arial" panose="020B0604020202020204" pitchFamily="34" charset="0"/>
              <a:buChar char="•"/>
            </a:pPr>
            <a:r>
              <a:rPr lang="sr-Latn-RS" dirty="0"/>
              <a:t>Obezbeđenje aplikacija na nivou krajnjih tačaka</a:t>
            </a:r>
            <a:r>
              <a:rPr lang="en-GB" dirty="0"/>
              <a:t> </a:t>
            </a:r>
            <a:endParaRPr lang="sr-Latn-RS" dirty="0"/>
          </a:p>
          <a:p>
            <a:pPr marL="285750" indent="-285750">
              <a:buFont typeface="Arial" panose="020B0604020202020204" pitchFamily="34" charset="0"/>
              <a:buChar char="•"/>
            </a:pPr>
            <a:r>
              <a:rPr lang="sr-Latn-RS" dirty="0"/>
              <a:t>Dovođenje aplikacija do tzv. „</a:t>
            </a:r>
            <a:r>
              <a:rPr lang="sr-Latn-RS" dirty="0" err="1"/>
              <a:t>Launchpad</a:t>
            </a:r>
            <a:r>
              <a:rPr lang="sr-Latn-RS" dirty="0"/>
              <a:t>“-a </a:t>
            </a:r>
            <a:r>
              <a:rPr lang="sr-Latn-RS" dirty="0" err="1"/>
              <a:t>MindAccess</a:t>
            </a:r>
            <a:r>
              <a:rPr lang="sr-Latn-RS" dirty="0"/>
              <a:t> </a:t>
            </a:r>
            <a:r>
              <a:rPr lang="sr-Latn-RS" dirty="0" err="1"/>
              <a:t>Developer</a:t>
            </a:r>
            <a:r>
              <a:rPr lang="sr-Latn-RS" dirty="0"/>
              <a:t> Plan-a</a:t>
            </a:r>
            <a:r>
              <a:rPr lang="en-GB" dirty="0"/>
              <a:t> </a:t>
            </a:r>
            <a:endParaRPr lang="sr-Latn-RS" dirty="0"/>
          </a:p>
          <a:p>
            <a:pPr marL="285750" indent="-285750">
              <a:buFont typeface="Arial" panose="020B0604020202020204" pitchFamily="34" charset="0"/>
              <a:buChar char="•"/>
            </a:pPr>
            <a:r>
              <a:rPr lang="sr-Latn-RS" dirty="0"/>
              <a:t>Upravljanje specifičnim ulogama same aplikacije</a:t>
            </a:r>
            <a:r>
              <a:rPr lang="en-GB" dirty="0"/>
              <a:t> </a:t>
            </a:r>
            <a:endParaRPr lang="sr-Latn-RS" dirty="0"/>
          </a:p>
          <a:p>
            <a:pPr marL="285750" indent="-285750">
              <a:buFont typeface="Arial" panose="020B0604020202020204" pitchFamily="34" charset="0"/>
              <a:buChar char="•"/>
            </a:pPr>
            <a:r>
              <a:rPr lang="sr-Latn-RS" dirty="0"/>
              <a:t>Promocija i prenos aplikacija iz razvojnog u proizvodno (korisničko) okruženje.</a:t>
            </a:r>
            <a:r>
              <a:rPr lang="en-GB" dirty="0"/>
              <a:t> </a:t>
            </a:r>
            <a:endParaRPr lang="sr-Latn-RS" dirty="0"/>
          </a:p>
        </p:txBody>
      </p:sp>
    </p:spTree>
    <p:extLst>
      <p:ext uri="{BB962C8B-B14F-4D97-AF65-F5344CB8AC3E}">
        <p14:creationId xmlns:p14="http://schemas.microsoft.com/office/powerpoint/2010/main" val="2675962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EE7D7-F2F7-4B87-B207-D7D3B0012D9C}"/>
              </a:ext>
            </a:extLst>
          </p:cNvPr>
          <p:cNvSpPr>
            <a:spLocks noGrp="1"/>
          </p:cNvSpPr>
          <p:nvPr>
            <p:ph type="title"/>
          </p:nvPr>
        </p:nvSpPr>
        <p:spPr>
          <a:xfrm>
            <a:off x="0" y="1"/>
            <a:ext cx="12192000" cy="1268413"/>
          </a:xfrm>
        </p:spPr>
        <p:txBody>
          <a:bodyPr wrap="square" anchor="b">
            <a:normAutofit/>
          </a:bodyPr>
          <a:lstStyle/>
          <a:p>
            <a:r>
              <a:rPr lang="en-GB" dirty="0"/>
              <a:t>Developer Cockpit</a:t>
            </a:r>
          </a:p>
        </p:txBody>
      </p:sp>
      <p:sp>
        <p:nvSpPr>
          <p:cNvPr id="3" name="Text Placeholder 2">
            <a:extLst>
              <a:ext uri="{FF2B5EF4-FFF2-40B4-BE49-F238E27FC236}">
                <a16:creationId xmlns:a16="http://schemas.microsoft.com/office/drawing/2014/main" id="{40F05BD0-A6FE-4FDE-8E5F-E30182BA654B}"/>
              </a:ext>
            </a:extLst>
          </p:cNvPr>
          <p:cNvSpPr>
            <a:spLocks noGrp="1"/>
          </p:cNvSpPr>
          <p:nvPr>
            <p:ph sz="half" idx="1"/>
          </p:nvPr>
        </p:nvSpPr>
        <p:spPr>
          <a:xfrm>
            <a:off x="482350" y="1667689"/>
            <a:ext cx="5469263" cy="4243343"/>
          </a:xfrm>
        </p:spPr>
        <p:txBody>
          <a:bodyPr wrap="square" anchor="t">
            <a:normAutofit lnSpcReduction="10000"/>
          </a:bodyPr>
          <a:lstStyle/>
          <a:p>
            <a:pPr>
              <a:lnSpc>
                <a:spcPct val="110000"/>
              </a:lnSpc>
            </a:pPr>
            <a:r>
              <a:rPr lang="sr-Latn-RS" sz="1799" dirty="0">
                <a:solidFill>
                  <a:srgbClr val="000000"/>
                </a:solidFill>
              </a:rPr>
              <a:t>Aplikacija mora da prođe kroz sledeće korake u sekvencijalnom redosledu u razvojnom </a:t>
            </a:r>
            <a:r>
              <a:rPr lang="sr-Latn-RS" sz="1799" dirty="0" err="1">
                <a:solidFill>
                  <a:srgbClr val="000000"/>
                </a:solidFill>
              </a:rPr>
              <a:t>Cockpit</a:t>
            </a:r>
            <a:r>
              <a:rPr lang="sr-Latn-RS" sz="1799" dirty="0">
                <a:solidFill>
                  <a:srgbClr val="000000"/>
                </a:solidFill>
              </a:rPr>
              <a:t>-u pre nego postane dostupna u „</a:t>
            </a:r>
            <a:r>
              <a:rPr lang="sr-Latn-RS" sz="1799" dirty="0" err="1">
                <a:solidFill>
                  <a:srgbClr val="000000"/>
                </a:solidFill>
              </a:rPr>
              <a:t>LaunchPad</a:t>
            </a:r>
            <a:r>
              <a:rPr lang="sr-Latn-RS" sz="1799" dirty="0">
                <a:solidFill>
                  <a:srgbClr val="000000"/>
                </a:solidFill>
              </a:rPr>
              <a:t>“-u:</a:t>
            </a:r>
          </a:p>
          <a:p>
            <a:pPr marL="1060091" lvl="4" indent="-342900">
              <a:lnSpc>
                <a:spcPct val="110000"/>
              </a:lnSpc>
              <a:buFont typeface="+mj-lt"/>
              <a:buAutoNum type="arabicPeriod"/>
            </a:pPr>
            <a:r>
              <a:rPr lang="sr-Latn-RS" sz="1799" dirty="0">
                <a:solidFill>
                  <a:srgbClr val="000000"/>
                </a:solidFill>
              </a:rPr>
              <a:t>Kreiranje</a:t>
            </a:r>
            <a:endParaRPr lang="en-GB" sz="1799" dirty="0">
              <a:solidFill>
                <a:srgbClr val="000000"/>
              </a:solidFill>
            </a:endParaRPr>
          </a:p>
          <a:p>
            <a:pPr marL="1060091" lvl="4" indent="-342900">
              <a:lnSpc>
                <a:spcPct val="110000"/>
              </a:lnSpc>
              <a:buFont typeface="+mj-lt"/>
              <a:buAutoNum type="arabicPeriod"/>
            </a:pPr>
            <a:r>
              <a:rPr lang="sr-Latn-RS" sz="1799" dirty="0">
                <a:solidFill>
                  <a:srgbClr val="000000"/>
                </a:solidFill>
              </a:rPr>
              <a:t>Registracija</a:t>
            </a:r>
            <a:endParaRPr lang="en-GB" sz="1799" dirty="0">
              <a:solidFill>
                <a:srgbClr val="000000"/>
              </a:solidFill>
            </a:endParaRPr>
          </a:p>
          <a:p>
            <a:pPr marL="1060091" lvl="4" indent="-342900">
              <a:lnSpc>
                <a:spcPct val="110000"/>
              </a:lnSpc>
              <a:buFont typeface="+mj-lt"/>
              <a:buAutoNum type="arabicPeriod"/>
            </a:pPr>
            <a:r>
              <a:rPr lang="sr-Latn-RS" sz="1799" dirty="0">
                <a:solidFill>
                  <a:srgbClr val="000000"/>
                </a:solidFill>
              </a:rPr>
              <a:t>Otpremanje aplikacije</a:t>
            </a:r>
          </a:p>
          <a:p>
            <a:pPr lvl="6" indent="0">
              <a:buNone/>
            </a:pPr>
            <a:r>
              <a:rPr lang="sr-Latn-RS" sz="1799" dirty="0">
                <a:solidFill>
                  <a:srgbClr val="000000"/>
                </a:solidFill>
              </a:rPr>
              <a:t>Faze:</a:t>
            </a:r>
          </a:p>
          <a:p>
            <a:pPr marL="2020049" lvl="6" indent="-342900">
              <a:buFont typeface="+mj-lt"/>
              <a:buAutoNum type="alphaLcPeriod"/>
            </a:pPr>
            <a:r>
              <a:rPr lang="sr-Latn-RS" sz="1799" dirty="0">
                <a:solidFill>
                  <a:srgbClr val="000000"/>
                </a:solidFill>
              </a:rPr>
              <a:t>U razvoju</a:t>
            </a:r>
            <a:endParaRPr lang="en-GB" sz="1799" dirty="0">
              <a:solidFill>
                <a:srgbClr val="000000"/>
              </a:solidFill>
            </a:endParaRPr>
          </a:p>
          <a:p>
            <a:pPr marL="2020049" lvl="6" indent="-342900">
              <a:buFont typeface="+mj-lt"/>
              <a:buAutoNum type="alphaLcPeriod"/>
            </a:pPr>
            <a:r>
              <a:rPr lang="sr-Latn-RS" sz="1799" dirty="0">
                <a:solidFill>
                  <a:srgbClr val="000000"/>
                </a:solidFill>
              </a:rPr>
              <a:t>Priprema u toku</a:t>
            </a:r>
            <a:endParaRPr lang="en-GB" sz="1799" dirty="0">
              <a:solidFill>
                <a:srgbClr val="000000"/>
              </a:solidFill>
            </a:endParaRPr>
          </a:p>
          <a:p>
            <a:pPr marL="2020049" lvl="6" indent="-342900">
              <a:buFont typeface="+mj-lt"/>
              <a:buAutoNum type="alphaLcPeriod"/>
            </a:pPr>
            <a:r>
              <a:rPr lang="sr-Latn-RS" sz="1799" dirty="0">
                <a:solidFill>
                  <a:srgbClr val="000000"/>
                </a:solidFill>
              </a:rPr>
              <a:t>Čekanje na odobrenje</a:t>
            </a:r>
            <a:endParaRPr lang="en-GB" sz="1799" dirty="0">
              <a:solidFill>
                <a:srgbClr val="000000"/>
              </a:solidFill>
            </a:endParaRPr>
          </a:p>
          <a:p>
            <a:pPr marL="2020049" lvl="6" indent="-342900">
              <a:buFont typeface="+mj-lt"/>
              <a:buAutoNum type="alphaLcPeriod"/>
            </a:pPr>
            <a:r>
              <a:rPr lang="sr-Latn-RS" sz="1799" dirty="0">
                <a:solidFill>
                  <a:srgbClr val="000000"/>
                </a:solidFill>
              </a:rPr>
              <a:t>Provera u toku</a:t>
            </a:r>
            <a:endParaRPr lang="en-GB" sz="1799" dirty="0">
              <a:solidFill>
                <a:srgbClr val="000000"/>
              </a:solidFill>
            </a:endParaRPr>
          </a:p>
          <a:p>
            <a:pPr marL="2020049" lvl="6" indent="-342900">
              <a:buFont typeface="+mj-lt"/>
              <a:buAutoNum type="alphaLcPeriod"/>
            </a:pPr>
            <a:r>
              <a:rPr lang="sr-Latn-RS" sz="1799" dirty="0">
                <a:solidFill>
                  <a:srgbClr val="000000"/>
                </a:solidFill>
              </a:rPr>
              <a:t>Provera nije uspela</a:t>
            </a:r>
            <a:endParaRPr lang="en-GB" sz="1799" dirty="0">
              <a:solidFill>
                <a:srgbClr val="000000"/>
              </a:solidFill>
            </a:endParaRPr>
          </a:p>
          <a:p>
            <a:pPr>
              <a:lnSpc>
                <a:spcPct val="110000"/>
              </a:lnSpc>
            </a:pPr>
            <a:r>
              <a:rPr lang="sr-Latn-RS" sz="1799" dirty="0">
                <a:solidFill>
                  <a:srgbClr val="000000"/>
                </a:solidFill>
              </a:rPr>
              <a:t>Za aplikaciju koja je uspešno prošla proveru sledeće stanje je „</a:t>
            </a:r>
            <a:r>
              <a:rPr lang="sr-Latn-RS" sz="1799" b="1" dirty="0">
                <a:solidFill>
                  <a:srgbClr val="000000"/>
                </a:solidFill>
              </a:rPr>
              <a:t>Spremna za dodeljivanje</a:t>
            </a:r>
            <a:r>
              <a:rPr lang="sr-Latn-RS" sz="1799" dirty="0">
                <a:solidFill>
                  <a:srgbClr val="000000"/>
                </a:solidFill>
              </a:rPr>
              <a:t>“</a:t>
            </a:r>
            <a:r>
              <a:rPr lang="en-GB" sz="1799" dirty="0">
                <a:solidFill>
                  <a:srgbClr val="000000"/>
                </a:solidFill>
              </a:rPr>
              <a:t>.</a:t>
            </a:r>
          </a:p>
          <a:p>
            <a:pPr>
              <a:lnSpc>
                <a:spcPct val="90000"/>
              </a:lnSpc>
            </a:pPr>
            <a:endParaRPr lang="en-GB" sz="1799" dirty="0">
              <a:solidFill>
                <a:srgbClr val="000000"/>
              </a:solidFill>
            </a:endParaRPr>
          </a:p>
        </p:txBody>
      </p:sp>
      <p:pic>
        <p:nvPicPr>
          <p:cNvPr id="6" name="Content Placeholder 4" descr="Diagram&#10;&#10;Description automatically generated">
            <a:extLst>
              <a:ext uri="{FF2B5EF4-FFF2-40B4-BE49-F238E27FC236}">
                <a16:creationId xmlns:a16="http://schemas.microsoft.com/office/drawing/2014/main" id="{74695312-05E7-4A8A-BD5B-1D2AD9A21A4C}"/>
              </a:ext>
            </a:extLst>
          </p:cNvPr>
          <p:cNvPicPr>
            <a:picLocks noChangeAspect="1"/>
          </p:cNvPicPr>
          <p:nvPr/>
        </p:nvPicPr>
        <p:blipFill>
          <a:blip r:embed="rId3"/>
          <a:stretch>
            <a:fillRect/>
          </a:stretch>
        </p:blipFill>
        <p:spPr>
          <a:xfrm>
            <a:off x="6240389" y="1724103"/>
            <a:ext cx="5853723" cy="3409793"/>
          </a:xfrm>
          <a:prstGeom prst="rect">
            <a:avLst/>
          </a:prstGeom>
          <a:noFill/>
          <a:ln w="9525">
            <a:noFill/>
            <a:miter lim="800000"/>
            <a:headEnd/>
            <a:tailEnd/>
          </a:ln>
        </p:spPr>
      </p:pic>
    </p:spTree>
    <p:extLst>
      <p:ext uri="{BB962C8B-B14F-4D97-AF65-F5344CB8AC3E}">
        <p14:creationId xmlns:p14="http://schemas.microsoft.com/office/powerpoint/2010/main" val="3689262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B3D9A-E599-491E-8894-82517F23926D}"/>
              </a:ext>
            </a:extLst>
          </p:cNvPr>
          <p:cNvSpPr>
            <a:spLocks noGrp="1"/>
          </p:cNvSpPr>
          <p:nvPr>
            <p:ph type="title"/>
          </p:nvPr>
        </p:nvSpPr>
        <p:spPr/>
        <p:txBody>
          <a:bodyPr/>
          <a:lstStyle/>
          <a:p>
            <a:r>
              <a:rPr lang="en-GB" dirty="0"/>
              <a:t>Operator Cockpit </a:t>
            </a:r>
          </a:p>
        </p:txBody>
      </p:sp>
      <p:sp>
        <p:nvSpPr>
          <p:cNvPr id="3" name="Text Placeholder 2">
            <a:extLst>
              <a:ext uri="{FF2B5EF4-FFF2-40B4-BE49-F238E27FC236}">
                <a16:creationId xmlns:a16="http://schemas.microsoft.com/office/drawing/2014/main" id="{0BC1D538-73FC-4265-AD58-753A2B90CBAF}"/>
              </a:ext>
            </a:extLst>
          </p:cNvPr>
          <p:cNvSpPr>
            <a:spLocks noGrp="1"/>
          </p:cNvSpPr>
          <p:nvPr>
            <p:ph type="body" sz="quarter" idx="11"/>
          </p:nvPr>
        </p:nvSpPr>
        <p:spPr>
          <a:xfrm>
            <a:off x="719668" y="1412873"/>
            <a:ext cx="10945284" cy="4838839"/>
          </a:xfrm>
        </p:spPr>
        <p:txBody>
          <a:bodyPr/>
          <a:lstStyle/>
          <a:p>
            <a:pPr algn="l"/>
            <a:r>
              <a:rPr lang="en-GB" b="0" i="0" dirty="0">
                <a:solidFill>
                  <a:srgbClr val="212121"/>
                </a:solidFill>
                <a:effectLst/>
                <a:latin typeface="Siemens Sans Regular"/>
              </a:rPr>
              <a:t> Operator Cockpit </a:t>
            </a:r>
            <a:r>
              <a:rPr lang="sr-Latn-RS" b="0" i="0" dirty="0">
                <a:solidFill>
                  <a:srgbClr val="212121"/>
                </a:solidFill>
                <a:effectLst/>
                <a:latin typeface="Siemens Sans Regular"/>
              </a:rPr>
              <a:t>omogućava sledeće:</a:t>
            </a:r>
            <a:endParaRPr lang="en-GB" b="0" i="0" dirty="0">
              <a:solidFill>
                <a:srgbClr val="212121"/>
              </a:solidFill>
              <a:effectLst/>
              <a:latin typeface="Siemens Sans Regular"/>
            </a:endParaRPr>
          </a:p>
          <a:p>
            <a:pPr marL="285750" indent="-285750" algn="l">
              <a:buFont typeface="Arial" panose="020B0604020202020204" pitchFamily="34" charset="0"/>
              <a:buChar char="•"/>
            </a:pPr>
            <a:r>
              <a:rPr lang="sr-Latn-RS" b="0" i="0" dirty="0">
                <a:solidFill>
                  <a:srgbClr val="212121"/>
                </a:solidFill>
                <a:effectLst/>
                <a:latin typeface="Siemens Sans Regular"/>
              </a:rPr>
              <a:t>Prihvatanje prenosa aplikacije iz </a:t>
            </a:r>
            <a:r>
              <a:rPr lang="en-GB" b="0" i="0" dirty="0" err="1">
                <a:solidFill>
                  <a:srgbClr val="212121"/>
                </a:solidFill>
                <a:effectLst/>
                <a:latin typeface="Siemens Sans Regular"/>
              </a:rPr>
              <a:t>MindAccess</a:t>
            </a:r>
            <a:r>
              <a:rPr lang="en-GB" b="0" i="0" dirty="0">
                <a:solidFill>
                  <a:srgbClr val="212121"/>
                </a:solidFill>
                <a:effectLst/>
                <a:latin typeface="Siemens Sans Regular"/>
              </a:rPr>
              <a:t> Developer Account</a:t>
            </a:r>
            <a:r>
              <a:rPr lang="sr-Latn-RS" b="0" i="0" dirty="0">
                <a:solidFill>
                  <a:srgbClr val="212121"/>
                </a:solidFill>
                <a:effectLst/>
                <a:latin typeface="Siemens Sans Regular"/>
              </a:rPr>
              <a:t>-a</a:t>
            </a:r>
            <a:r>
              <a:rPr lang="en-GB" b="0" i="0" dirty="0">
                <a:solidFill>
                  <a:srgbClr val="212121"/>
                </a:solidFill>
                <a:effectLst/>
                <a:latin typeface="Siemens Sans Regular"/>
              </a:rPr>
              <a:t> </a:t>
            </a:r>
            <a:r>
              <a:rPr lang="sr-Latn-RS" b="0" i="0" dirty="0">
                <a:solidFill>
                  <a:srgbClr val="212121"/>
                </a:solidFill>
                <a:effectLst/>
                <a:latin typeface="Siemens Sans Regular"/>
              </a:rPr>
              <a:t>u vaš </a:t>
            </a:r>
            <a:r>
              <a:rPr lang="en-GB" b="0" i="0" dirty="0" err="1">
                <a:solidFill>
                  <a:srgbClr val="212121"/>
                </a:solidFill>
                <a:effectLst/>
                <a:latin typeface="Siemens Sans Regular"/>
              </a:rPr>
              <a:t>MindAccess</a:t>
            </a:r>
            <a:r>
              <a:rPr lang="en-GB" b="0" i="0" dirty="0">
                <a:solidFill>
                  <a:srgbClr val="212121"/>
                </a:solidFill>
                <a:effectLst/>
                <a:latin typeface="Siemens Sans Regular"/>
              </a:rPr>
              <a:t> Operator Account.</a:t>
            </a:r>
          </a:p>
          <a:p>
            <a:pPr marL="285750" indent="-285750" algn="l">
              <a:buFont typeface="Arial" panose="020B0604020202020204" pitchFamily="34" charset="0"/>
              <a:buChar char="•"/>
            </a:pPr>
            <a:r>
              <a:rPr lang="sr-Latn-RS" b="0" i="0" dirty="0">
                <a:solidFill>
                  <a:srgbClr val="212121"/>
                </a:solidFill>
                <a:effectLst/>
                <a:latin typeface="Siemens Sans Regular"/>
              </a:rPr>
              <a:t>Postavljanje aplikacije u vaše proizvodno (radno) okruženje i rad sa njom</a:t>
            </a:r>
            <a:r>
              <a:rPr lang="en-GB" b="0" i="0" dirty="0">
                <a:solidFill>
                  <a:srgbClr val="212121"/>
                </a:solidFill>
                <a:effectLst/>
                <a:latin typeface="Siemens Sans Regular"/>
              </a:rPr>
              <a:t>.</a:t>
            </a:r>
          </a:p>
          <a:p>
            <a:pPr marL="285750" indent="-285750" algn="l">
              <a:buFont typeface="Arial" panose="020B0604020202020204" pitchFamily="34" charset="0"/>
              <a:buChar char="•"/>
            </a:pPr>
            <a:r>
              <a:rPr lang="sr-Latn-RS" b="0" i="0" dirty="0">
                <a:solidFill>
                  <a:srgbClr val="212121"/>
                </a:solidFill>
                <a:effectLst/>
                <a:latin typeface="Siemens Sans Regular"/>
              </a:rPr>
              <a:t>Pregled svih aplikacija koje rade u okviru vašeg</a:t>
            </a:r>
            <a:r>
              <a:rPr lang="en-GB" b="0" i="0" dirty="0">
                <a:solidFill>
                  <a:srgbClr val="212121"/>
                </a:solidFill>
                <a:effectLst/>
                <a:latin typeface="Siemens Sans Regular"/>
              </a:rPr>
              <a:t> </a:t>
            </a:r>
            <a:r>
              <a:rPr lang="en-GB" b="0" i="0" dirty="0" err="1">
                <a:solidFill>
                  <a:srgbClr val="212121"/>
                </a:solidFill>
                <a:effectLst/>
                <a:latin typeface="Siemens Sans Regular"/>
              </a:rPr>
              <a:t>MindAccess</a:t>
            </a:r>
            <a:r>
              <a:rPr lang="en-GB" b="0" i="0" dirty="0">
                <a:solidFill>
                  <a:srgbClr val="212121"/>
                </a:solidFill>
                <a:effectLst/>
                <a:latin typeface="Siemens Sans Regular"/>
              </a:rPr>
              <a:t> Operator Account</a:t>
            </a:r>
            <a:r>
              <a:rPr lang="sr-Latn-RS" b="0" i="0" dirty="0">
                <a:solidFill>
                  <a:srgbClr val="212121"/>
                </a:solidFill>
                <a:effectLst/>
                <a:latin typeface="Siemens Sans Regular"/>
              </a:rPr>
              <a:t>-a</a:t>
            </a:r>
            <a:r>
              <a:rPr lang="en-GB" b="0" i="0" dirty="0">
                <a:solidFill>
                  <a:srgbClr val="212121"/>
                </a:solidFill>
                <a:effectLst/>
                <a:latin typeface="Siemens Sans Regular"/>
              </a:rPr>
              <a:t>.</a:t>
            </a:r>
          </a:p>
          <a:p>
            <a:pPr marL="285750" indent="-285750" algn="l">
              <a:buFont typeface="Arial" panose="020B0604020202020204" pitchFamily="34" charset="0"/>
              <a:buChar char="•"/>
            </a:pPr>
            <a:r>
              <a:rPr lang="sr-Latn-RS" b="0" i="0" dirty="0">
                <a:solidFill>
                  <a:srgbClr val="212121"/>
                </a:solidFill>
                <a:effectLst/>
                <a:latin typeface="Siemens Sans Regular"/>
              </a:rPr>
              <a:t>Dobijanje informacije o upotrebi i prometu vaših aplikacija</a:t>
            </a:r>
            <a:r>
              <a:rPr lang="en-GB" b="0" i="0" dirty="0">
                <a:solidFill>
                  <a:srgbClr val="212121"/>
                </a:solidFill>
                <a:effectLst/>
                <a:latin typeface="Siemens Sans Regular"/>
              </a:rPr>
              <a:t>.</a:t>
            </a:r>
          </a:p>
          <a:p>
            <a:pPr marL="285750" indent="-285750" algn="l">
              <a:buFont typeface="Arial" panose="020B0604020202020204" pitchFamily="34" charset="0"/>
              <a:buChar char="•"/>
            </a:pPr>
            <a:r>
              <a:rPr lang="sr-Latn-RS" b="0" i="0" dirty="0">
                <a:solidFill>
                  <a:srgbClr val="212121"/>
                </a:solidFill>
                <a:effectLst/>
                <a:latin typeface="Siemens Sans Regular"/>
              </a:rPr>
              <a:t>Provera statusa ispravnosti svih vaših aplikacija.</a:t>
            </a:r>
            <a:endParaRPr lang="en-GB" b="0" i="0" dirty="0">
              <a:solidFill>
                <a:srgbClr val="212121"/>
              </a:solidFill>
              <a:effectLst/>
              <a:latin typeface="Siemens Sans Regular"/>
            </a:endParaRPr>
          </a:p>
          <a:p>
            <a:pPr marL="285750" indent="-285750" algn="l">
              <a:buFont typeface="Arial" panose="020B0604020202020204" pitchFamily="34" charset="0"/>
              <a:buChar char="•"/>
            </a:pPr>
            <a:r>
              <a:rPr lang="sr-Latn-RS" b="0" i="0" dirty="0">
                <a:solidFill>
                  <a:srgbClr val="212121"/>
                </a:solidFill>
                <a:effectLst/>
                <a:latin typeface="Siemens Sans Regular"/>
              </a:rPr>
              <a:t>Prijem i prikaz obaveštenja u vezi sa vašim aplikacijama.</a:t>
            </a:r>
            <a:endParaRPr lang="en-GB" b="0" i="0" dirty="0">
              <a:solidFill>
                <a:srgbClr val="212121"/>
              </a:solidFill>
              <a:effectLst/>
              <a:latin typeface="Siemens Sans Regular"/>
            </a:endParaRPr>
          </a:p>
          <a:p>
            <a:pPr marL="285750" indent="-285750" algn="l">
              <a:buFont typeface="Arial" panose="020B0604020202020204" pitchFamily="34" charset="0"/>
              <a:buChar char="•"/>
            </a:pPr>
            <a:r>
              <a:rPr lang="sr-Latn-RS" b="0" i="0" dirty="0">
                <a:solidFill>
                  <a:srgbClr val="212121"/>
                </a:solidFill>
                <a:effectLst/>
                <a:latin typeface="Siemens Sans Regular"/>
              </a:rPr>
              <a:t>Izdavanje vaših ponuda u </a:t>
            </a:r>
            <a:r>
              <a:rPr lang="en-GB" b="0" i="0" dirty="0" err="1">
                <a:solidFill>
                  <a:srgbClr val="212121"/>
                </a:solidFill>
                <a:effectLst/>
                <a:latin typeface="Siemens Sans Regular"/>
              </a:rPr>
              <a:t>MindSphere</a:t>
            </a:r>
            <a:r>
              <a:rPr lang="en-GB" b="0" i="0" dirty="0">
                <a:solidFill>
                  <a:srgbClr val="212121"/>
                </a:solidFill>
                <a:effectLst/>
                <a:latin typeface="Siemens Sans Regular"/>
              </a:rPr>
              <a:t> </a:t>
            </a:r>
            <a:r>
              <a:rPr lang="sr-Latn-RS" b="0" i="0" dirty="0">
                <a:solidFill>
                  <a:srgbClr val="212121"/>
                </a:solidFill>
                <a:effectLst/>
                <a:latin typeface="Siemens Sans Regular"/>
              </a:rPr>
              <a:t>prodavnici</a:t>
            </a:r>
            <a:r>
              <a:rPr lang="en-GB" b="0" i="0" dirty="0">
                <a:solidFill>
                  <a:srgbClr val="212121"/>
                </a:solidFill>
                <a:effectLst/>
                <a:latin typeface="Siemens Sans Regular"/>
              </a:rPr>
              <a:t>.</a:t>
            </a:r>
          </a:p>
          <a:p>
            <a:pPr marL="285750" indent="-285750" algn="l">
              <a:buFont typeface="Arial" panose="020B0604020202020204" pitchFamily="34" charset="0"/>
              <a:buChar char="•"/>
            </a:pPr>
            <a:r>
              <a:rPr lang="sr-Latn-RS" b="0" i="0" dirty="0">
                <a:solidFill>
                  <a:srgbClr val="212121"/>
                </a:solidFill>
                <a:effectLst/>
                <a:latin typeface="Siemens Sans Regular"/>
              </a:rPr>
              <a:t>Otpremanje novih aplikacija u prodavnicu i pravljenje </a:t>
            </a:r>
            <a:r>
              <a:rPr lang="sr-Latn-RS" b="0" i="0" dirty="0" err="1">
                <a:solidFill>
                  <a:srgbClr val="212121"/>
                </a:solidFill>
                <a:effectLst/>
                <a:latin typeface="Siemens Sans Regular"/>
              </a:rPr>
              <a:t>vidljiim</a:t>
            </a:r>
            <a:r>
              <a:rPr lang="sr-Latn-RS" b="0" i="0" dirty="0">
                <a:solidFill>
                  <a:srgbClr val="212121"/>
                </a:solidFill>
                <a:effectLst/>
                <a:latin typeface="Siemens Sans Regular"/>
              </a:rPr>
              <a:t> bilo specifičnom kupcu ili javnosti</a:t>
            </a:r>
            <a:r>
              <a:rPr lang="en-GB" b="0" i="0" dirty="0">
                <a:solidFill>
                  <a:srgbClr val="212121"/>
                </a:solidFill>
                <a:effectLst/>
                <a:latin typeface="Siemens Sans Regular"/>
              </a:rPr>
              <a:t>.</a:t>
            </a:r>
          </a:p>
          <a:p>
            <a:pPr marL="285750" indent="-285750" algn="l">
              <a:buFont typeface="Arial" panose="020B0604020202020204" pitchFamily="34" charset="0"/>
              <a:buChar char="•"/>
            </a:pPr>
            <a:r>
              <a:rPr lang="sr-Latn-RS" b="0" i="0" dirty="0">
                <a:solidFill>
                  <a:srgbClr val="212121"/>
                </a:solidFill>
                <a:effectLst/>
                <a:latin typeface="Siemens Sans Regular"/>
              </a:rPr>
              <a:t>Pružanje aplikacija novim kupcima u</a:t>
            </a:r>
            <a:r>
              <a:rPr lang="en-GB" b="0" i="0" dirty="0">
                <a:solidFill>
                  <a:srgbClr val="212121"/>
                </a:solidFill>
                <a:effectLst/>
                <a:latin typeface="Siemens Sans Regular"/>
              </a:rPr>
              <a:t> </a:t>
            </a:r>
            <a:r>
              <a:rPr lang="en-GB" b="0" i="0" dirty="0" err="1">
                <a:solidFill>
                  <a:srgbClr val="212121"/>
                </a:solidFill>
                <a:effectLst/>
                <a:latin typeface="Siemens Sans Regular"/>
              </a:rPr>
              <a:t>MindSphere</a:t>
            </a:r>
            <a:r>
              <a:rPr lang="en-GB" b="0" i="0" dirty="0">
                <a:solidFill>
                  <a:srgbClr val="212121"/>
                </a:solidFill>
                <a:effectLst/>
                <a:latin typeface="Siemens Sans Regular"/>
              </a:rPr>
              <a:t> </a:t>
            </a:r>
            <a:r>
              <a:rPr lang="sr-Latn-RS" b="0" i="0" dirty="0">
                <a:solidFill>
                  <a:srgbClr val="212121"/>
                </a:solidFill>
                <a:effectLst/>
                <a:latin typeface="Siemens Sans Regular"/>
              </a:rPr>
              <a:t>prodavnici</a:t>
            </a:r>
            <a:r>
              <a:rPr lang="en-GB" b="0" i="0" dirty="0">
                <a:solidFill>
                  <a:srgbClr val="212121"/>
                </a:solidFill>
                <a:effectLst/>
                <a:latin typeface="Siemens Sans Regular"/>
              </a:rPr>
              <a:t>.</a:t>
            </a:r>
          </a:p>
          <a:p>
            <a:pPr marL="285750" indent="-285750" algn="l">
              <a:buFont typeface="Arial" panose="020B0604020202020204" pitchFamily="34" charset="0"/>
              <a:buChar char="•"/>
            </a:pPr>
            <a:r>
              <a:rPr lang="sr-Latn-RS" b="0" i="0" dirty="0">
                <a:solidFill>
                  <a:srgbClr val="212121"/>
                </a:solidFill>
                <a:effectLst/>
                <a:latin typeface="Siemens Sans Regular"/>
              </a:rPr>
              <a:t>Dobijanje informacija o novim pretplatama sa </a:t>
            </a:r>
            <a:r>
              <a:rPr lang="en-GB" b="0" i="0" dirty="0" err="1">
                <a:solidFill>
                  <a:srgbClr val="212121"/>
                </a:solidFill>
                <a:effectLst/>
                <a:latin typeface="Siemens Sans Regular"/>
              </a:rPr>
              <a:t>MindSphere</a:t>
            </a:r>
            <a:r>
              <a:rPr lang="en-GB" b="0" i="0" dirty="0">
                <a:solidFill>
                  <a:srgbClr val="212121"/>
                </a:solidFill>
                <a:effectLst/>
                <a:latin typeface="Siemens Sans Regular"/>
              </a:rPr>
              <a:t> </a:t>
            </a:r>
            <a:r>
              <a:rPr lang="sr-Latn-RS" b="0" i="0" dirty="0">
                <a:solidFill>
                  <a:srgbClr val="212121"/>
                </a:solidFill>
                <a:effectLst/>
                <a:latin typeface="Siemens Sans Regular"/>
              </a:rPr>
              <a:t>prodavnice</a:t>
            </a:r>
            <a:r>
              <a:rPr lang="en-GB" b="0" i="0" dirty="0">
                <a:solidFill>
                  <a:srgbClr val="212121"/>
                </a:solidFill>
                <a:effectLst/>
                <a:latin typeface="Siemens Sans Regular"/>
              </a:rPr>
              <a:t>.</a:t>
            </a:r>
          </a:p>
          <a:p>
            <a:pPr marL="285750" indent="-285750" algn="l">
              <a:buFont typeface="Arial" panose="020B0604020202020204" pitchFamily="34" charset="0"/>
              <a:buChar char="•"/>
            </a:pPr>
            <a:r>
              <a:rPr lang="sr-Latn-RS" b="0" i="0" dirty="0">
                <a:solidFill>
                  <a:srgbClr val="212121"/>
                </a:solidFill>
                <a:effectLst/>
                <a:latin typeface="Siemens Sans Regular"/>
              </a:rPr>
              <a:t>Činjenj</a:t>
            </a:r>
            <a:r>
              <a:rPr lang="sr-Latn-RS" dirty="0">
                <a:solidFill>
                  <a:srgbClr val="212121"/>
                </a:solidFill>
                <a:latin typeface="Siemens Sans Regular"/>
              </a:rPr>
              <a:t>e dostupnim aplikacija pretplatnicima </a:t>
            </a:r>
            <a:r>
              <a:rPr lang="en-GB" b="0" i="0" dirty="0" err="1">
                <a:solidFill>
                  <a:srgbClr val="212121"/>
                </a:solidFill>
                <a:effectLst/>
                <a:latin typeface="Siemens Sans Regular"/>
              </a:rPr>
              <a:t>MindAccess</a:t>
            </a:r>
            <a:r>
              <a:rPr lang="en-GB" b="0" i="0" dirty="0">
                <a:solidFill>
                  <a:srgbClr val="212121"/>
                </a:solidFill>
                <a:effectLst/>
                <a:latin typeface="Siemens Sans Regular"/>
              </a:rPr>
              <a:t> IoT Value Plan</a:t>
            </a:r>
            <a:r>
              <a:rPr lang="sr-Latn-RS" b="0" i="0" dirty="0">
                <a:solidFill>
                  <a:srgbClr val="212121"/>
                </a:solidFill>
                <a:effectLst/>
                <a:latin typeface="Siemens Sans Regular"/>
              </a:rPr>
              <a:t>-a</a:t>
            </a:r>
            <a:r>
              <a:rPr lang="en-GB" b="0" i="0" dirty="0">
                <a:solidFill>
                  <a:srgbClr val="212121"/>
                </a:solidFill>
                <a:effectLst/>
                <a:latin typeface="Siemens Sans Regular"/>
              </a:rPr>
              <a:t> (</a:t>
            </a:r>
            <a:r>
              <a:rPr lang="sr-Latn-RS" b="0" i="0" dirty="0">
                <a:solidFill>
                  <a:srgbClr val="212121"/>
                </a:solidFill>
                <a:effectLst/>
                <a:latin typeface="Siemens Sans Regular"/>
              </a:rPr>
              <a:t>i njihovim korisnicima</a:t>
            </a:r>
            <a:r>
              <a:rPr lang="en-GB" b="0" i="0" dirty="0">
                <a:solidFill>
                  <a:srgbClr val="212121"/>
                </a:solidFill>
                <a:effectLst/>
                <a:latin typeface="Siemens Sans Regular"/>
              </a:rPr>
              <a:t>) </a:t>
            </a:r>
            <a:r>
              <a:rPr lang="sr-Latn-RS" b="0" i="0" dirty="0">
                <a:solidFill>
                  <a:srgbClr val="212121"/>
                </a:solidFill>
                <a:effectLst/>
                <a:latin typeface="Siemens Sans Regular"/>
              </a:rPr>
              <a:t>na bazi </a:t>
            </a:r>
            <a:r>
              <a:rPr lang="en-GB" b="0" i="0" dirty="0">
                <a:solidFill>
                  <a:srgbClr val="212121"/>
                </a:solidFill>
                <a:effectLst/>
                <a:latin typeface="Siemens Sans Regular"/>
              </a:rPr>
              <a:t>App Customer Contract</a:t>
            </a:r>
            <a:r>
              <a:rPr lang="sr-Latn-RS" b="0" i="0" dirty="0">
                <a:solidFill>
                  <a:srgbClr val="212121"/>
                </a:solidFill>
                <a:effectLst/>
                <a:latin typeface="Siemens Sans Regular"/>
              </a:rPr>
              <a:t>-a između vas i takvih pretplatnika.</a:t>
            </a:r>
            <a:endParaRPr lang="en-GB" b="0" i="0" dirty="0">
              <a:solidFill>
                <a:srgbClr val="212121"/>
              </a:solidFill>
              <a:effectLst/>
              <a:latin typeface="Siemens Sans Regular"/>
            </a:endParaRPr>
          </a:p>
          <a:p>
            <a:endParaRPr lang="en-GB" dirty="0"/>
          </a:p>
        </p:txBody>
      </p:sp>
    </p:spTree>
    <p:extLst>
      <p:ext uri="{BB962C8B-B14F-4D97-AF65-F5344CB8AC3E}">
        <p14:creationId xmlns:p14="http://schemas.microsoft.com/office/powerpoint/2010/main" val="3878434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5DE1C-B094-490E-9594-729C4D681CA3}"/>
              </a:ext>
            </a:extLst>
          </p:cNvPr>
          <p:cNvSpPr>
            <a:spLocks noGrp="1"/>
          </p:cNvSpPr>
          <p:nvPr>
            <p:ph type="title"/>
          </p:nvPr>
        </p:nvSpPr>
        <p:spPr/>
        <p:txBody>
          <a:bodyPr/>
          <a:lstStyle/>
          <a:p>
            <a:r>
              <a:rPr lang="en-GB" dirty="0" err="1"/>
              <a:t>MindSphere</a:t>
            </a:r>
            <a:r>
              <a:rPr lang="en-GB" dirty="0"/>
              <a:t> Open Source </a:t>
            </a:r>
            <a:r>
              <a:rPr lang="sr-Latn-RS" dirty="0"/>
              <a:t>alati i biblioteke</a:t>
            </a:r>
            <a:endParaRPr lang="en-GB" dirty="0"/>
          </a:p>
        </p:txBody>
      </p:sp>
      <p:sp>
        <p:nvSpPr>
          <p:cNvPr id="3" name="Text Placeholder 2">
            <a:extLst>
              <a:ext uri="{FF2B5EF4-FFF2-40B4-BE49-F238E27FC236}">
                <a16:creationId xmlns:a16="http://schemas.microsoft.com/office/drawing/2014/main" id="{C56A1FE1-B054-4843-A4ED-76DED97A7C77}"/>
              </a:ext>
            </a:extLst>
          </p:cNvPr>
          <p:cNvSpPr>
            <a:spLocks noGrp="1"/>
          </p:cNvSpPr>
          <p:nvPr>
            <p:ph type="body" sz="quarter" idx="11"/>
          </p:nvPr>
        </p:nvSpPr>
        <p:spPr/>
        <p:txBody>
          <a:bodyPr/>
          <a:lstStyle/>
          <a:p>
            <a:pPr marL="628650" indent="-285750" rtl="0" fontAlgn="ctr">
              <a:lnSpc>
                <a:spcPct val="150000"/>
              </a:lnSpc>
              <a:spcBef>
                <a:spcPts val="0"/>
              </a:spcBef>
              <a:spcAft>
                <a:spcPts val="0"/>
              </a:spcAft>
              <a:buFont typeface="Arial" panose="020B0604020202020204" pitchFamily="34" charset="0"/>
              <a:buChar char="•"/>
            </a:pPr>
            <a:r>
              <a:rPr lang="sr-Latn-RS" sz="1800" b="1" dirty="0" err="1">
                <a:effectLst/>
                <a:latin typeface="Calibri" panose="020F0502020204030204" pitchFamily="34" charset="0"/>
              </a:rPr>
              <a:t>MindSphere</a:t>
            </a:r>
            <a:r>
              <a:rPr lang="sr-Latn-RS" sz="1800" b="1" dirty="0">
                <a:effectLst/>
                <a:latin typeface="Calibri" panose="020F0502020204030204" pitchFamily="34" charset="0"/>
              </a:rPr>
              <a:t> CLI</a:t>
            </a:r>
            <a:r>
              <a:rPr lang="sr-Latn-RS" sz="1800" dirty="0">
                <a:effectLst/>
                <a:latin typeface="Calibri" panose="020F0502020204030204" pitchFamily="34" charset="0"/>
              </a:rPr>
              <a:t> - pristup preko </a:t>
            </a:r>
            <a:r>
              <a:rPr lang="sr-Latn-RS" sz="1800" dirty="0" err="1">
                <a:effectLst/>
                <a:latin typeface="Calibri" panose="020F0502020204030204" pitchFamily="34" charset="0"/>
              </a:rPr>
              <a:t>sktiptova</a:t>
            </a:r>
            <a:r>
              <a:rPr lang="sr-Latn-RS" sz="1800" dirty="0">
                <a:effectLst/>
                <a:latin typeface="Calibri" panose="020F0502020204030204" pitchFamily="34" charset="0"/>
              </a:rPr>
              <a:t> do uobičajenih komandi </a:t>
            </a:r>
            <a:r>
              <a:rPr lang="sr-Latn-RS" sz="1800" dirty="0" err="1">
                <a:effectLst/>
                <a:latin typeface="Calibri" panose="020F0502020204030204" pitchFamily="34" charset="0"/>
              </a:rPr>
              <a:t>MindSphere</a:t>
            </a:r>
            <a:r>
              <a:rPr lang="sr-Latn-RS" sz="1800" dirty="0">
                <a:effectLst/>
                <a:latin typeface="Calibri" panose="020F0502020204030204" pitchFamily="34" charset="0"/>
              </a:rPr>
              <a:t>-e (</a:t>
            </a:r>
            <a:r>
              <a:rPr lang="sr-Latn-RS" sz="1800" dirty="0" err="1">
                <a:effectLst/>
                <a:latin typeface="Calibri" panose="020F0502020204030204" pitchFamily="34" charset="0"/>
              </a:rPr>
              <a:t>onboard</a:t>
            </a:r>
            <a:r>
              <a:rPr lang="sr-Latn-RS" sz="1800" dirty="0">
                <a:effectLst/>
                <a:latin typeface="Calibri" panose="020F0502020204030204" pitchFamily="34" charset="0"/>
              </a:rPr>
              <a:t>, kreiranje izvora podataka, kreiranje agenata, kreiranje događaja u </a:t>
            </a:r>
            <a:r>
              <a:rPr lang="sr-Latn-RS" sz="1800" dirty="0" err="1">
                <a:effectLst/>
                <a:latin typeface="Calibri" panose="020F0502020204030204" pitchFamily="34" charset="0"/>
              </a:rPr>
              <a:t>MindSphere</a:t>
            </a:r>
            <a:r>
              <a:rPr lang="sr-Latn-RS" sz="1800" dirty="0">
                <a:effectLst/>
                <a:latin typeface="Calibri" panose="020F0502020204030204" pitchFamily="34" charset="0"/>
              </a:rPr>
              <a:t>-i, …)</a:t>
            </a:r>
          </a:p>
          <a:p>
            <a:pPr marL="628650" indent="-285750" rtl="0" fontAlgn="ctr">
              <a:lnSpc>
                <a:spcPct val="150000"/>
              </a:lnSpc>
              <a:spcBef>
                <a:spcPts val="0"/>
              </a:spcBef>
              <a:spcAft>
                <a:spcPts val="0"/>
              </a:spcAft>
              <a:buFont typeface="Arial" panose="020B0604020202020204" pitchFamily="34" charset="0"/>
              <a:buChar char="•"/>
            </a:pPr>
            <a:r>
              <a:rPr lang="sr-Latn-RS" sz="1800" b="1" dirty="0" err="1">
                <a:effectLst/>
                <a:latin typeface="Calibri" panose="020F0502020204030204" pitchFamily="34" charset="0"/>
              </a:rPr>
              <a:t>MindConnect-NodeJS</a:t>
            </a:r>
            <a:r>
              <a:rPr lang="sr-Latn-RS" sz="1800" dirty="0">
                <a:effectLst/>
                <a:latin typeface="Calibri" panose="020F0502020204030204" pitchFamily="34" charset="0"/>
              </a:rPr>
              <a:t> - biblioteka za kreiranje korisničkih agenata u node.js-u,</a:t>
            </a:r>
          </a:p>
          <a:p>
            <a:pPr marL="628650" indent="-285750" rtl="0" fontAlgn="ctr">
              <a:lnSpc>
                <a:spcPct val="150000"/>
              </a:lnSpc>
              <a:spcBef>
                <a:spcPts val="0"/>
              </a:spcBef>
              <a:spcAft>
                <a:spcPts val="0"/>
              </a:spcAft>
              <a:buFont typeface="Arial" panose="020B0604020202020204" pitchFamily="34" charset="0"/>
              <a:buChar char="•"/>
            </a:pPr>
            <a:r>
              <a:rPr lang="sr-Latn-RS" sz="1800" b="1" dirty="0" err="1">
                <a:effectLst/>
                <a:latin typeface="Calibri" panose="020F0502020204030204" pitchFamily="34" charset="0"/>
              </a:rPr>
              <a:t>MindSphere</a:t>
            </a:r>
            <a:r>
              <a:rPr lang="sr-Latn-RS" sz="1800" b="1" dirty="0">
                <a:effectLst/>
                <a:latin typeface="Calibri" panose="020F0502020204030204" pitchFamily="34" charset="0"/>
              </a:rPr>
              <a:t> </a:t>
            </a:r>
            <a:r>
              <a:rPr lang="sr-Latn-RS" sz="1800" b="1" dirty="0" err="1">
                <a:effectLst/>
                <a:latin typeface="Calibri" panose="020F0502020204030204" pitchFamily="34" charset="0"/>
              </a:rPr>
              <a:t>TypeScript</a:t>
            </a:r>
            <a:r>
              <a:rPr lang="sr-Latn-RS" sz="1800" b="1" dirty="0">
                <a:effectLst/>
                <a:latin typeface="Calibri" panose="020F0502020204030204" pitchFamily="34" charset="0"/>
              </a:rPr>
              <a:t> SDK</a:t>
            </a:r>
            <a:r>
              <a:rPr lang="sr-Latn-RS" sz="1800" dirty="0">
                <a:effectLst/>
                <a:latin typeface="Calibri" panose="020F0502020204030204" pitchFamily="34" charset="0"/>
              </a:rPr>
              <a:t> - podrška za razvoj </a:t>
            </a:r>
            <a:r>
              <a:rPr lang="sr-Latn-RS" sz="1800" dirty="0" err="1">
                <a:effectLst/>
                <a:latin typeface="Calibri" panose="020F0502020204030204" pitchFamily="34" charset="0"/>
              </a:rPr>
              <a:t>frontend</a:t>
            </a:r>
            <a:r>
              <a:rPr lang="sr-Latn-RS" sz="1800" dirty="0">
                <a:effectLst/>
                <a:latin typeface="Calibri" panose="020F0502020204030204" pitchFamily="34" charset="0"/>
              </a:rPr>
              <a:t> i </a:t>
            </a:r>
            <a:r>
              <a:rPr lang="sr-Latn-RS" sz="1800" dirty="0" err="1">
                <a:effectLst/>
                <a:latin typeface="Calibri" panose="020F0502020204030204" pitchFamily="34" charset="0"/>
              </a:rPr>
              <a:t>backend</a:t>
            </a:r>
            <a:r>
              <a:rPr lang="sr-Latn-RS" sz="1800" dirty="0">
                <a:effectLst/>
                <a:latin typeface="Calibri" panose="020F0502020204030204" pitchFamily="34" charset="0"/>
              </a:rPr>
              <a:t> aplikacija u node.js-u, sa podrškom za više različitih tipova </a:t>
            </a:r>
            <a:r>
              <a:rPr lang="sr-Latn-RS" sz="1800" dirty="0" err="1">
                <a:effectLst/>
                <a:latin typeface="Calibri" panose="020F0502020204030204" pitchFamily="34" charset="0"/>
              </a:rPr>
              <a:t>MindSphere</a:t>
            </a:r>
            <a:r>
              <a:rPr lang="sr-Latn-RS" sz="1800" dirty="0">
                <a:effectLst/>
                <a:latin typeface="Calibri" panose="020F0502020204030204" pitchFamily="34" charset="0"/>
              </a:rPr>
              <a:t> </a:t>
            </a:r>
            <a:r>
              <a:rPr lang="sr-Latn-RS" sz="1800" dirty="0" err="1">
                <a:effectLst/>
                <a:latin typeface="Calibri" panose="020F0502020204030204" pitchFamily="34" charset="0"/>
              </a:rPr>
              <a:t>autentifikacija</a:t>
            </a:r>
            <a:r>
              <a:rPr lang="sr-Latn-RS" sz="1800" dirty="0">
                <a:effectLst/>
                <a:latin typeface="Calibri" panose="020F0502020204030204" pitchFamily="34" charset="0"/>
              </a:rPr>
              <a:t> (provere autentičnosti). Sadrži implementacije klijenata za više </a:t>
            </a:r>
            <a:r>
              <a:rPr lang="sr-Latn-RS" sz="1800" dirty="0" err="1">
                <a:effectLst/>
                <a:latin typeface="Calibri" panose="020F0502020204030204" pitchFamily="34" charset="0"/>
              </a:rPr>
              <a:t>MindSphere</a:t>
            </a:r>
            <a:r>
              <a:rPr lang="sr-Latn-RS" sz="1800" dirty="0">
                <a:effectLst/>
                <a:latin typeface="Calibri" panose="020F0502020204030204" pitchFamily="34" charset="0"/>
              </a:rPr>
              <a:t> API-a.</a:t>
            </a:r>
          </a:p>
          <a:p>
            <a:pPr marL="628650" indent="-285750" rtl="0" fontAlgn="ctr">
              <a:lnSpc>
                <a:spcPct val="150000"/>
              </a:lnSpc>
              <a:spcBef>
                <a:spcPts val="0"/>
              </a:spcBef>
              <a:spcAft>
                <a:spcPts val="0"/>
              </a:spcAft>
              <a:buFont typeface="Arial" panose="020B0604020202020204" pitchFamily="34" charset="0"/>
              <a:buChar char="•"/>
            </a:pPr>
            <a:r>
              <a:rPr lang="sr-Latn-RS" sz="1800" b="1" dirty="0" err="1">
                <a:effectLst/>
                <a:latin typeface="Calibri" panose="020F0502020204030204" pitchFamily="34" charset="0"/>
              </a:rPr>
              <a:t>MindConnect</a:t>
            </a:r>
            <a:r>
              <a:rPr lang="sr-Latn-RS" sz="1800" b="1" dirty="0">
                <a:effectLst/>
                <a:latin typeface="Calibri" panose="020F0502020204030204" pitchFamily="34" charset="0"/>
              </a:rPr>
              <a:t> </a:t>
            </a:r>
            <a:r>
              <a:rPr lang="sr-Latn-RS" sz="1800" b="1" dirty="0" err="1">
                <a:effectLst/>
                <a:latin typeface="Calibri" panose="020F0502020204030204" pitchFamily="34" charset="0"/>
              </a:rPr>
              <a:t>Node</a:t>
            </a:r>
            <a:r>
              <a:rPr lang="sr-Latn-RS" sz="1800" b="1" dirty="0">
                <a:effectLst/>
                <a:latin typeface="Calibri" panose="020F0502020204030204" pitchFamily="34" charset="0"/>
              </a:rPr>
              <a:t>-RED </a:t>
            </a:r>
            <a:r>
              <a:rPr lang="sr-Latn-RS" sz="1800" b="1" dirty="0" err="1">
                <a:effectLst/>
                <a:latin typeface="Calibri" panose="020F0502020204030204" pitchFamily="34" charset="0"/>
              </a:rPr>
              <a:t>Node</a:t>
            </a:r>
            <a:r>
              <a:rPr lang="sr-Latn-RS" sz="1800" dirty="0">
                <a:effectLst/>
                <a:latin typeface="Calibri" panose="020F0502020204030204" pitchFamily="34" charset="0"/>
              </a:rPr>
              <a:t> - obezbeđuje pristup </a:t>
            </a:r>
            <a:r>
              <a:rPr lang="sr-Latn-RS" sz="1800" dirty="0" err="1">
                <a:effectLst/>
                <a:latin typeface="Calibri" panose="020F0502020204030204" pitchFamily="34" charset="0"/>
              </a:rPr>
              <a:t>MindSphere</a:t>
            </a:r>
            <a:r>
              <a:rPr lang="sr-Latn-RS" sz="1800" dirty="0">
                <a:effectLst/>
                <a:latin typeface="Calibri" panose="020F0502020204030204" pitchFamily="34" charset="0"/>
              </a:rPr>
              <a:t>-i u </a:t>
            </a:r>
            <a:r>
              <a:rPr lang="sr-Latn-RS" sz="1800" dirty="0" err="1">
                <a:effectLst/>
                <a:latin typeface="Calibri" panose="020F0502020204030204" pitchFamily="34" charset="0"/>
              </a:rPr>
              <a:t>Node</a:t>
            </a:r>
            <a:r>
              <a:rPr lang="sr-Latn-RS" sz="1800" dirty="0">
                <a:effectLst/>
                <a:latin typeface="Calibri" panose="020F0502020204030204" pitchFamily="34" charset="0"/>
              </a:rPr>
              <a:t>-RED-u (</a:t>
            </a:r>
            <a:r>
              <a:rPr lang="sr-Latn-RS" sz="1800" dirty="0" err="1">
                <a:effectLst/>
                <a:latin typeface="Calibri" panose="020F0502020204030204" pitchFamily="34" charset="0"/>
              </a:rPr>
              <a:t>node</a:t>
            </a:r>
            <a:r>
              <a:rPr lang="sr-Latn-RS" sz="1800" dirty="0">
                <a:effectLst/>
                <a:latin typeface="Calibri" panose="020F0502020204030204" pitchFamily="34" charset="0"/>
              </a:rPr>
              <a:t> za </a:t>
            </a:r>
            <a:r>
              <a:rPr lang="sr-Latn-RS" sz="1800" dirty="0" err="1">
                <a:effectLst/>
                <a:latin typeface="Calibri" panose="020F0502020204030204" pitchFamily="34" charset="0"/>
              </a:rPr>
              <a:t>Node</a:t>
            </a:r>
            <a:r>
              <a:rPr lang="sr-Latn-RS" sz="1800" dirty="0">
                <a:effectLst/>
                <a:latin typeface="Calibri" panose="020F0502020204030204" pitchFamily="34" charset="0"/>
              </a:rPr>
              <a:t>-RED),</a:t>
            </a:r>
          </a:p>
          <a:p>
            <a:pPr marL="628650" indent="-285750" rtl="0" fontAlgn="ctr">
              <a:lnSpc>
                <a:spcPct val="150000"/>
              </a:lnSpc>
              <a:spcBef>
                <a:spcPts val="0"/>
              </a:spcBef>
              <a:spcAft>
                <a:spcPts val="0"/>
              </a:spcAft>
              <a:buFont typeface="Arial" panose="020B0604020202020204" pitchFamily="34" charset="0"/>
              <a:buChar char="•"/>
            </a:pPr>
            <a:r>
              <a:rPr lang="sr-Latn-RS" sz="1800" b="1" dirty="0" err="1">
                <a:effectLst/>
                <a:latin typeface="Calibri" panose="020F0502020204030204" pitchFamily="34" charset="0"/>
              </a:rPr>
              <a:t>MindSphere</a:t>
            </a:r>
            <a:r>
              <a:rPr lang="sr-Latn-RS" sz="1800" b="1" dirty="0">
                <a:effectLst/>
                <a:latin typeface="Calibri" panose="020F0502020204030204" pitchFamily="34" charset="0"/>
              </a:rPr>
              <a:t> </a:t>
            </a:r>
            <a:r>
              <a:rPr lang="sr-Latn-RS" sz="1800" b="1" dirty="0" err="1">
                <a:effectLst/>
                <a:latin typeface="Calibri" panose="020F0502020204030204" pitchFamily="34" charset="0"/>
              </a:rPr>
              <a:t>Development</a:t>
            </a:r>
            <a:r>
              <a:rPr lang="sr-Latn-RS" sz="1800" b="1" dirty="0">
                <a:effectLst/>
                <a:latin typeface="Calibri" panose="020F0502020204030204" pitchFamily="34" charset="0"/>
              </a:rPr>
              <a:t> Proxy</a:t>
            </a:r>
            <a:r>
              <a:rPr lang="sr-Latn-RS" sz="1800" dirty="0">
                <a:effectLst/>
                <a:latin typeface="Calibri" panose="020F0502020204030204" pitchFamily="34" charset="0"/>
              </a:rPr>
              <a:t> – krajnja tačka koja će odraditi proveru autentičnosti za sve zahteve upućene ka </a:t>
            </a:r>
            <a:r>
              <a:rPr lang="sr-Latn-RS" sz="1800" dirty="0" err="1">
                <a:effectLst/>
                <a:latin typeface="Calibri" panose="020F0502020204030204" pitchFamily="34" charset="0"/>
              </a:rPr>
              <a:t>MindSphere</a:t>
            </a:r>
            <a:r>
              <a:rPr lang="sr-Latn-RS" sz="1800" dirty="0">
                <a:effectLst/>
                <a:latin typeface="Calibri" panose="020F0502020204030204" pitchFamily="34" charset="0"/>
              </a:rPr>
              <a:t> API-ima</a:t>
            </a:r>
          </a:p>
          <a:p>
            <a:pPr marL="628650" indent="-285750" rtl="0" fontAlgn="ctr">
              <a:lnSpc>
                <a:spcPct val="150000"/>
              </a:lnSpc>
              <a:spcBef>
                <a:spcPts val="0"/>
              </a:spcBef>
              <a:spcAft>
                <a:spcPts val="0"/>
              </a:spcAft>
              <a:buFont typeface="Arial" panose="020B0604020202020204" pitchFamily="34" charset="0"/>
              <a:buChar char="•"/>
            </a:pPr>
            <a:r>
              <a:rPr lang="sr-Latn-RS" dirty="0">
                <a:latin typeface="Calibri" panose="020F0502020204030204" pitchFamily="34" charset="0"/>
              </a:rPr>
              <a:t>Start </a:t>
            </a:r>
            <a:r>
              <a:rPr lang="sr-Latn-RS" dirty="0" err="1">
                <a:latin typeface="Calibri" panose="020F0502020204030204" pitchFamily="34" charset="0"/>
              </a:rPr>
              <a:t>for</a:t>
            </a:r>
            <a:r>
              <a:rPr lang="sr-Latn-RS" dirty="0">
                <a:latin typeface="Calibri" panose="020F0502020204030204" pitchFamily="34" charset="0"/>
              </a:rPr>
              <a:t> </a:t>
            </a:r>
            <a:r>
              <a:rPr lang="sr-Latn-RS" dirty="0" err="1">
                <a:latin typeface="Calibri" panose="020F0502020204030204" pitchFamily="34" charset="0"/>
              </a:rPr>
              <a:t>Free</a:t>
            </a:r>
            <a:r>
              <a:rPr lang="sr-Latn-RS" dirty="0">
                <a:latin typeface="Calibri" panose="020F0502020204030204" pitchFamily="34" charset="0"/>
              </a:rPr>
              <a:t> Demo </a:t>
            </a:r>
            <a:r>
              <a:rPr lang="sr-Latn-RS" dirty="0" err="1">
                <a:latin typeface="Calibri" panose="020F0502020204030204" pitchFamily="34" charset="0"/>
              </a:rPr>
              <a:t>App</a:t>
            </a:r>
            <a:r>
              <a:rPr lang="sr-Latn-RS" dirty="0">
                <a:latin typeface="Calibri" panose="020F0502020204030204" pitchFamily="34" charset="0"/>
              </a:rPr>
              <a:t> – aplikacija koja se koristi za uvid u postupak razvoja </a:t>
            </a:r>
            <a:r>
              <a:rPr lang="sr-Latn-RS" dirty="0" err="1">
                <a:latin typeface="Calibri" panose="020F0502020204030204" pitchFamily="34" charset="0"/>
              </a:rPr>
              <a:t>MindSphere</a:t>
            </a:r>
            <a:r>
              <a:rPr lang="sr-Latn-RS" dirty="0">
                <a:latin typeface="Calibri" panose="020F0502020204030204" pitchFamily="34" charset="0"/>
              </a:rPr>
              <a:t> aplikacija. Aplikacija koristi </a:t>
            </a:r>
            <a:r>
              <a:rPr lang="sr-Latn-RS" dirty="0" err="1">
                <a:latin typeface="Calibri" panose="020F0502020204030204" pitchFamily="34" charset="0"/>
              </a:rPr>
              <a:t>React</a:t>
            </a:r>
            <a:r>
              <a:rPr lang="sr-Latn-RS" dirty="0">
                <a:latin typeface="Calibri" panose="020F0502020204030204" pitchFamily="34" charset="0"/>
              </a:rPr>
              <a:t>, </a:t>
            </a:r>
            <a:r>
              <a:rPr lang="sr-Latn-RS" dirty="0" err="1">
                <a:latin typeface="Calibri" panose="020F0502020204030204" pitchFamily="34" charset="0"/>
              </a:rPr>
              <a:t>MindSphere</a:t>
            </a:r>
            <a:r>
              <a:rPr lang="sr-Latn-RS" dirty="0">
                <a:latin typeface="Calibri" panose="020F0502020204030204" pitchFamily="34" charset="0"/>
              </a:rPr>
              <a:t> </a:t>
            </a:r>
            <a:r>
              <a:rPr lang="sr-Latn-RS" dirty="0" err="1">
                <a:latin typeface="Calibri" panose="020F0502020204030204" pitchFamily="34" charset="0"/>
              </a:rPr>
              <a:t>Designe</a:t>
            </a:r>
            <a:r>
              <a:rPr lang="sr-Latn-RS" dirty="0">
                <a:latin typeface="Calibri" panose="020F0502020204030204" pitchFamily="34" charset="0"/>
              </a:rPr>
              <a:t> </a:t>
            </a:r>
            <a:r>
              <a:rPr lang="sr-Latn-RS" dirty="0" err="1">
                <a:latin typeface="Calibri" panose="020F0502020204030204" pitchFamily="34" charset="0"/>
              </a:rPr>
              <a:t>System</a:t>
            </a:r>
            <a:r>
              <a:rPr lang="sr-Latn-RS" dirty="0">
                <a:latin typeface="Calibri" panose="020F0502020204030204" pitchFamily="34" charset="0"/>
              </a:rPr>
              <a:t> i </a:t>
            </a:r>
            <a:r>
              <a:rPr lang="sr-Latn-RS" dirty="0" err="1">
                <a:latin typeface="Calibri" panose="020F0502020204030204" pitchFamily="34" charset="0"/>
              </a:rPr>
              <a:t>MindSphere</a:t>
            </a:r>
            <a:r>
              <a:rPr lang="sr-Latn-RS" dirty="0">
                <a:latin typeface="Calibri" panose="020F0502020204030204" pitchFamily="34" charset="0"/>
              </a:rPr>
              <a:t> Web </a:t>
            </a:r>
            <a:r>
              <a:rPr lang="sr-Latn-RS" dirty="0" err="1">
                <a:latin typeface="Calibri" panose="020F0502020204030204" pitchFamily="34" charset="0"/>
              </a:rPr>
              <a:t>Components</a:t>
            </a:r>
            <a:r>
              <a:rPr lang="sr-Latn-RS" dirty="0">
                <a:latin typeface="Calibri" panose="020F0502020204030204" pitchFamily="34" charset="0"/>
              </a:rPr>
              <a:t>                      </a:t>
            </a:r>
            <a:r>
              <a:rPr lang="sr-Latn-RS" i="1" dirty="0">
                <a:latin typeface="Calibri" panose="020F0502020204030204" pitchFamily="34" charset="0"/>
              </a:rPr>
              <a:t>i drugi alati i biblioteke</a:t>
            </a:r>
            <a:endParaRPr lang="sr-Latn-RS" dirty="0">
              <a:latin typeface="Calibri" panose="020F0502020204030204" pitchFamily="34" charset="0"/>
            </a:endParaRPr>
          </a:p>
          <a:p>
            <a:pPr marL="342900" fontAlgn="ctr">
              <a:lnSpc>
                <a:spcPct val="150000"/>
              </a:lnSpc>
              <a:spcBef>
                <a:spcPts val="0"/>
              </a:spcBef>
              <a:spcAft>
                <a:spcPts val="0"/>
              </a:spcAft>
            </a:pPr>
            <a:r>
              <a:rPr lang="sr-Latn-RS" sz="1600" dirty="0">
                <a:effectLst/>
                <a:latin typeface="Calibri" panose="020F0502020204030204" pitchFamily="34" charset="0"/>
              </a:rPr>
              <a:t>Izvor: </a:t>
            </a:r>
            <a:r>
              <a:rPr lang="sr-Latn-RS" sz="1600" dirty="0">
                <a:effectLst/>
                <a:latin typeface="Calibri" panose="020F0502020204030204" pitchFamily="34" charset="0"/>
                <a:hlinkClick r:id="rId3"/>
              </a:rPr>
              <a:t>https://opensource.mindsphere.io/index.html</a:t>
            </a:r>
            <a:endParaRPr lang="sr-Latn-RS" sz="1600" dirty="0">
              <a:effectLst/>
              <a:latin typeface="Calibri" panose="020F0502020204030204" pitchFamily="34" charset="0"/>
            </a:endParaRPr>
          </a:p>
          <a:p>
            <a:pPr marL="342900" fontAlgn="ctr">
              <a:lnSpc>
                <a:spcPct val="150000"/>
              </a:lnSpc>
              <a:spcBef>
                <a:spcPts val="0"/>
              </a:spcBef>
              <a:spcAft>
                <a:spcPts val="0"/>
              </a:spcAft>
            </a:pPr>
            <a:endParaRPr lang="sr-Latn-RS" sz="1800" dirty="0">
              <a:effectLst/>
              <a:latin typeface="Calibri" panose="020F0502020204030204" pitchFamily="34" charset="0"/>
            </a:endParaRPr>
          </a:p>
          <a:p>
            <a:endParaRPr lang="en-GB" dirty="0"/>
          </a:p>
        </p:txBody>
      </p:sp>
    </p:spTree>
    <p:extLst>
      <p:ext uri="{BB962C8B-B14F-4D97-AF65-F5344CB8AC3E}">
        <p14:creationId xmlns:p14="http://schemas.microsoft.com/office/powerpoint/2010/main" val="3951828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16D50D0-2034-4D58-96A1-5C0C3A5C268E}"/>
              </a:ext>
            </a:extLst>
          </p:cNvPr>
          <p:cNvSpPr>
            <a:spLocks noGrp="1"/>
          </p:cNvSpPr>
          <p:nvPr>
            <p:ph type="title"/>
          </p:nvPr>
        </p:nvSpPr>
        <p:spPr>
          <a:xfrm>
            <a:off x="0" y="1"/>
            <a:ext cx="12192000" cy="1268413"/>
          </a:xfrm>
        </p:spPr>
        <p:txBody>
          <a:bodyPr wrap="square" anchor="b">
            <a:normAutofit/>
          </a:bodyPr>
          <a:lstStyle/>
          <a:p>
            <a:r>
              <a:rPr lang="en-GB" i="0" dirty="0" err="1">
                <a:effectLst/>
              </a:rPr>
              <a:t>MindSphere</a:t>
            </a:r>
            <a:endParaRPr lang="en-US" dirty="0"/>
          </a:p>
        </p:txBody>
      </p:sp>
      <p:pic>
        <p:nvPicPr>
          <p:cNvPr id="1026" name="Picture 2">
            <a:extLst>
              <a:ext uri="{FF2B5EF4-FFF2-40B4-BE49-F238E27FC236}">
                <a16:creationId xmlns:a16="http://schemas.microsoft.com/office/drawing/2014/main" id="{AC631953-853B-43EA-87B9-7CFDC59B212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39080" y="1268414"/>
            <a:ext cx="9313839" cy="5239034"/>
          </a:xfrm>
          <a:prstGeom prst="rect">
            <a:avLst/>
          </a:prstGeom>
          <a:solidFill>
            <a:srgbClr val="FFFFFF"/>
          </a:solidFill>
        </p:spPr>
      </p:pic>
    </p:spTree>
    <p:extLst>
      <p:ext uri="{BB962C8B-B14F-4D97-AF65-F5344CB8AC3E}">
        <p14:creationId xmlns:p14="http://schemas.microsoft.com/office/powerpoint/2010/main" val="9640108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BB39-213A-457B-864C-85014903D623}"/>
              </a:ext>
            </a:extLst>
          </p:cNvPr>
          <p:cNvSpPr>
            <a:spLocks noGrp="1"/>
          </p:cNvSpPr>
          <p:nvPr>
            <p:ph type="title"/>
          </p:nvPr>
        </p:nvSpPr>
        <p:spPr/>
        <p:txBody>
          <a:bodyPr/>
          <a:lstStyle/>
          <a:p>
            <a:r>
              <a:rPr lang="en-US" dirty="0" err="1"/>
              <a:t>MindSphere</a:t>
            </a:r>
            <a:r>
              <a:rPr lang="en-US" dirty="0"/>
              <a:t> - Visual Flow Creator</a:t>
            </a:r>
            <a:endParaRPr lang="en-GB" dirty="0"/>
          </a:p>
        </p:txBody>
      </p:sp>
      <p:sp>
        <p:nvSpPr>
          <p:cNvPr id="3" name="Text Placeholder 2">
            <a:extLst>
              <a:ext uri="{FF2B5EF4-FFF2-40B4-BE49-F238E27FC236}">
                <a16:creationId xmlns:a16="http://schemas.microsoft.com/office/drawing/2014/main" id="{637132ED-4ABF-40B9-82ED-40B38A9E234B}"/>
              </a:ext>
            </a:extLst>
          </p:cNvPr>
          <p:cNvSpPr>
            <a:spLocks noGrp="1"/>
          </p:cNvSpPr>
          <p:nvPr>
            <p:ph type="body" sz="quarter" idx="11"/>
          </p:nvPr>
        </p:nvSpPr>
        <p:spPr/>
        <p:txBody>
          <a:bodyPr/>
          <a:lstStyle/>
          <a:p>
            <a:r>
              <a:rPr lang="en-GB" sz="1600" dirty="0"/>
              <a:t>Visual Flow Creator </a:t>
            </a:r>
            <a:r>
              <a:rPr lang="sr-Latn-RS" sz="1600" dirty="0"/>
              <a:t>je komponenta unutar</a:t>
            </a:r>
            <a:r>
              <a:rPr lang="en-GB" sz="1600" dirty="0"/>
              <a:t> </a:t>
            </a:r>
            <a:r>
              <a:rPr lang="en-GB" sz="1600" dirty="0" err="1"/>
              <a:t>MindSphere</a:t>
            </a:r>
            <a:r>
              <a:rPr lang="sr-Latn-RS" sz="1600" dirty="0"/>
              <a:t>-e</a:t>
            </a:r>
            <a:r>
              <a:rPr lang="en-GB" sz="1600" dirty="0"/>
              <a:t>. </a:t>
            </a:r>
            <a:r>
              <a:rPr lang="sr-Latn-RS" sz="1600" dirty="0"/>
              <a:t>Ona je izvedena iz </a:t>
            </a:r>
            <a:r>
              <a:rPr lang="en-GB" sz="1600" dirty="0"/>
              <a:t>Node-RED </a:t>
            </a:r>
            <a:r>
              <a:rPr lang="sr-Latn-RS" sz="1600" dirty="0"/>
              <a:t>alata razvijenog od</a:t>
            </a:r>
            <a:r>
              <a:rPr lang="en-GB" sz="1600" dirty="0"/>
              <a:t> IBM</a:t>
            </a:r>
            <a:r>
              <a:rPr lang="sr-Latn-RS" sz="1600" dirty="0"/>
              <a:t>-a</a:t>
            </a:r>
            <a:r>
              <a:rPr lang="en-GB" sz="1600" dirty="0"/>
              <a:t>.</a:t>
            </a:r>
          </a:p>
        </p:txBody>
      </p:sp>
      <p:pic>
        <p:nvPicPr>
          <p:cNvPr id="1026" name="Picture 2" descr="@node-red">
            <a:extLst>
              <a:ext uri="{FF2B5EF4-FFF2-40B4-BE49-F238E27FC236}">
                <a16:creationId xmlns:a16="http://schemas.microsoft.com/office/drawing/2014/main" id="{DE7BC546-4914-49E3-A7CC-E6E78A594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7172" y="4919254"/>
            <a:ext cx="1287780" cy="12877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10A0B6B-19AC-420B-B000-F713F70665DD}"/>
              </a:ext>
            </a:extLst>
          </p:cNvPr>
          <p:cNvPicPr>
            <a:picLocks noChangeAspect="1"/>
          </p:cNvPicPr>
          <p:nvPr/>
        </p:nvPicPr>
        <p:blipFill>
          <a:blip r:embed="rId4"/>
          <a:stretch>
            <a:fillRect/>
          </a:stretch>
        </p:blipFill>
        <p:spPr>
          <a:xfrm>
            <a:off x="719668" y="1772778"/>
            <a:ext cx="8772525" cy="4543425"/>
          </a:xfrm>
          <a:prstGeom prst="rect">
            <a:avLst/>
          </a:prstGeom>
        </p:spPr>
      </p:pic>
    </p:spTree>
    <p:extLst>
      <p:ext uri="{BB962C8B-B14F-4D97-AF65-F5344CB8AC3E}">
        <p14:creationId xmlns:p14="http://schemas.microsoft.com/office/powerpoint/2010/main" val="1559511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360D0-4424-466D-BD5C-8FF9E4EFDC8B}"/>
              </a:ext>
            </a:extLst>
          </p:cNvPr>
          <p:cNvSpPr>
            <a:spLocks noGrp="1"/>
          </p:cNvSpPr>
          <p:nvPr>
            <p:ph type="title"/>
          </p:nvPr>
        </p:nvSpPr>
        <p:spPr/>
        <p:txBody>
          <a:bodyPr/>
          <a:lstStyle/>
          <a:p>
            <a:r>
              <a:rPr lang="en-GB" dirty="0" err="1"/>
              <a:t>MindSphere</a:t>
            </a:r>
            <a:r>
              <a:rPr lang="en-GB" dirty="0"/>
              <a:t> is part of Siemens Industrial IoT</a:t>
            </a:r>
          </a:p>
        </p:txBody>
      </p:sp>
      <p:pic>
        <p:nvPicPr>
          <p:cNvPr id="2050" name="Picture 2">
            <a:extLst>
              <a:ext uri="{FF2B5EF4-FFF2-40B4-BE49-F238E27FC236}">
                <a16:creationId xmlns:a16="http://schemas.microsoft.com/office/drawing/2014/main" id="{47C369CC-A0E3-4314-9287-87C68CC793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2250" y="1268414"/>
            <a:ext cx="9207500" cy="5179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591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5ACAB-B48C-485B-B3F5-3D53DF10661A}"/>
              </a:ext>
            </a:extLst>
          </p:cNvPr>
          <p:cNvSpPr>
            <a:spLocks noGrp="1"/>
          </p:cNvSpPr>
          <p:nvPr>
            <p:ph type="title"/>
          </p:nvPr>
        </p:nvSpPr>
        <p:spPr/>
        <p:txBody>
          <a:bodyPr/>
          <a:lstStyle/>
          <a:p>
            <a:r>
              <a:rPr lang="sr-Latn-RS" dirty="0" err="1"/>
              <a:t>Implementation</a:t>
            </a:r>
            <a:r>
              <a:rPr lang="sr-Latn-RS" dirty="0"/>
              <a:t> </a:t>
            </a:r>
            <a:r>
              <a:rPr lang="sr-Latn-RS" dirty="0" err="1"/>
              <a:t>of</a:t>
            </a:r>
            <a:r>
              <a:rPr lang="sr-Latn-RS" dirty="0"/>
              <a:t> </a:t>
            </a:r>
            <a:r>
              <a:rPr lang="sr-Latn-RS" dirty="0" err="1"/>
              <a:t>an</a:t>
            </a:r>
            <a:r>
              <a:rPr lang="sr-Latn-RS" dirty="0"/>
              <a:t> </a:t>
            </a:r>
            <a:r>
              <a:rPr lang="sr-Latn-RS" dirty="0" err="1"/>
              <a:t>holastic</a:t>
            </a:r>
            <a:r>
              <a:rPr lang="sr-Latn-RS" dirty="0"/>
              <a:t> </a:t>
            </a:r>
            <a:r>
              <a:rPr lang="sr-Latn-RS" dirty="0" err="1"/>
              <a:t>IIoT</a:t>
            </a:r>
            <a:r>
              <a:rPr lang="sr-Latn-RS" dirty="0"/>
              <a:t> </a:t>
            </a:r>
            <a:r>
              <a:rPr lang="sr-Latn-RS" dirty="0" err="1"/>
              <a:t>system</a:t>
            </a:r>
            <a:endParaRPr lang="en-GB" dirty="0"/>
          </a:p>
        </p:txBody>
      </p:sp>
      <p:pic>
        <p:nvPicPr>
          <p:cNvPr id="3074" name="Picture 2" descr="Mindsphere: an open cloud-based IOT operating system for &#10;Implementation of an holistic 110T system &#10;Contextualized 10T data model &#10;• 10T sensor data &#10;Process Data &#10;CMMS data &#10;Historians &#10;Prod. plan. sys &#10;SCADA systems &#10;Control systems &#10;Machine Data &#10;Supply chain info &#10;Production Intel &#10;Etc. &#10;Unrestricted @ Siemens AG 2018 &#10;Plant &#10;External &#10;SIEMENS &#10;for &#10;External Data sources &#10;• Weather info &#10;Dynamic Electricity &#10;pricing &#10;• Logistics &#10;• Etc. &#10;Cloud &#10;Cloud to Cloud connectivity ">
            <a:extLst>
              <a:ext uri="{FF2B5EF4-FFF2-40B4-BE49-F238E27FC236}">
                <a16:creationId xmlns:a16="http://schemas.microsoft.com/office/drawing/2014/main" id="{FFFC73E2-247D-420B-A4D0-CBF83AD5F0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31" b="3755"/>
          <a:stretch/>
        </p:blipFill>
        <p:spPr bwMode="auto">
          <a:xfrm>
            <a:off x="0" y="1529541"/>
            <a:ext cx="12192000" cy="4921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850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F2CA0-F6EF-4075-BD45-4C7DBA1D75E6}"/>
              </a:ext>
            </a:extLst>
          </p:cNvPr>
          <p:cNvSpPr>
            <a:spLocks noGrp="1"/>
          </p:cNvSpPr>
          <p:nvPr>
            <p:ph type="title"/>
          </p:nvPr>
        </p:nvSpPr>
        <p:spPr/>
        <p:txBody>
          <a:bodyPr/>
          <a:lstStyle/>
          <a:p>
            <a:r>
              <a:rPr lang="en-GB" dirty="0"/>
              <a:t>Industrial Edge, the SIEMENS Edge Computing Platform</a:t>
            </a:r>
          </a:p>
        </p:txBody>
      </p:sp>
      <p:pic>
        <p:nvPicPr>
          <p:cNvPr id="4" name="Picture 2">
            <a:extLst>
              <a:ext uri="{FF2B5EF4-FFF2-40B4-BE49-F238E27FC236}">
                <a16:creationId xmlns:a16="http://schemas.microsoft.com/office/drawing/2014/main" id="{2438AA7F-F675-454B-BD60-8F62A0C15A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76" y="1431092"/>
            <a:ext cx="11867745" cy="5074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873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157B3-1638-410E-91CC-1A66A5CBCA76}"/>
              </a:ext>
            </a:extLst>
          </p:cNvPr>
          <p:cNvSpPr>
            <a:spLocks noGrp="1"/>
          </p:cNvSpPr>
          <p:nvPr>
            <p:ph type="title"/>
          </p:nvPr>
        </p:nvSpPr>
        <p:spPr/>
        <p:txBody>
          <a:bodyPr/>
          <a:lstStyle/>
          <a:p>
            <a:r>
              <a:rPr lang="sr-Latn-RS" dirty="0" err="1"/>
              <a:t>MindSphere</a:t>
            </a:r>
            <a:r>
              <a:rPr lang="sr-Latn-RS" dirty="0"/>
              <a:t>, </a:t>
            </a:r>
            <a:r>
              <a:rPr lang="en-GB" dirty="0"/>
              <a:t>Industrial Edge</a:t>
            </a:r>
            <a:r>
              <a:rPr lang="sr-Latn-RS" dirty="0"/>
              <a:t> - </a:t>
            </a:r>
            <a:r>
              <a:rPr lang="en-GB" dirty="0"/>
              <a:t>Architectural Concept</a:t>
            </a:r>
          </a:p>
        </p:txBody>
      </p:sp>
      <p:pic>
        <p:nvPicPr>
          <p:cNvPr id="10242" name="Picture 2">
            <a:extLst>
              <a:ext uri="{FF2B5EF4-FFF2-40B4-BE49-F238E27FC236}">
                <a16:creationId xmlns:a16="http://schemas.microsoft.com/office/drawing/2014/main" id="{1C580968-196E-4897-8E07-89DCBCB2E5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554" y="1412874"/>
            <a:ext cx="10506891" cy="5030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6815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C040-73D0-4C5C-905C-A14383EEFAC6}"/>
              </a:ext>
            </a:extLst>
          </p:cNvPr>
          <p:cNvSpPr>
            <a:spLocks noGrp="1"/>
          </p:cNvSpPr>
          <p:nvPr>
            <p:ph type="title"/>
          </p:nvPr>
        </p:nvSpPr>
        <p:spPr/>
        <p:txBody>
          <a:bodyPr/>
          <a:lstStyle/>
          <a:p>
            <a:r>
              <a:rPr lang="en-GB" b="1" i="0" dirty="0">
                <a:solidFill>
                  <a:srgbClr val="2D373C"/>
                </a:solidFill>
                <a:effectLst/>
                <a:latin typeface="Siemens Sans Roman"/>
              </a:rPr>
              <a:t>Complete solution for Edge computing in industry</a:t>
            </a:r>
            <a:endParaRPr lang="en-GB" dirty="0"/>
          </a:p>
        </p:txBody>
      </p:sp>
      <p:pic>
        <p:nvPicPr>
          <p:cNvPr id="5" name="Picture 4">
            <a:extLst>
              <a:ext uri="{FF2B5EF4-FFF2-40B4-BE49-F238E27FC236}">
                <a16:creationId xmlns:a16="http://schemas.microsoft.com/office/drawing/2014/main" id="{61962221-F4EA-49D4-A6C6-0F783F022ABE}"/>
              </a:ext>
            </a:extLst>
          </p:cNvPr>
          <p:cNvPicPr>
            <a:picLocks noChangeAspect="1"/>
          </p:cNvPicPr>
          <p:nvPr/>
        </p:nvPicPr>
        <p:blipFill>
          <a:blip r:embed="rId2"/>
          <a:stretch>
            <a:fillRect/>
          </a:stretch>
        </p:blipFill>
        <p:spPr>
          <a:xfrm>
            <a:off x="1444824" y="1347926"/>
            <a:ext cx="9302352" cy="5213143"/>
          </a:xfrm>
          <a:prstGeom prst="rect">
            <a:avLst/>
          </a:prstGeom>
        </p:spPr>
      </p:pic>
    </p:spTree>
    <p:extLst>
      <p:ext uri="{BB962C8B-B14F-4D97-AF65-F5344CB8AC3E}">
        <p14:creationId xmlns:p14="http://schemas.microsoft.com/office/powerpoint/2010/main" val="16342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B11B5-96E7-4D16-97A3-F37077E379D4}"/>
              </a:ext>
            </a:extLst>
          </p:cNvPr>
          <p:cNvSpPr>
            <a:spLocks noGrp="1"/>
          </p:cNvSpPr>
          <p:nvPr>
            <p:ph type="title"/>
          </p:nvPr>
        </p:nvSpPr>
        <p:spPr/>
        <p:txBody>
          <a:bodyPr/>
          <a:lstStyle/>
          <a:p>
            <a:r>
              <a:rPr lang="sr-Latn-RS" dirty="0" err="1"/>
              <a:t>IoT</a:t>
            </a:r>
            <a:r>
              <a:rPr lang="sr-Latn-RS" dirty="0"/>
              <a:t> </a:t>
            </a:r>
            <a:r>
              <a:rPr lang="sr-Latn-RS" dirty="0" err="1"/>
              <a:t>World</a:t>
            </a:r>
            <a:r>
              <a:rPr lang="sr-Latn-RS" dirty="0"/>
              <a:t> Forum Reference Model</a:t>
            </a:r>
            <a:endParaRPr lang="en-GB" dirty="0"/>
          </a:p>
        </p:txBody>
      </p:sp>
      <p:pic>
        <p:nvPicPr>
          <p:cNvPr id="1026" name="Picture 2" descr="Seven levels of IoT Reference Model">
            <a:extLst>
              <a:ext uri="{FF2B5EF4-FFF2-40B4-BE49-F238E27FC236}">
                <a16:creationId xmlns:a16="http://schemas.microsoft.com/office/drawing/2014/main" id="{397F5B8C-25A1-4D45-9EB1-AAA99030FC3D}"/>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5377"/>
          <a:stretch/>
        </p:blipFill>
        <p:spPr bwMode="auto">
          <a:xfrm>
            <a:off x="1291166" y="1371600"/>
            <a:ext cx="9609667" cy="4682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126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5FB44-08F4-44E6-B2CB-BF210186857E}"/>
              </a:ext>
            </a:extLst>
          </p:cNvPr>
          <p:cNvSpPr>
            <a:spLocks noGrp="1"/>
          </p:cNvSpPr>
          <p:nvPr>
            <p:ph type="title"/>
          </p:nvPr>
        </p:nvSpPr>
        <p:spPr/>
        <p:txBody>
          <a:bodyPr/>
          <a:lstStyle/>
          <a:p>
            <a:r>
              <a:rPr lang="sr-Latn-RS" dirty="0" err="1"/>
              <a:t>IoT</a:t>
            </a:r>
            <a:r>
              <a:rPr lang="sr-Latn-RS" dirty="0"/>
              <a:t> – </a:t>
            </a:r>
            <a:r>
              <a:rPr lang="sr-Latn-RS" dirty="0" err="1"/>
              <a:t>The</a:t>
            </a:r>
            <a:r>
              <a:rPr lang="sr-Latn-RS" dirty="0"/>
              <a:t> reference </a:t>
            </a:r>
            <a:r>
              <a:rPr lang="sr-Latn-RS" dirty="0" err="1"/>
              <a:t>architecture</a:t>
            </a:r>
            <a:endParaRPr lang="en-GB" dirty="0"/>
          </a:p>
        </p:txBody>
      </p:sp>
      <p:pic>
        <p:nvPicPr>
          <p:cNvPr id="3" name="Picture 2">
            <a:extLst>
              <a:ext uri="{FF2B5EF4-FFF2-40B4-BE49-F238E27FC236}">
                <a16:creationId xmlns:a16="http://schemas.microsoft.com/office/drawing/2014/main" id="{295451B5-EE0C-4D24-8CAB-F2B235E3E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35" y="1558034"/>
            <a:ext cx="3133725" cy="4124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6E7A4B0-5355-44AD-880B-366C65230092}"/>
              </a:ext>
            </a:extLst>
          </p:cNvPr>
          <p:cNvSpPr txBox="1"/>
          <p:nvPr/>
        </p:nvSpPr>
        <p:spPr>
          <a:xfrm>
            <a:off x="1262063" y="5787313"/>
            <a:ext cx="2638697" cy="369332"/>
          </a:xfrm>
          <a:prstGeom prst="rect">
            <a:avLst/>
          </a:prstGeom>
          <a:noFill/>
        </p:spPr>
        <p:txBody>
          <a:bodyPr wrap="square">
            <a:spAutoFit/>
          </a:bodyPr>
          <a:lstStyle/>
          <a:p>
            <a:r>
              <a:rPr lang="en-GB" b="0" i="0" dirty="0">
                <a:solidFill>
                  <a:srgbClr val="757575"/>
                </a:solidFill>
                <a:effectLst/>
                <a:latin typeface="sohne"/>
              </a:rPr>
              <a:t>IoT reference architecture</a:t>
            </a:r>
            <a:endParaRPr lang="en-GB" dirty="0"/>
          </a:p>
        </p:txBody>
      </p:sp>
      <p:sp>
        <p:nvSpPr>
          <p:cNvPr id="7" name="TextBox 6">
            <a:extLst>
              <a:ext uri="{FF2B5EF4-FFF2-40B4-BE49-F238E27FC236}">
                <a16:creationId xmlns:a16="http://schemas.microsoft.com/office/drawing/2014/main" id="{942B89C0-5DFA-4C22-BBE3-3BB8CCED66CD}"/>
              </a:ext>
            </a:extLst>
          </p:cNvPr>
          <p:cNvSpPr txBox="1"/>
          <p:nvPr/>
        </p:nvSpPr>
        <p:spPr>
          <a:xfrm>
            <a:off x="4607514" y="1724662"/>
            <a:ext cx="6469787" cy="2031325"/>
          </a:xfrm>
          <a:prstGeom prst="rect">
            <a:avLst/>
          </a:prstGeom>
          <a:noFill/>
        </p:spPr>
        <p:txBody>
          <a:bodyPr wrap="square">
            <a:spAutoFit/>
          </a:bodyPr>
          <a:lstStyle/>
          <a:p>
            <a:pPr algn="l"/>
            <a:r>
              <a:rPr lang="en-GB" b="0" i="0" dirty="0">
                <a:solidFill>
                  <a:srgbClr val="292929"/>
                </a:solidFill>
                <a:effectLst/>
                <a:latin typeface="sohne"/>
              </a:rPr>
              <a:t>The prototype</a:t>
            </a:r>
          </a:p>
          <a:p>
            <a:pPr algn="l">
              <a:buFont typeface="Arial" panose="020B0604020202020204" pitchFamily="34" charset="0"/>
              <a:buChar char="•"/>
            </a:pPr>
            <a:r>
              <a:rPr lang="sr-Latn-RS" b="1" i="0" dirty="0">
                <a:solidFill>
                  <a:srgbClr val="292929"/>
                </a:solidFill>
                <a:effectLst/>
                <a:latin typeface="charter"/>
              </a:rPr>
              <a:t> </a:t>
            </a:r>
            <a:r>
              <a:rPr lang="en-GB" b="1" i="0" dirty="0">
                <a:solidFill>
                  <a:srgbClr val="292929"/>
                </a:solidFill>
                <a:effectLst/>
                <a:latin typeface="charter"/>
              </a:rPr>
              <a:t>Sensors </a:t>
            </a:r>
            <a:endParaRPr lang="en-GB" b="0" i="0" dirty="0">
              <a:solidFill>
                <a:srgbClr val="292929"/>
              </a:solidFill>
              <a:effectLst/>
              <a:latin typeface="charter"/>
            </a:endParaRPr>
          </a:p>
          <a:p>
            <a:pPr algn="l">
              <a:buFont typeface="Arial" panose="020B0604020202020204" pitchFamily="34" charset="0"/>
              <a:buChar char="•"/>
            </a:pPr>
            <a:r>
              <a:rPr lang="sr-Latn-RS" b="1" i="0" dirty="0">
                <a:solidFill>
                  <a:srgbClr val="292929"/>
                </a:solidFill>
                <a:effectLst/>
                <a:latin typeface="charter"/>
              </a:rPr>
              <a:t> </a:t>
            </a:r>
            <a:r>
              <a:rPr lang="en-GB" b="1" i="0" dirty="0">
                <a:solidFill>
                  <a:srgbClr val="292929"/>
                </a:solidFill>
                <a:effectLst/>
                <a:latin typeface="charter"/>
              </a:rPr>
              <a:t>Device</a:t>
            </a:r>
            <a:r>
              <a:rPr lang="en-GB" b="0" i="0" dirty="0">
                <a:solidFill>
                  <a:srgbClr val="292929"/>
                </a:solidFill>
                <a:effectLst/>
                <a:latin typeface="charter"/>
              </a:rPr>
              <a:t>: </a:t>
            </a:r>
            <a:endParaRPr lang="sr-Latn-RS" b="0" i="0" dirty="0">
              <a:solidFill>
                <a:srgbClr val="292929"/>
              </a:solidFill>
              <a:effectLst/>
              <a:latin typeface="charter"/>
            </a:endParaRPr>
          </a:p>
          <a:p>
            <a:pPr>
              <a:buFont typeface="Arial" panose="020B0604020202020204" pitchFamily="34" charset="0"/>
              <a:buChar char="•"/>
            </a:pPr>
            <a:r>
              <a:rPr lang="sr-Latn-RS" dirty="0">
                <a:solidFill>
                  <a:srgbClr val="292929"/>
                </a:solidFill>
                <a:latin typeface="charter"/>
              </a:rPr>
              <a:t> </a:t>
            </a:r>
            <a:r>
              <a:rPr lang="en-GB" b="1" i="0" dirty="0">
                <a:solidFill>
                  <a:srgbClr val="292929"/>
                </a:solidFill>
                <a:effectLst/>
                <a:latin typeface="charter"/>
              </a:rPr>
              <a:t>Gateway</a:t>
            </a:r>
            <a:r>
              <a:rPr lang="en-GB" b="0" i="0" dirty="0">
                <a:solidFill>
                  <a:srgbClr val="292929"/>
                </a:solidFill>
                <a:effectLst/>
                <a:latin typeface="charter"/>
              </a:rPr>
              <a:t>: </a:t>
            </a:r>
            <a:r>
              <a:rPr lang="sr-Latn-RS" b="0" i="0" dirty="0" err="1">
                <a:solidFill>
                  <a:srgbClr val="292929"/>
                </a:solidFill>
                <a:effectLst/>
                <a:latin typeface="charter"/>
              </a:rPr>
              <a:t>MindConnectNano</a:t>
            </a:r>
            <a:r>
              <a:rPr lang="sr-Latn-RS" b="0" i="0" dirty="0">
                <a:solidFill>
                  <a:srgbClr val="292929"/>
                </a:solidFill>
                <a:effectLst/>
                <a:latin typeface="charter"/>
              </a:rPr>
              <a:t>, MindConnect</a:t>
            </a:r>
            <a:r>
              <a:rPr lang="sr-Latn-RS" dirty="0">
                <a:solidFill>
                  <a:srgbClr val="292929"/>
                </a:solidFill>
                <a:latin typeface="charter"/>
              </a:rPr>
              <a:t>IoT2040, </a:t>
            </a:r>
            <a:r>
              <a:rPr lang="sr-Latn-RS" dirty="0" err="1">
                <a:solidFill>
                  <a:srgbClr val="292929"/>
                </a:solidFill>
                <a:latin typeface="charter"/>
              </a:rPr>
              <a:t>MindConnectLib</a:t>
            </a:r>
            <a:endParaRPr lang="en-GB" b="0" i="0" dirty="0">
              <a:solidFill>
                <a:srgbClr val="292929"/>
              </a:solidFill>
              <a:effectLst/>
              <a:latin typeface="charter"/>
            </a:endParaRPr>
          </a:p>
          <a:p>
            <a:pPr algn="l">
              <a:buFont typeface="Arial" panose="020B0604020202020204" pitchFamily="34" charset="0"/>
              <a:buChar char="•"/>
            </a:pPr>
            <a:r>
              <a:rPr lang="sr-Latn-RS" b="1" i="0" dirty="0">
                <a:solidFill>
                  <a:srgbClr val="292929"/>
                </a:solidFill>
                <a:effectLst/>
                <a:latin typeface="charter"/>
              </a:rPr>
              <a:t>  </a:t>
            </a:r>
            <a:r>
              <a:rPr lang="en-GB" b="1" i="0" dirty="0">
                <a:solidFill>
                  <a:srgbClr val="292929"/>
                </a:solidFill>
                <a:effectLst/>
                <a:latin typeface="charter"/>
              </a:rPr>
              <a:t>IoT Integration Middleware</a:t>
            </a:r>
            <a:r>
              <a:rPr lang="en-GB" b="0" i="0" dirty="0">
                <a:solidFill>
                  <a:srgbClr val="292929"/>
                </a:solidFill>
                <a:effectLst/>
                <a:latin typeface="charter"/>
              </a:rPr>
              <a:t>: </a:t>
            </a:r>
            <a:r>
              <a:rPr lang="en-GB" b="0" i="0" dirty="0" err="1">
                <a:solidFill>
                  <a:srgbClr val="292929"/>
                </a:solidFill>
                <a:effectLst/>
                <a:latin typeface="charter"/>
              </a:rPr>
              <a:t>MindSphere</a:t>
            </a:r>
            <a:endParaRPr lang="en-GB" b="0" i="0" dirty="0">
              <a:solidFill>
                <a:srgbClr val="292929"/>
              </a:solidFill>
              <a:effectLst/>
              <a:latin typeface="charter"/>
            </a:endParaRPr>
          </a:p>
          <a:p>
            <a:pPr algn="l">
              <a:buFont typeface="Arial" panose="020B0604020202020204" pitchFamily="34" charset="0"/>
              <a:buChar char="•"/>
            </a:pPr>
            <a:r>
              <a:rPr lang="sr-Latn-RS" b="1" i="0" dirty="0">
                <a:solidFill>
                  <a:srgbClr val="292929"/>
                </a:solidFill>
                <a:effectLst/>
                <a:latin typeface="charter"/>
              </a:rPr>
              <a:t>  </a:t>
            </a:r>
            <a:r>
              <a:rPr lang="en-GB" b="1" i="0" dirty="0">
                <a:solidFill>
                  <a:srgbClr val="292929"/>
                </a:solidFill>
                <a:effectLst/>
                <a:latin typeface="charter"/>
              </a:rPr>
              <a:t>Application:</a:t>
            </a:r>
            <a:endParaRPr lang="en-GB" b="0" i="0" dirty="0">
              <a:solidFill>
                <a:srgbClr val="292929"/>
              </a:solidFill>
              <a:effectLst/>
              <a:latin typeface="charter"/>
            </a:endParaRPr>
          </a:p>
        </p:txBody>
      </p:sp>
    </p:spTree>
    <p:extLst>
      <p:ext uri="{BB962C8B-B14F-4D97-AF65-F5344CB8AC3E}">
        <p14:creationId xmlns:p14="http://schemas.microsoft.com/office/powerpoint/2010/main" val="1931942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EAE4E-51A5-4126-B90E-0B4BE1DB12B9}"/>
              </a:ext>
            </a:extLst>
          </p:cNvPr>
          <p:cNvSpPr>
            <a:spLocks noGrp="1"/>
          </p:cNvSpPr>
          <p:nvPr>
            <p:ph type="title"/>
          </p:nvPr>
        </p:nvSpPr>
        <p:spPr/>
        <p:txBody>
          <a:bodyPr/>
          <a:lstStyle/>
          <a:p>
            <a:r>
              <a:rPr lang="sr-Latn-RS" dirty="0" err="1"/>
              <a:t>MindSphere</a:t>
            </a:r>
            <a:r>
              <a:rPr lang="sr-Latn-RS" dirty="0"/>
              <a:t> – Osnovne funkcije</a:t>
            </a:r>
            <a:endParaRPr lang="en-GB" dirty="0"/>
          </a:p>
        </p:txBody>
      </p:sp>
      <p:sp>
        <p:nvSpPr>
          <p:cNvPr id="3" name="Content Placeholder 2">
            <a:extLst>
              <a:ext uri="{FF2B5EF4-FFF2-40B4-BE49-F238E27FC236}">
                <a16:creationId xmlns:a16="http://schemas.microsoft.com/office/drawing/2014/main" id="{4900E8CD-5728-402E-921B-F61FEF217F62}"/>
              </a:ext>
            </a:extLst>
          </p:cNvPr>
          <p:cNvSpPr txBox="1">
            <a:spLocks/>
          </p:cNvSpPr>
          <p:nvPr/>
        </p:nvSpPr>
        <p:spPr>
          <a:xfrm>
            <a:off x="838200" y="1825625"/>
            <a:ext cx="10515600" cy="4351338"/>
          </a:xfrm>
          <a:prstGeom prst="rect">
            <a:avLst/>
          </a:prstGeom>
        </p:spPr>
        <p:txBody>
          <a:bodyPr>
            <a:normAutofit/>
          </a:bodyPr>
          <a:lstStyle>
            <a:lvl1pPr marL="0" indent="0" algn="l" rtl="0" fontAlgn="base">
              <a:lnSpc>
                <a:spcPct val="100000"/>
              </a:lnSpc>
              <a:spcBef>
                <a:spcPts val="60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00000"/>
              </a:lnSpc>
              <a:spcBef>
                <a:spcPts val="60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00000"/>
              </a:lnSpc>
              <a:spcBef>
                <a:spcPts val="60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00000"/>
              </a:lnSpc>
              <a:spcBef>
                <a:spcPts val="60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00000"/>
              </a:lnSpc>
              <a:spcBef>
                <a:spcPts val="60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r>
              <a:rPr lang="sr-Latn-RS" kern="0" dirty="0">
                <a:solidFill>
                  <a:srgbClr val="1A1A1A"/>
                </a:solidFill>
                <a:latin typeface="fontawesome"/>
              </a:rPr>
              <a:t>Osnovne funkcije:</a:t>
            </a:r>
          </a:p>
          <a:p>
            <a:pPr marL="285750" indent="-285750">
              <a:buFont typeface="Arial" panose="020B0604020202020204" pitchFamily="34" charset="0"/>
              <a:buChar char="•"/>
            </a:pPr>
            <a:r>
              <a:rPr lang="sr-Latn-RS" kern="0" dirty="0">
                <a:solidFill>
                  <a:srgbClr val="1A1A1A"/>
                </a:solidFill>
                <a:latin typeface="fontawesome"/>
              </a:rPr>
              <a:t>Kreiranje i upravljanje korisnicima,</a:t>
            </a:r>
          </a:p>
          <a:p>
            <a:pPr marL="285750" indent="-285750">
              <a:buFont typeface="Arial" panose="020B0604020202020204" pitchFamily="34" charset="0"/>
              <a:buChar char="•"/>
            </a:pPr>
            <a:r>
              <a:rPr lang="sr-Latn-RS" kern="0" dirty="0">
                <a:solidFill>
                  <a:srgbClr val="1A1A1A"/>
                </a:solidFill>
                <a:latin typeface="fontawesome"/>
              </a:rPr>
              <a:t>Kreiranje, upravljanje i ažuriranje „</a:t>
            </a:r>
            <a:r>
              <a:rPr lang="sr-Latn-RS" kern="0" dirty="0" err="1">
                <a:solidFill>
                  <a:srgbClr val="1A1A1A"/>
                </a:solidFill>
                <a:latin typeface="fontawesome"/>
              </a:rPr>
              <a:t>asset</a:t>
            </a:r>
            <a:r>
              <a:rPr lang="sr-Latn-RS" kern="0" dirty="0">
                <a:solidFill>
                  <a:srgbClr val="1A1A1A"/>
                </a:solidFill>
                <a:latin typeface="fontawesome"/>
              </a:rPr>
              <a:t>“-a (sredstava) u </a:t>
            </a:r>
            <a:r>
              <a:rPr lang="sr-Latn-RS" kern="0" dirty="0" err="1">
                <a:solidFill>
                  <a:srgbClr val="1A1A1A"/>
                </a:solidFill>
                <a:latin typeface="fontawesome"/>
              </a:rPr>
              <a:t>MindSphere</a:t>
            </a:r>
            <a:r>
              <a:rPr lang="sr-Latn-RS" kern="0" dirty="0">
                <a:solidFill>
                  <a:srgbClr val="1A1A1A"/>
                </a:solidFill>
                <a:latin typeface="fontawesome"/>
              </a:rPr>
              <a:t>-i</a:t>
            </a:r>
          </a:p>
          <a:p>
            <a:pPr marL="285750" indent="-285750">
              <a:buFont typeface="Arial" panose="020B0604020202020204" pitchFamily="34" charset="0"/>
              <a:buChar char="•"/>
            </a:pPr>
            <a:r>
              <a:rPr lang="sr-Latn-RS" kern="0" dirty="0">
                <a:solidFill>
                  <a:srgbClr val="1A1A1A"/>
                </a:solidFill>
                <a:latin typeface="fontawesome"/>
              </a:rPr>
              <a:t>Posredstvom </a:t>
            </a:r>
            <a:r>
              <a:rPr lang="sr-Latn-RS" kern="0" dirty="0" err="1">
                <a:solidFill>
                  <a:srgbClr val="1A1A1A"/>
                </a:solidFill>
                <a:latin typeface="fontawesome"/>
              </a:rPr>
              <a:t>MindConnect</a:t>
            </a:r>
            <a:r>
              <a:rPr lang="sr-Latn-RS" kern="0" dirty="0">
                <a:solidFill>
                  <a:srgbClr val="1A1A1A"/>
                </a:solidFill>
                <a:latin typeface="fontawesome"/>
              </a:rPr>
              <a:t>-a prikupljane podataka sa uređaja u polju</a:t>
            </a:r>
            <a:r>
              <a:rPr lang="en-GB" kern="0" dirty="0">
                <a:solidFill>
                  <a:srgbClr val="1A1A1A"/>
                </a:solidFill>
                <a:latin typeface="fontawesome"/>
              </a:rPr>
              <a:t> (S7, OPC UA</a:t>
            </a:r>
            <a:r>
              <a:rPr lang="sr-Latn-RS" kern="0" dirty="0">
                <a:solidFill>
                  <a:srgbClr val="1A1A1A"/>
                </a:solidFill>
                <a:latin typeface="fontawesome"/>
              </a:rPr>
              <a:t> protokolima</a:t>
            </a:r>
            <a:r>
              <a:rPr lang="en-GB" kern="0" dirty="0">
                <a:solidFill>
                  <a:srgbClr val="1A1A1A"/>
                </a:solidFill>
                <a:latin typeface="fontawesome"/>
              </a:rPr>
              <a:t>) </a:t>
            </a:r>
            <a:r>
              <a:rPr lang="sr-Latn-RS" kern="0" dirty="0">
                <a:solidFill>
                  <a:srgbClr val="1A1A1A"/>
                </a:solidFill>
                <a:latin typeface="fontawesome"/>
              </a:rPr>
              <a:t>i prenos u </a:t>
            </a:r>
            <a:r>
              <a:rPr lang="en-GB" kern="0" dirty="0" err="1">
                <a:solidFill>
                  <a:srgbClr val="1A1A1A"/>
                </a:solidFill>
                <a:latin typeface="fontawesome"/>
              </a:rPr>
              <a:t>MindSphere</a:t>
            </a:r>
            <a:r>
              <a:rPr lang="sr-Latn-RS" kern="0" dirty="0">
                <a:solidFill>
                  <a:srgbClr val="1A1A1A"/>
                </a:solidFill>
                <a:latin typeface="fontawesome"/>
              </a:rPr>
              <a:t>-u,</a:t>
            </a:r>
          </a:p>
          <a:p>
            <a:pPr marL="285750" indent="-285750">
              <a:buFont typeface="Arial" panose="020B0604020202020204" pitchFamily="34" charset="0"/>
              <a:buChar char="•"/>
            </a:pPr>
            <a:r>
              <a:rPr lang="sr-Latn-RS" kern="0" dirty="0">
                <a:solidFill>
                  <a:srgbClr val="1A1A1A"/>
                </a:solidFill>
                <a:latin typeface="fontawesome"/>
              </a:rPr>
              <a:t>Vizuelizacija i osvežavanje podataka (vremenskih serija – </a:t>
            </a:r>
            <a:r>
              <a:rPr lang="sr-Latn-RS" kern="0" dirty="0" err="1">
                <a:solidFill>
                  <a:srgbClr val="1A1A1A"/>
                </a:solidFill>
                <a:latin typeface="fontawesome"/>
              </a:rPr>
              <a:t>eng</a:t>
            </a:r>
            <a:r>
              <a:rPr lang="sr-Latn-RS" kern="0" dirty="0">
                <a:solidFill>
                  <a:srgbClr val="1A1A1A"/>
                </a:solidFill>
                <a:latin typeface="fontawesome"/>
              </a:rPr>
              <a:t>. time </a:t>
            </a:r>
            <a:r>
              <a:rPr lang="sr-Latn-RS" kern="0" dirty="0" err="1">
                <a:solidFill>
                  <a:srgbClr val="1A1A1A"/>
                </a:solidFill>
                <a:latin typeface="fontawesome"/>
              </a:rPr>
              <a:t>series</a:t>
            </a:r>
            <a:r>
              <a:rPr lang="sr-Latn-RS" kern="0" dirty="0">
                <a:solidFill>
                  <a:srgbClr val="1A1A1A"/>
                </a:solidFill>
                <a:latin typeface="fontawesome"/>
              </a:rPr>
              <a:t>)</a:t>
            </a:r>
          </a:p>
          <a:p>
            <a:pPr marL="285750" indent="-285750">
              <a:buFont typeface="Arial" panose="020B0604020202020204" pitchFamily="34" charset="0"/>
              <a:buChar char="•"/>
            </a:pPr>
            <a:r>
              <a:rPr lang="sr-Latn-RS" kern="0" dirty="0">
                <a:solidFill>
                  <a:srgbClr val="1A1A1A"/>
                </a:solidFill>
                <a:latin typeface="fontawesome"/>
              </a:rPr>
              <a:t>Prikaz pojedinih podataka, kao i statusa „</a:t>
            </a:r>
            <a:r>
              <a:rPr lang="sr-Latn-RS" kern="0" dirty="0" err="1">
                <a:solidFill>
                  <a:srgbClr val="1A1A1A"/>
                </a:solidFill>
                <a:latin typeface="fontawesome"/>
              </a:rPr>
              <a:t>asset</a:t>
            </a:r>
            <a:r>
              <a:rPr lang="sr-Latn-RS" kern="0" dirty="0">
                <a:solidFill>
                  <a:srgbClr val="1A1A1A"/>
                </a:solidFill>
                <a:latin typeface="fontawesome"/>
              </a:rPr>
              <a:t>“-a,</a:t>
            </a:r>
          </a:p>
          <a:p>
            <a:pPr marL="285750" indent="-285750">
              <a:buFont typeface="Arial" panose="020B0604020202020204" pitchFamily="34" charset="0"/>
              <a:buChar char="•"/>
            </a:pPr>
            <a:r>
              <a:rPr lang="sr-Latn-RS" kern="0" dirty="0">
                <a:solidFill>
                  <a:srgbClr val="1A1A1A"/>
                </a:solidFill>
                <a:latin typeface="fontawesome"/>
              </a:rPr>
              <a:t>Upravljanje „</a:t>
            </a:r>
            <a:r>
              <a:rPr lang="sr-Latn-RS" kern="0" dirty="0" err="1">
                <a:solidFill>
                  <a:srgbClr val="1A1A1A"/>
                </a:solidFill>
                <a:latin typeface="fontawesome"/>
              </a:rPr>
              <a:t>asset</a:t>
            </a:r>
            <a:r>
              <a:rPr lang="sr-Latn-RS" kern="0" dirty="0">
                <a:solidFill>
                  <a:srgbClr val="1A1A1A"/>
                </a:solidFill>
                <a:latin typeface="fontawesome"/>
              </a:rPr>
              <a:t>“-ima i upravljanje </a:t>
            </a:r>
            <a:r>
              <a:rPr lang="sr-Latn-RS" kern="0" dirty="0" err="1">
                <a:solidFill>
                  <a:srgbClr val="1A1A1A"/>
                </a:solidFill>
                <a:latin typeface="fontawesome"/>
              </a:rPr>
              <a:t>online</a:t>
            </a:r>
            <a:r>
              <a:rPr lang="sr-Latn-RS" kern="0" dirty="0">
                <a:solidFill>
                  <a:srgbClr val="1A1A1A"/>
                </a:solidFill>
                <a:latin typeface="fontawesome"/>
              </a:rPr>
              <a:t> sredstvima</a:t>
            </a:r>
          </a:p>
          <a:p>
            <a:pPr marL="285750" indent="-285750">
              <a:buFont typeface="Arial" panose="020B0604020202020204" pitchFamily="34" charset="0"/>
              <a:buChar char="•"/>
            </a:pPr>
            <a:r>
              <a:rPr lang="sr-Latn-RS" kern="0" dirty="0">
                <a:solidFill>
                  <a:srgbClr val="1A1A1A"/>
                </a:solidFill>
                <a:latin typeface="fontawesome"/>
              </a:rPr>
              <a:t>Razvoj novih aplikacija</a:t>
            </a:r>
          </a:p>
          <a:p>
            <a:pPr marL="285750" indent="-285750">
              <a:buFont typeface="Arial" panose="020B0604020202020204" pitchFamily="34" charset="0"/>
              <a:buChar char="•"/>
            </a:pPr>
            <a:endParaRPr lang="sr-Latn-RS" kern="0" dirty="0">
              <a:solidFill>
                <a:srgbClr val="1A1A1A"/>
              </a:solidFill>
              <a:latin typeface="fontawesome"/>
            </a:endParaRPr>
          </a:p>
          <a:p>
            <a:r>
              <a:rPr lang="sr-Latn-RS" kern="0" dirty="0" err="1">
                <a:solidFill>
                  <a:srgbClr val="1A1A1A"/>
                </a:solidFill>
                <a:latin typeface="fontawesome"/>
              </a:rPr>
              <a:t>Source</a:t>
            </a:r>
            <a:r>
              <a:rPr lang="sr-Latn-RS" kern="0" dirty="0">
                <a:solidFill>
                  <a:srgbClr val="1A1A1A"/>
                </a:solidFill>
                <a:latin typeface="fontawesome"/>
              </a:rPr>
              <a:t>: </a:t>
            </a:r>
            <a:r>
              <a:rPr lang="sr-Latn-RS" kern="0" dirty="0">
                <a:solidFill>
                  <a:srgbClr val="1A1A1A"/>
                </a:solidFill>
                <a:latin typeface="fontawesome"/>
                <a:hlinkClick r:id="rId3"/>
              </a:rPr>
              <a:t>https://www.programmersought.com/article/77513966958/</a:t>
            </a:r>
            <a:endParaRPr lang="sr-Latn-RS" kern="0" dirty="0">
              <a:solidFill>
                <a:srgbClr val="1A1A1A"/>
              </a:solidFill>
              <a:latin typeface="fontawesome"/>
            </a:endParaRPr>
          </a:p>
          <a:p>
            <a:endParaRPr lang="sr-Latn-RS" kern="0" dirty="0">
              <a:solidFill>
                <a:srgbClr val="1A1A1A"/>
              </a:solidFill>
              <a:latin typeface="fontawesome"/>
            </a:endParaRPr>
          </a:p>
          <a:p>
            <a:endParaRPr lang="en-GB" kern="0" dirty="0"/>
          </a:p>
        </p:txBody>
      </p:sp>
    </p:spTree>
    <p:extLst>
      <p:ext uri="{BB962C8B-B14F-4D97-AF65-F5344CB8AC3E}">
        <p14:creationId xmlns:p14="http://schemas.microsoft.com/office/powerpoint/2010/main" val="2367565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1"/>
            </p:custDataLst>
          </p:nvPr>
        </p:nvGraphicFramePr>
        <p:xfrm>
          <a:off x="2118" y="3374"/>
          <a:ext cx="2116" cy="1586"/>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3" name="Objekt 2" hidden="1"/>
                      <p:cNvPicPr/>
                      <p:nvPr/>
                    </p:nvPicPr>
                    <p:blipFill>
                      <a:blip r:embed="rId6"/>
                      <a:stretch>
                        <a:fillRect/>
                      </a:stretch>
                    </p:blipFill>
                    <p:spPr>
                      <a:xfrm>
                        <a:off x="2118" y="3374"/>
                        <a:ext cx="2116" cy="1586"/>
                      </a:xfrm>
                      <a:prstGeom prst="rect">
                        <a:avLst/>
                      </a:prstGeom>
                    </p:spPr>
                  </p:pic>
                </p:oleObj>
              </mc:Fallback>
            </mc:AlternateContent>
          </a:graphicData>
        </a:graphic>
      </p:graphicFrame>
      <p:sp>
        <p:nvSpPr>
          <p:cNvPr id="77" name="Textfeld 76"/>
          <p:cNvSpPr txBox="1"/>
          <p:nvPr/>
        </p:nvSpPr>
        <p:spPr>
          <a:xfrm>
            <a:off x="4366828" y="4580800"/>
            <a:ext cx="3598126" cy="1727100"/>
          </a:xfrm>
          <a:prstGeom prst="rect">
            <a:avLst/>
          </a:prstGeom>
          <a:noFill/>
        </p:spPr>
        <p:txBody>
          <a:bodyPr wrap="square" lIns="359813" tIns="71963" rIns="0" bIns="0" rtlCol="0">
            <a:noAutofit/>
          </a:bodyPr>
          <a:lstStyle/>
          <a:p>
            <a:pPr defTabSz="913943" fontAlgn="base">
              <a:lnSpc>
                <a:spcPct val="110000"/>
              </a:lnSpc>
              <a:spcAft>
                <a:spcPct val="0"/>
              </a:spcAft>
            </a:pPr>
            <a:r>
              <a:rPr lang="en-US" sz="1399" dirty="0" err="1">
                <a:solidFill>
                  <a:srgbClr val="000000"/>
                </a:solidFill>
                <a:latin typeface="Arial" pitchFamily="34" charset="0"/>
                <a:ea typeface="ＭＳ Ｐゴシック" charset="-128"/>
              </a:rPr>
              <a:t>MindConnect</a:t>
            </a:r>
            <a:r>
              <a:rPr lang="en-US" sz="1399" b="1" dirty="0">
                <a:solidFill>
                  <a:srgbClr val="000000"/>
                </a:solidFill>
                <a:latin typeface="Arial" pitchFamily="34" charset="0"/>
                <a:ea typeface="ＭＳ Ｐゴシック" charset="-128"/>
              </a:rPr>
              <a:t> </a:t>
            </a:r>
            <a:r>
              <a:rPr lang="sr-Latn-RS" sz="1399" b="1" dirty="0">
                <a:solidFill>
                  <a:srgbClr val="000000"/>
                </a:solidFill>
                <a:latin typeface="Arial" pitchFamily="34" charset="0"/>
                <a:ea typeface="ＭＳ Ｐゴシック" charset="-128"/>
              </a:rPr>
              <a:t>ugrađeni</a:t>
            </a:r>
            <a:r>
              <a:rPr lang="en-US" sz="1399" b="1" dirty="0">
                <a:solidFill>
                  <a:srgbClr val="000000"/>
                </a:solidFill>
                <a:latin typeface="Arial" pitchFamily="34" charset="0"/>
                <a:ea typeface="ＭＳ Ｐゴシック" charset="-128"/>
              </a:rPr>
              <a:t> Agent</a:t>
            </a:r>
            <a:r>
              <a:rPr lang="sr-Latn-RS" sz="1399" b="1" dirty="0">
                <a:solidFill>
                  <a:srgbClr val="000000"/>
                </a:solidFill>
                <a:latin typeface="Arial" pitchFamily="34" charset="0"/>
                <a:ea typeface="ＭＳ Ｐゴシック" charset="-128"/>
              </a:rPr>
              <a:t>i</a:t>
            </a:r>
            <a:r>
              <a:rPr lang="en-US" sz="1399" b="1" dirty="0">
                <a:solidFill>
                  <a:srgbClr val="000000"/>
                </a:solidFill>
                <a:latin typeface="Arial" pitchFamily="34" charset="0"/>
                <a:ea typeface="ＭＳ Ｐゴシック" charset="-128"/>
              </a:rPr>
              <a:t> </a:t>
            </a:r>
            <a:r>
              <a:rPr lang="sr-Latn-RS" sz="1399" dirty="0">
                <a:solidFill>
                  <a:srgbClr val="000000"/>
                </a:solidFill>
                <a:latin typeface="Arial" pitchFamily="34" charset="0"/>
                <a:ea typeface="ＭＳ Ｐゴシック" charset="-128"/>
              </a:rPr>
              <a:t>u standardnim </a:t>
            </a:r>
            <a:r>
              <a:rPr lang="sr-Latn-RS" sz="1399" dirty="0" err="1">
                <a:solidFill>
                  <a:srgbClr val="000000"/>
                </a:solidFill>
                <a:latin typeface="Arial" pitchFamily="34" charset="0"/>
                <a:ea typeface="ＭＳ Ｐゴシック" charset="-128"/>
              </a:rPr>
              <a:t>Siemens</a:t>
            </a:r>
            <a:r>
              <a:rPr lang="sr-Latn-RS" sz="1399" dirty="0">
                <a:solidFill>
                  <a:srgbClr val="000000"/>
                </a:solidFill>
                <a:latin typeface="Arial" pitchFamily="34" charset="0"/>
                <a:ea typeface="ＭＳ Ｐゴシック" charset="-128"/>
              </a:rPr>
              <a:t> industrijskim proizvodima čiji je fokus </a:t>
            </a:r>
          </a:p>
          <a:p>
            <a:pPr defTabSz="913943" fontAlgn="base">
              <a:lnSpc>
                <a:spcPct val="110000"/>
              </a:lnSpc>
              <a:spcAft>
                <a:spcPct val="0"/>
              </a:spcAft>
            </a:pPr>
            <a:r>
              <a:rPr lang="sr-Latn-RS" sz="1399" dirty="0">
                <a:solidFill>
                  <a:srgbClr val="000000"/>
                </a:solidFill>
                <a:latin typeface="Arial" pitchFamily="34" charset="0"/>
                <a:ea typeface="ＭＳ Ｐゴシック" charset="-128"/>
              </a:rPr>
              <a:t>na novim (</a:t>
            </a:r>
            <a:r>
              <a:rPr lang="en-US" sz="1399" dirty="0">
                <a:solidFill>
                  <a:srgbClr val="000000"/>
                </a:solidFill>
                <a:latin typeface="Arial" pitchFamily="34" charset="0"/>
                <a:ea typeface="ＭＳ Ｐゴシック" charset="-128"/>
              </a:rPr>
              <a:t>greenfield</a:t>
            </a:r>
            <a:r>
              <a:rPr lang="sr-Latn-RS" sz="1399" dirty="0">
                <a:solidFill>
                  <a:srgbClr val="000000"/>
                </a:solidFill>
                <a:latin typeface="Arial" pitchFamily="34" charset="0"/>
                <a:ea typeface="ＭＳ Ｐゴシック" charset="-128"/>
              </a:rPr>
              <a:t>) </a:t>
            </a:r>
          </a:p>
          <a:p>
            <a:pPr defTabSz="913943" fontAlgn="base">
              <a:lnSpc>
                <a:spcPct val="110000"/>
              </a:lnSpc>
              <a:spcAft>
                <a:spcPct val="0"/>
              </a:spcAft>
            </a:pPr>
            <a:r>
              <a:rPr lang="sr-Latn-RS" sz="1399" dirty="0">
                <a:solidFill>
                  <a:srgbClr val="000000"/>
                </a:solidFill>
                <a:latin typeface="Arial" pitchFamily="34" charset="0"/>
                <a:ea typeface="ＭＳ Ｐゴシック" charset="-128"/>
              </a:rPr>
              <a:t>sistemima</a:t>
            </a:r>
            <a:r>
              <a:rPr lang="en-US" sz="1399" dirty="0">
                <a:solidFill>
                  <a:srgbClr val="000000"/>
                </a:solidFill>
                <a:latin typeface="Arial" pitchFamily="34" charset="0"/>
                <a:ea typeface="ＭＳ Ｐゴシック" charset="-128"/>
              </a:rPr>
              <a:t> </a:t>
            </a:r>
            <a:endParaRPr lang="sr-Latn-RS" sz="1399" dirty="0">
              <a:solidFill>
                <a:srgbClr val="000000"/>
              </a:solidFill>
              <a:latin typeface="Arial" pitchFamily="34" charset="0"/>
              <a:ea typeface="ＭＳ Ｐゴシック" charset="-128"/>
            </a:endParaRPr>
          </a:p>
          <a:p>
            <a:pPr defTabSz="913943" fontAlgn="base">
              <a:lnSpc>
                <a:spcPct val="110000"/>
              </a:lnSpc>
              <a:spcAft>
                <a:spcPct val="0"/>
              </a:spcAft>
            </a:pPr>
            <a:r>
              <a:rPr lang="sr-Latn-RS" sz="1399" dirty="0">
                <a:solidFill>
                  <a:srgbClr val="000000"/>
                </a:solidFill>
                <a:latin typeface="Arial" pitchFamily="34" charset="0"/>
                <a:ea typeface="ＭＳ Ｐゴシック" charset="-128"/>
              </a:rPr>
              <a:t>npr.</a:t>
            </a:r>
            <a:r>
              <a:rPr lang="en-US" sz="1399" dirty="0">
                <a:solidFill>
                  <a:srgbClr val="000000"/>
                </a:solidFill>
                <a:latin typeface="Arial" pitchFamily="34" charset="0"/>
                <a:ea typeface="ＭＳ Ｐゴシック" charset="-128"/>
              </a:rPr>
              <a:t> SIMATIC,</a:t>
            </a:r>
            <a:br>
              <a:rPr lang="en-US" sz="1399" dirty="0">
                <a:solidFill>
                  <a:srgbClr val="000000"/>
                </a:solidFill>
                <a:latin typeface="Arial" pitchFamily="34" charset="0"/>
                <a:ea typeface="ＭＳ Ｐゴシック" charset="-128"/>
              </a:rPr>
            </a:br>
            <a:r>
              <a:rPr lang="en-US" sz="1399" dirty="0">
                <a:solidFill>
                  <a:srgbClr val="000000"/>
                </a:solidFill>
                <a:latin typeface="Arial" pitchFamily="34" charset="0"/>
                <a:ea typeface="ＭＳ Ｐゴシック" charset="-128"/>
              </a:rPr>
              <a:t>Sinumerik</a:t>
            </a:r>
          </a:p>
        </p:txBody>
      </p:sp>
      <p:sp>
        <p:nvSpPr>
          <p:cNvPr id="85" name="Textfeld 84"/>
          <p:cNvSpPr txBox="1"/>
          <p:nvPr/>
        </p:nvSpPr>
        <p:spPr>
          <a:xfrm>
            <a:off x="8111730" y="4580800"/>
            <a:ext cx="3598126" cy="1727100"/>
          </a:xfrm>
          <a:prstGeom prst="rect">
            <a:avLst/>
          </a:prstGeom>
          <a:noFill/>
        </p:spPr>
        <p:txBody>
          <a:bodyPr wrap="square" lIns="359813" tIns="71963" rIns="0" bIns="0" rtlCol="0">
            <a:noAutofit/>
          </a:bodyPr>
          <a:lstStyle/>
          <a:p>
            <a:pPr defTabSz="913943" fontAlgn="base">
              <a:lnSpc>
                <a:spcPct val="110000"/>
              </a:lnSpc>
              <a:spcAft>
                <a:spcPct val="0"/>
              </a:spcAft>
            </a:pPr>
            <a:r>
              <a:rPr lang="en-US" sz="1399" b="1" dirty="0">
                <a:solidFill>
                  <a:srgbClr val="000000"/>
                </a:solidFill>
                <a:latin typeface="Arial" pitchFamily="34" charset="0"/>
                <a:ea typeface="ＭＳ Ｐゴシック" charset="-128"/>
              </a:rPr>
              <a:t>MindConnect Software</a:t>
            </a:r>
            <a:r>
              <a:rPr lang="en-US" sz="1399" dirty="0">
                <a:solidFill>
                  <a:srgbClr val="000000"/>
                </a:solidFill>
                <a:latin typeface="Arial" pitchFamily="34" charset="0"/>
                <a:ea typeface="ＭＳ Ｐゴシック" charset="-128"/>
              </a:rPr>
              <a:t>, </a:t>
            </a:r>
            <a:r>
              <a:rPr lang="en-US" sz="1399" b="1" dirty="0" err="1">
                <a:solidFill>
                  <a:srgbClr val="000000"/>
                </a:solidFill>
                <a:latin typeface="Arial" pitchFamily="34" charset="0"/>
                <a:ea typeface="ＭＳ Ｐゴシック" charset="-128"/>
              </a:rPr>
              <a:t>MindConnect</a:t>
            </a:r>
            <a:r>
              <a:rPr lang="en-US" sz="1399" b="1" dirty="0">
                <a:solidFill>
                  <a:srgbClr val="000000"/>
                </a:solidFill>
                <a:latin typeface="Arial" pitchFamily="34" charset="0"/>
                <a:ea typeface="ＭＳ Ｐゴシック" charset="-128"/>
              </a:rPr>
              <a:t> API</a:t>
            </a:r>
            <a:r>
              <a:rPr lang="sr-Latn-RS" sz="1399" b="1" dirty="0">
                <a:solidFill>
                  <a:srgbClr val="000000"/>
                </a:solidFill>
                <a:latin typeface="Arial" pitchFamily="34" charset="0"/>
                <a:ea typeface="ＭＳ Ｐゴシック" charset="-128"/>
              </a:rPr>
              <a:t>-i</a:t>
            </a:r>
            <a:r>
              <a:rPr lang="en-US" sz="1399" dirty="0">
                <a:solidFill>
                  <a:srgbClr val="000000"/>
                </a:solidFill>
                <a:latin typeface="Arial" pitchFamily="34" charset="0"/>
                <a:ea typeface="ＭＳ Ｐゴシック" charset="-128"/>
              </a:rPr>
              <a:t> </a:t>
            </a:r>
            <a:r>
              <a:rPr lang="sr-Latn-RS" sz="1399" dirty="0">
                <a:solidFill>
                  <a:srgbClr val="000000"/>
                </a:solidFill>
                <a:latin typeface="Arial" pitchFamily="34" charset="0"/>
                <a:ea typeface="ＭＳ Ｐゴシック" charset="-128"/>
              </a:rPr>
              <a:t>i</a:t>
            </a:r>
            <a:r>
              <a:rPr lang="en-US" sz="1399" dirty="0">
                <a:solidFill>
                  <a:srgbClr val="000000"/>
                </a:solidFill>
                <a:latin typeface="Arial" pitchFamily="34" charset="0"/>
                <a:ea typeface="ＭＳ Ｐゴシック" charset="-128"/>
              </a:rPr>
              <a:t> </a:t>
            </a:r>
            <a:r>
              <a:rPr lang="en-US" sz="1399" b="1" dirty="0">
                <a:solidFill>
                  <a:srgbClr val="000000"/>
                </a:solidFill>
                <a:latin typeface="Arial" pitchFamily="34" charset="0"/>
                <a:ea typeface="ＭＳ Ｐゴシック" charset="-128"/>
              </a:rPr>
              <a:t>MindConnect Lib </a:t>
            </a:r>
            <a:r>
              <a:rPr lang="sr-Latn-RS" sz="1399" dirty="0">
                <a:solidFill>
                  <a:srgbClr val="000000"/>
                </a:solidFill>
                <a:latin typeface="Arial" pitchFamily="34" charset="0"/>
                <a:ea typeface="ＭＳ Ｐゴシック" charset="-128"/>
              </a:rPr>
              <a:t>za razvoj novih proizvoda</a:t>
            </a:r>
            <a:r>
              <a:rPr lang="en-US" sz="1399" dirty="0">
                <a:solidFill>
                  <a:srgbClr val="000000"/>
                </a:solidFill>
                <a:latin typeface="Arial" pitchFamily="34" charset="0"/>
                <a:ea typeface="ＭＳ Ｐゴシック" charset="-128"/>
              </a:rPr>
              <a:t>, </a:t>
            </a:r>
            <a:r>
              <a:rPr lang="sr-Latn-RS" sz="1399" dirty="0">
                <a:solidFill>
                  <a:srgbClr val="000000"/>
                </a:solidFill>
                <a:latin typeface="Arial" pitchFamily="34" charset="0"/>
                <a:ea typeface="ＭＳ Ｐゴシック" charset="-128"/>
              </a:rPr>
              <a:t>uključujući „</a:t>
            </a:r>
            <a:r>
              <a:rPr lang="en-US" sz="1399" dirty="0">
                <a:solidFill>
                  <a:srgbClr val="000000"/>
                </a:solidFill>
                <a:latin typeface="Arial" pitchFamily="34" charset="0"/>
                <a:ea typeface="ＭＳ Ｐゴシック" charset="-128"/>
              </a:rPr>
              <a:t>3</a:t>
            </a:r>
            <a:r>
              <a:rPr lang="en-US" sz="1399" baseline="30000" dirty="0">
                <a:solidFill>
                  <a:srgbClr val="000000"/>
                </a:solidFill>
                <a:latin typeface="Arial" pitchFamily="34" charset="0"/>
                <a:ea typeface="ＭＳ Ｐゴシック" charset="-128"/>
              </a:rPr>
              <a:t>rd</a:t>
            </a:r>
            <a:r>
              <a:rPr lang="en-US" sz="1399" dirty="0">
                <a:solidFill>
                  <a:srgbClr val="000000"/>
                </a:solidFill>
                <a:latin typeface="Arial" pitchFamily="34" charset="0"/>
                <a:ea typeface="ＭＳ Ｐゴシック" charset="-128"/>
              </a:rPr>
              <a:t>-party</a:t>
            </a:r>
            <a:r>
              <a:rPr lang="sr-Latn-RS" sz="1399" dirty="0">
                <a:solidFill>
                  <a:srgbClr val="000000"/>
                </a:solidFill>
                <a:latin typeface="Arial" pitchFamily="34" charset="0"/>
                <a:ea typeface="ＭＳ Ｐゴシック" charset="-128"/>
              </a:rPr>
              <a:t>“ (ne </a:t>
            </a:r>
            <a:r>
              <a:rPr lang="sr-Latn-RS" sz="1399" dirty="0" err="1">
                <a:solidFill>
                  <a:srgbClr val="000000"/>
                </a:solidFill>
                <a:latin typeface="Arial" pitchFamily="34" charset="0"/>
                <a:ea typeface="ＭＳ Ｐゴシック" charset="-128"/>
              </a:rPr>
              <a:t>Siemens</a:t>
            </a:r>
            <a:r>
              <a:rPr lang="sr-Latn-RS" sz="1399" dirty="0">
                <a:solidFill>
                  <a:srgbClr val="000000"/>
                </a:solidFill>
                <a:latin typeface="Arial" pitchFamily="34" charset="0"/>
                <a:ea typeface="ＭＳ Ｐゴシック" charset="-128"/>
              </a:rPr>
              <a:t>)</a:t>
            </a:r>
            <a:endParaRPr lang="en-US" sz="1399" dirty="0">
              <a:solidFill>
                <a:srgbClr val="000000"/>
              </a:solidFill>
              <a:latin typeface="Arial" pitchFamily="34" charset="0"/>
              <a:ea typeface="ＭＳ Ｐゴシック" charset="-128"/>
            </a:endParaRPr>
          </a:p>
        </p:txBody>
      </p:sp>
      <p:sp>
        <p:nvSpPr>
          <p:cNvPr id="76" name="Textfeld 75"/>
          <p:cNvSpPr txBox="1"/>
          <p:nvPr/>
        </p:nvSpPr>
        <p:spPr>
          <a:xfrm>
            <a:off x="622817" y="4580800"/>
            <a:ext cx="3598126" cy="1727100"/>
          </a:xfrm>
          <a:prstGeom prst="rect">
            <a:avLst/>
          </a:prstGeom>
          <a:noFill/>
        </p:spPr>
        <p:txBody>
          <a:bodyPr wrap="square" lIns="359813" tIns="71963" rIns="0" bIns="0" rtlCol="0">
            <a:noAutofit/>
          </a:bodyPr>
          <a:lstStyle/>
          <a:p>
            <a:pPr defTabSz="913943" fontAlgn="base">
              <a:lnSpc>
                <a:spcPct val="110000"/>
              </a:lnSpc>
              <a:spcAft>
                <a:spcPct val="0"/>
              </a:spcAft>
            </a:pPr>
            <a:r>
              <a:rPr lang="en-US" sz="1399" b="1" dirty="0">
                <a:solidFill>
                  <a:srgbClr val="000000"/>
                </a:solidFill>
                <a:latin typeface="Arial" pitchFamily="34" charset="0"/>
                <a:ea typeface="ＭＳ Ｐゴシック" charset="-128"/>
              </a:rPr>
              <a:t>IoT </a:t>
            </a:r>
            <a:r>
              <a:rPr lang="sr-Latn-RS" sz="1399" b="1" dirty="0">
                <a:solidFill>
                  <a:srgbClr val="000000"/>
                </a:solidFill>
                <a:latin typeface="Arial" pitchFamily="34" charset="0"/>
                <a:ea typeface="ＭＳ Ｐゴシック" charset="-128"/>
              </a:rPr>
              <a:t>Konektori</a:t>
            </a:r>
            <a:r>
              <a:rPr lang="en-US" sz="1399" b="1" dirty="0">
                <a:solidFill>
                  <a:srgbClr val="000000"/>
                </a:solidFill>
                <a:latin typeface="Arial" pitchFamily="34" charset="0"/>
                <a:ea typeface="ＭＳ Ｐゴシック" charset="-128"/>
              </a:rPr>
              <a:t> </a:t>
            </a:r>
            <a:r>
              <a:rPr lang="sr-Latn-RS" sz="1399" dirty="0">
                <a:solidFill>
                  <a:srgbClr val="000000"/>
                </a:solidFill>
                <a:latin typeface="Arial" pitchFamily="34" charset="0"/>
                <a:ea typeface="ＭＳ Ｐゴシック" charset="-128"/>
              </a:rPr>
              <a:t>čije je fokus na postojećim (</a:t>
            </a:r>
            <a:r>
              <a:rPr lang="sr-Latn-RS" sz="1399" dirty="0" err="1">
                <a:solidFill>
                  <a:srgbClr val="000000"/>
                </a:solidFill>
                <a:latin typeface="Arial" pitchFamily="34" charset="0"/>
                <a:ea typeface="ＭＳ Ｐゴシック" charset="-128"/>
              </a:rPr>
              <a:t>brownfield</a:t>
            </a:r>
            <a:r>
              <a:rPr lang="sr-Latn-RS" sz="1399" dirty="0">
                <a:solidFill>
                  <a:srgbClr val="000000"/>
                </a:solidFill>
                <a:latin typeface="Arial" pitchFamily="34" charset="0"/>
                <a:ea typeface="ＭＳ Ｐゴシック" charset="-128"/>
              </a:rPr>
              <a:t>) sistemima:</a:t>
            </a:r>
            <a:r>
              <a:rPr lang="en-US" sz="1399" dirty="0">
                <a:solidFill>
                  <a:srgbClr val="000000"/>
                </a:solidFill>
                <a:latin typeface="Arial" pitchFamily="34" charset="0"/>
                <a:ea typeface="ＭＳ Ｐゴシック" charset="-128"/>
              </a:rPr>
              <a:t> </a:t>
            </a:r>
            <a:r>
              <a:rPr lang="en-US" sz="1399" b="1" dirty="0">
                <a:solidFill>
                  <a:srgbClr val="000000"/>
                </a:solidFill>
                <a:latin typeface="Arial" pitchFamily="34" charset="0"/>
                <a:ea typeface="ＭＳ Ｐゴシック" charset="-128"/>
              </a:rPr>
              <a:t>MindConnect Nano </a:t>
            </a:r>
            <a:r>
              <a:rPr lang="sr-Latn-RS" sz="1399" dirty="0">
                <a:solidFill>
                  <a:srgbClr val="000000"/>
                </a:solidFill>
                <a:latin typeface="Arial" pitchFamily="34" charset="0"/>
                <a:ea typeface="ＭＳ Ｐゴシック" charset="-128"/>
              </a:rPr>
              <a:t>i</a:t>
            </a:r>
            <a:r>
              <a:rPr lang="en-US" sz="1399" dirty="0">
                <a:solidFill>
                  <a:srgbClr val="000000"/>
                </a:solidFill>
                <a:latin typeface="Arial" pitchFamily="34" charset="0"/>
                <a:ea typeface="ＭＳ Ｐゴシック" charset="-128"/>
              </a:rPr>
              <a:t> </a:t>
            </a:r>
            <a:br>
              <a:rPr lang="en-US" sz="1399" dirty="0">
                <a:solidFill>
                  <a:srgbClr val="000000"/>
                </a:solidFill>
                <a:latin typeface="Arial" pitchFamily="34" charset="0"/>
                <a:ea typeface="ＭＳ Ｐゴシック" charset="-128"/>
              </a:rPr>
            </a:br>
            <a:r>
              <a:rPr lang="en-US" sz="1399" b="1" dirty="0">
                <a:solidFill>
                  <a:srgbClr val="000000"/>
                </a:solidFill>
                <a:latin typeface="Arial" pitchFamily="34" charset="0"/>
                <a:ea typeface="ＭＳ Ｐゴシック" charset="-128"/>
              </a:rPr>
              <a:t>MindConnect</a:t>
            </a:r>
            <a:endParaRPr lang="en-US" sz="1399" dirty="0">
              <a:solidFill>
                <a:srgbClr val="000000"/>
              </a:solidFill>
              <a:latin typeface="Arial" pitchFamily="34" charset="0"/>
              <a:ea typeface="ＭＳ Ｐゴシック" charset="-128"/>
            </a:endParaRPr>
          </a:p>
          <a:p>
            <a:pPr defTabSz="913943" fontAlgn="base">
              <a:lnSpc>
                <a:spcPct val="110000"/>
              </a:lnSpc>
              <a:spcAft>
                <a:spcPct val="0"/>
              </a:spcAft>
            </a:pPr>
            <a:r>
              <a:rPr lang="en-US" sz="1399" b="1" dirty="0">
                <a:solidFill>
                  <a:srgbClr val="000000"/>
                </a:solidFill>
                <a:latin typeface="Arial" pitchFamily="34" charset="0"/>
                <a:ea typeface="ＭＳ Ｐゴシック" charset="-128"/>
              </a:rPr>
              <a:t>IoT2040</a:t>
            </a:r>
            <a:endParaRPr lang="en-US" sz="1399" dirty="0">
              <a:solidFill>
                <a:srgbClr val="000000"/>
              </a:solidFill>
              <a:latin typeface="Arial" pitchFamily="34" charset="0"/>
              <a:ea typeface="ＭＳ Ｐゴシック" charset="-128"/>
            </a:endParaRPr>
          </a:p>
        </p:txBody>
      </p:sp>
      <p:sp>
        <p:nvSpPr>
          <p:cNvPr id="2" name="Titel 1"/>
          <p:cNvSpPr>
            <a:spLocks noGrp="1"/>
          </p:cNvSpPr>
          <p:nvPr>
            <p:ph type="title"/>
          </p:nvPr>
        </p:nvSpPr>
        <p:spPr>
          <a:xfrm>
            <a:off x="0" y="1785"/>
            <a:ext cx="12192000" cy="1267753"/>
          </a:xfrm>
        </p:spPr>
        <p:txBody>
          <a:bodyPr/>
          <a:lstStyle/>
          <a:p>
            <a:r>
              <a:rPr lang="sr-Latn-RS" dirty="0" err="1"/>
              <a:t>MindConnect</a:t>
            </a:r>
            <a:r>
              <a:rPr lang="sr-Latn-RS" dirty="0"/>
              <a:t> – Osnovne karakteristike</a:t>
            </a:r>
            <a:endParaRPr lang="en-US" dirty="0"/>
          </a:p>
        </p:txBody>
      </p:sp>
      <p:sp>
        <p:nvSpPr>
          <p:cNvPr id="4" name="AutoShape 4" descr="http://www.tpautomation.de/shop/images/product_images/popup_images/s7-1500.jpg"/>
          <p:cNvSpPr>
            <a:spLocks noChangeAspect="1" noChangeArrowheads="1"/>
          </p:cNvSpPr>
          <p:nvPr/>
        </p:nvSpPr>
        <p:spPr bwMode="auto">
          <a:xfrm>
            <a:off x="84667" y="-134669"/>
            <a:ext cx="406400" cy="3046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5" name="AutoShape 6" descr="http://www.ad.siemens.com.cn/club/bbs/upload/634904293092160230.jpg"/>
          <p:cNvSpPr>
            <a:spLocks noChangeAspect="1" noChangeArrowheads="1"/>
          </p:cNvSpPr>
          <p:nvPr/>
        </p:nvSpPr>
        <p:spPr bwMode="auto">
          <a:xfrm>
            <a:off x="287866" y="17652"/>
            <a:ext cx="406400" cy="3046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pic>
        <p:nvPicPr>
          <p:cNvPr id="87" name="Grafik 8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49622" y="5576609"/>
            <a:ext cx="1067454" cy="685113"/>
          </a:xfrm>
          <a:prstGeom prst="rect">
            <a:avLst/>
          </a:prstGeom>
        </p:spPr>
      </p:pic>
      <p:sp>
        <p:nvSpPr>
          <p:cNvPr id="12" name="Oval 11"/>
          <p:cNvSpPr/>
          <p:nvPr/>
        </p:nvSpPr>
        <p:spPr bwMode="gray">
          <a:xfrm>
            <a:off x="660087" y="4616581"/>
            <a:ext cx="251869" cy="251869"/>
          </a:xfrm>
          <a:prstGeom prst="ellipse">
            <a:avLst/>
          </a:prstGeom>
          <a:solidFill>
            <a:srgbClr val="00646E"/>
          </a:solidFill>
          <a:ln>
            <a:solidFill>
              <a:srgbClr val="006487"/>
            </a:solidFill>
          </a:ln>
        </p:spPr>
        <p:txBody>
          <a:bodyPr lIns="0" tIns="0" rIns="0" bIns="0" rtlCol="0" anchor="ctr" anchorCtr="0"/>
          <a:lstStyle/>
          <a:p>
            <a:pPr algn="ctr" defTabSz="913943" fontAlgn="base">
              <a:spcAft>
                <a:spcPct val="0"/>
              </a:spcAft>
            </a:pPr>
            <a:r>
              <a:rPr lang="en-US" sz="1199" b="1" dirty="0">
                <a:solidFill>
                  <a:srgbClr val="FFFFFF"/>
                </a:solidFill>
                <a:latin typeface="Arial" pitchFamily="34" charset="0"/>
                <a:ea typeface="ＭＳ Ｐゴシック" charset="-128"/>
              </a:rPr>
              <a:t>1</a:t>
            </a:r>
          </a:p>
        </p:txBody>
      </p:sp>
      <p:sp>
        <p:nvSpPr>
          <p:cNvPr id="33" name="Oval 32"/>
          <p:cNvSpPr/>
          <p:nvPr/>
        </p:nvSpPr>
        <p:spPr bwMode="gray">
          <a:xfrm>
            <a:off x="4404681" y="4616581"/>
            <a:ext cx="251869" cy="251869"/>
          </a:xfrm>
          <a:prstGeom prst="ellipse">
            <a:avLst/>
          </a:prstGeom>
          <a:solidFill>
            <a:srgbClr val="00646E"/>
          </a:solidFill>
          <a:ln>
            <a:solidFill>
              <a:srgbClr val="006487"/>
            </a:solidFill>
          </a:ln>
        </p:spPr>
        <p:txBody>
          <a:bodyPr lIns="0" tIns="0" rIns="0" bIns="0" rtlCol="0" anchor="ctr" anchorCtr="0"/>
          <a:lstStyle/>
          <a:p>
            <a:pPr algn="ctr" defTabSz="913943" fontAlgn="base">
              <a:spcAft>
                <a:spcPct val="0"/>
              </a:spcAft>
            </a:pPr>
            <a:r>
              <a:rPr lang="en-US" sz="1199" b="1" dirty="0">
                <a:solidFill>
                  <a:srgbClr val="FFFFFF"/>
                </a:solidFill>
                <a:latin typeface="Arial" pitchFamily="34" charset="0"/>
                <a:ea typeface="ＭＳ Ｐゴシック" charset="-128"/>
              </a:rPr>
              <a:t>2</a:t>
            </a:r>
          </a:p>
        </p:txBody>
      </p:sp>
      <p:sp>
        <p:nvSpPr>
          <p:cNvPr id="34" name="Oval 33"/>
          <p:cNvSpPr/>
          <p:nvPr/>
        </p:nvSpPr>
        <p:spPr bwMode="gray">
          <a:xfrm>
            <a:off x="8147252" y="4616581"/>
            <a:ext cx="251869" cy="251869"/>
          </a:xfrm>
          <a:prstGeom prst="ellipse">
            <a:avLst/>
          </a:prstGeom>
          <a:solidFill>
            <a:srgbClr val="00646E"/>
          </a:solidFill>
          <a:ln>
            <a:solidFill>
              <a:srgbClr val="006487"/>
            </a:solidFill>
          </a:ln>
        </p:spPr>
        <p:txBody>
          <a:bodyPr lIns="0" tIns="0" rIns="0" bIns="0" rtlCol="0" anchor="ctr" anchorCtr="0"/>
          <a:lstStyle/>
          <a:p>
            <a:pPr algn="ctr" defTabSz="913943" fontAlgn="base">
              <a:spcAft>
                <a:spcPct val="0"/>
              </a:spcAft>
            </a:pPr>
            <a:r>
              <a:rPr lang="en-US" sz="1199" b="1" dirty="0">
                <a:solidFill>
                  <a:srgbClr val="FFFFFF"/>
                </a:solidFill>
                <a:latin typeface="Arial" pitchFamily="34" charset="0"/>
                <a:ea typeface="ＭＳ Ｐゴシック" charset="-128"/>
              </a:rPr>
              <a:t>3</a:t>
            </a:r>
          </a:p>
        </p:txBody>
      </p:sp>
      <p:pic>
        <p:nvPicPr>
          <p:cNvPr id="54302" name="Picture 30" descr="C:\arbeit\00_GJ_15_16\Neunsinger\Siemens_BildDB_Lightbox_160318_62294\P_D211_XX_00177P.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175588" y="5160551"/>
            <a:ext cx="645585" cy="765846"/>
          </a:xfrm>
          <a:prstGeom prst="rect">
            <a:avLst/>
          </a:prstGeom>
          <a:noFill/>
          <a:extLst>
            <a:ext uri="{909E8E84-426E-40DD-AFC4-6F175D3DCCD1}">
              <a14:hiddenFill xmlns:a14="http://schemas.microsoft.com/office/drawing/2010/main">
                <a:solidFill>
                  <a:srgbClr val="FFFFFF"/>
                </a:solidFill>
              </a14:hiddenFill>
            </a:ext>
          </a:extLst>
        </p:spPr>
      </p:pic>
      <p:pic>
        <p:nvPicPr>
          <p:cNvPr id="54305" name="Picture 33" descr="C:\arbeit\00_GJ_14_15\Wimmelbacher DF FA S\00_bilder\P_ST70_XX_06637P.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383891" y="5620566"/>
            <a:ext cx="711966" cy="597199"/>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57935" y="5160550"/>
            <a:ext cx="1043878" cy="758615"/>
          </a:xfrm>
          <a:prstGeom prst="rect">
            <a:avLst/>
          </a:prstGeom>
        </p:spPr>
      </p:pic>
      <p:grpSp>
        <p:nvGrpSpPr>
          <p:cNvPr id="31" name="Gruppieren 30"/>
          <p:cNvGrpSpPr/>
          <p:nvPr/>
        </p:nvGrpSpPr>
        <p:grpSpPr>
          <a:xfrm>
            <a:off x="10055380" y="5440418"/>
            <a:ext cx="1150669" cy="842456"/>
            <a:chOff x="7535413" y="2843520"/>
            <a:chExt cx="1004029" cy="666734"/>
          </a:xfrm>
        </p:grpSpPr>
        <p:pic>
          <p:nvPicPr>
            <p:cNvPr id="32" name="Picture 12" descr="C:\Users\z000prjw\Desktop\Roadmap\MindConnect Lib_0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42391" y="2843520"/>
              <a:ext cx="504205" cy="50420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27"/>
            <p:cNvSpPr txBox="1"/>
            <p:nvPr/>
          </p:nvSpPr>
          <p:spPr>
            <a:xfrm>
              <a:off x="7535413" y="3335354"/>
              <a:ext cx="1004029" cy="174900"/>
            </a:xfrm>
            <a:prstGeom prst="rect">
              <a:avLst/>
            </a:prstGeom>
            <a:noFill/>
          </p:spPr>
          <p:txBody>
            <a:bodyPr wrap="square" lIns="0" tIns="0" rIns="0" bIns="0" rtlCol="0">
              <a:noAutofit/>
            </a:bodyPr>
            <a:lstStyle/>
            <a:p>
              <a:pPr algn="ctr" defTabSz="913943" fontAlgn="base">
                <a:lnSpc>
                  <a:spcPct val="110000"/>
                </a:lnSpc>
                <a:spcAft>
                  <a:spcPct val="0"/>
                </a:spcAft>
              </a:pPr>
              <a:r>
                <a:rPr lang="en-US" sz="900" dirty="0">
                  <a:solidFill>
                    <a:srgbClr val="000000"/>
                  </a:solidFill>
                  <a:latin typeface="Arial" pitchFamily="34" charset="0"/>
                  <a:ea typeface="ＭＳ Ｐゴシック" charset="-128"/>
                </a:rPr>
                <a:t>MindConnect Lib</a:t>
              </a:r>
            </a:p>
          </p:txBody>
        </p:sp>
      </p:grpSp>
      <p:grpSp>
        <p:nvGrpSpPr>
          <p:cNvPr id="39" name="Gruppieren 38"/>
          <p:cNvGrpSpPr/>
          <p:nvPr/>
        </p:nvGrpSpPr>
        <p:grpSpPr>
          <a:xfrm>
            <a:off x="9122955" y="5455956"/>
            <a:ext cx="1003506" cy="923917"/>
            <a:chOff x="8367982" y="3512714"/>
            <a:chExt cx="1004029" cy="924398"/>
          </a:xfrm>
        </p:grpSpPr>
        <p:sp>
          <p:nvSpPr>
            <p:cNvPr id="40" name="TextBox 27"/>
            <p:cNvSpPr txBox="1"/>
            <p:nvPr/>
          </p:nvSpPr>
          <p:spPr>
            <a:xfrm>
              <a:off x="8367982" y="4087311"/>
              <a:ext cx="1004029" cy="349801"/>
            </a:xfrm>
            <a:prstGeom prst="rect">
              <a:avLst/>
            </a:prstGeom>
            <a:noFill/>
          </p:spPr>
          <p:txBody>
            <a:bodyPr wrap="square" lIns="0" tIns="0" rIns="0" bIns="0" rtlCol="0">
              <a:noAutofit/>
            </a:bodyPr>
            <a:lstStyle/>
            <a:p>
              <a:pPr algn="ctr" defTabSz="913943" fontAlgn="base">
                <a:lnSpc>
                  <a:spcPct val="110000"/>
                </a:lnSpc>
                <a:spcAft>
                  <a:spcPct val="0"/>
                </a:spcAft>
              </a:pPr>
              <a:r>
                <a:rPr lang="en-US" sz="900" dirty="0">
                  <a:solidFill>
                    <a:srgbClr val="000000"/>
                  </a:solidFill>
                  <a:latin typeface="Arial" pitchFamily="34" charset="0"/>
                  <a:ea typeface="ＭＳ Ｐゴシック" charset="-128"/>
                </a:rPr>
                <a:t>MindConnect SW</a:t>
              </a:r>
            </a:p>
            <a:p>
              <a:pPr algn="ctr" defTabSz="913943" fontAlgn="base">
                <a:lnSpc>
                  <a:spcPct val="110000"/>
                </a:lnSpc>
                <a:spcAft>
                  <a:spcPct val="0"/>
                </a:spcAft>
              </a:pPr>
              <a:r>
                <a:rPr lang="en-US" sz="900" dirty="0">
                  <a:solidFill>
                    <a:srgbClr val="000000"/>
                  </a:solidFill>
                  <a:latin typeface="Arial" pitchFamily="34" charset="0"/>
                  <a:ea typeface="ＭＳ Ｐゴシック" charset="-128"/>
                </a:rPr>
                <a:t>Windows / Linux</a:t>
              </a:r>
            </a:p>
          </p:txBody>
        </p:sp>
        <p:pic>
          <p:nvPicPr>
            <p:cNvPr id="41" name="Picture 9" descr="C:\Users\z000prjw\AppData\Local\Microsoft\Windows\Temporary Internet Files\Content.IE5\3WTMR3W3\softwa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88628" y="3512714"/>
              <a:ext cx="562736" cy="56273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6" name="Straight Connector 14"/>
          <p:cNvCxnSpPr/>
          <p:nvPr/>
        </p:nvCxnSpPr>
        <p:spPr bwMode="auto">
          <a:xfrm>
            <a:off x="491071" y="4360605"/>
            <a:ext cx="11109101" cy="0"/>
          </a:xfrm>
          <a:prstGeom prst="line">
            <a:avLst/>
          </a:prstGeom>
          <a:solidFill>
            <a:schemeClr val="tx2"/>
          </a:solidFill>
          <a:ln w="9525" cap="flat" cmpd="sng" algn="ctr">
            <a:solidFill>
              <a:srgbClr val="006487"/>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7" name="TextBox 12"/>
          <p:cNvSpPr txBox="1"/>
          <p:nvPr/>
        </p:nvSpPr>
        <p:spPr>
          <a:xfrm>
            <a:off x="3256589" y="4235078"/>
            <a:ext cx="5578064" cy="249748"/>
          </a:xfrm>
          <a:prstGeom prst="rect">
            <a:avLst/>
          </a:prstGeom>
          <a:solidFill>
            <a:schemeClr val="bg1"/>
          </a:solidFill>
        </p:spPr>
        <p:txBody>
          <a:bodyPr wrap="square" lIns="0" tIns="0" rIns="0" bIns="0" rtlCol="0">
            <a:spAutoFit/>
          </a:bodyPr>
          <a:lstStyle/>
          <a:p>
            <a:pPr algn="ctr" defTabSz="913943" fontAlgn="base">
              <a:lnSpc>
                <a:spcPct val="110000"/>
              </a:lnSpc>
              <a:spcAft>
                <a:spcPct val="0"/>
              </a:spcAft>
            </a:pPr>
            <a:r>
              <a:rPr lang="sr-Latn-RS" sz="1599" b="1" dirty="0">
                <a:solidFill>
                  <a:srgbClr val="006487"/>
                </a:solidFill>
                <a:latin typeface="Arial" pitchFamily="34" charset="0"/>
                <a:ea typeface="ＭＳ Ｐゴシック" charset="-128"/>
              </a:rPr>
              <a:t>Ključne osobine </a:t>
            </a:r>
            <a:r>
              <a:rPr lang="en-US" sz="1599" b="1" dirty="0" err="1">
                <a:solidFill>
                  <a:srgbClr val="006487"/>
                </a:solidFill>
                <a:latin typeface="Arial" pitchFamily="34" charset="0"/>
                <a:ea typeface="ＭＳ Ｐゴシック" charset="-128"/>
              </a:rPr>
              <a:t>MindSphere</a:t>
            </a:r>
            <a:r>
              <a:rPr lang="en-US" sz="1599" b="1" dirty="0">
                <a:solidFill>
                  <a:srgbClr val="006487"/>
                </a:solidFill>
                <a:latin typeface="Arial" pitchFamily="34" charset="0"/>
                <a:ea typeface="ＭＳ Ｐゴシック" charset="-128"/>
              </a:rPr>
              <a:t> </a:t>
            </a:r>
            <a:r>
              <a:rPr lang="sr-Latn-RS" sz="1599" b="1" dirty="0">
                <a:solidFill>
                  <a:srgbClr val="006487"/>
                </a:solidFill>
                <a:latin typeface="Arial" pitchFamily="34" charset="0"/>
                <a:ea typeface="ＭＳ Ｐゴシック" charset="-128"/>
              </a:rPr>
              <a:t>kompleta za povezivanje</a:t>
            </a:r>
            <a:endParaRPr lang="en-US" sz="1599" b="1" dirty="0">
              <a:solidFill>
                <a:srgbClr val="006487"/>
              </a:solidFill>
              <a:latin typeface="Arial" pitchFamily="34" charset="0"/>
              <a:ea typeface="ＭＳ Ｐゴシック" charset="-128"/>
            </a:endParaRPr>
          </a:p>
        </p:txBody>
      </p:sp>
      <p:sp>
        <p:nvSpPr>
          <p:cNvPr id="38" name="Rectangle 26"/>
          <p:cNvSpPr/>
          <p:nvPr/>
        </p:nvSpPr>
        <p:spPr bwMode="gray">
          <a:xfrm>
            <a:off x="4171511" y="1580422"/>
            <a:ext cx="7563674" cy="2574818"/>
          </a:xfrm>
          <a:prstGeom prst="rect">
            <a:avLst/>
          </a:prstGeom>
          <a:solidFill>
            <a:srgbClr val="DFE6ED"/>
          </a:solidFill>
          <a:ln w="9525" cap="flat" cmpd="sng" algn="ctr">
            <a:solidFill>
              <a:srgbClr val="DFE6ED"/>
            </a:solidFill>
            <a:prstDash val="solid"/>
            <a:miter lim="800000"/>
            <a:headEnd type="none" w="med" len="med"/>
            <a:tailEnd type="none" w="med" len="med"/>
          </a:ln>
        </p:spPr>
        <p:txBody>
          <a:bodyPr wrap="none" lIns="0" tIns="0" rIns="0" bIns="0" anchor="ct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45" name="Trapezoid 7"/>
          <p:cNvSpPr/>
          <p:nvPr/>
        </p:nvSpPr>
        <p:spPr bwMode="gray">
          <a:xfrm rot="5400000" flipH="1" flipV="1">
            <a:off x="2647672" y="2535054"/>
            <a:ext cx="2450998" cy="596694"/>
          </a:xfrm>
          <a:custGeom>
            <a:avLst/>
            <a:gdLst>
              <a:gd name="connsiteX0" fmla="*/ 0 w 2590572"/>
              <a:gd name="connsiteY0" fmla="*/ 597005 h 597005"/>
              <a:gd name="connsiteX1" fmla="*/ 406423 w 2590572"/>
              <a:gd name="connsiteY1" fmla="*/ 0 h 597005"/>
              <a:gd name="connsiteX2" fmla="*/ 2184149 w 2590572"/>
              <a:gd name="connsiteY2" fmla="*/ 0 h 597005"/>
              <a:gd name="connsiteX3" fmla="*/ 2590572 w 2590572"/>
              <a:gd name="connsiteY3" fmla="*/ 597005 h 597005"/>
              <a:gd name="connsiteX4" fmla="*/ 0 w 2590572"/>
              <a:gd name="connsiteY4" fmla="*/ 597005 h 597005"/>
              <a:gd name="connsiteX0" fmla="*/ 0 w 2590572"/>
              <a:gd name="connsiteY0" fmla="*/ 597005 h 597005"/>
              <a:gd name="connsiteX1" fmla="*/ 406423 w 2590572"/>
              <a:gd name="connsiteY1" fmla="*/ 0 h 597005"/>
              <a:gd name="connsiteX2" fmla="*/ 726823 w 2590572"/>
              <a:gd name="connsiteY2" fmla="*/ 3 h 597005"/>
              <a:gd name="connsiteX3" fmla="*/ 2590572 w 2590572"/>
              <a:gd name="connsiteY3" fmla="*/ 597005 h 597005"/>
              <a:gd name="connsiteX4" fmla="*/ 0 w 2590572"/>
              <a:gd name="connsiteY4" fmla="*/ 597005 h 597005"/>
              <a:gd name="connsiteX0" fmla="*/ 0 w 2590572"/>
              <a:gd name="connsiteY0" fmla="*/ 597005 h 597005"/>
              <a:gd name="connsiteX1" fmla="*/ 406423 w 2590572"/>
              <a:gd name="connsiteY1" fmla="*/ 0 h 597005"/>
              <a:gd name="connsiteX2" fmla="*/ 945787 w 2590572"/>
              <a:gd name="connsiteY2" fmla="*/ 3 h 597005"/>
              <a:gd name="connsiteX3" fmla="*/ 2590572 w 2590572"/>
              <a:gd name="connsiteY3" fmla="*/ 597005 h 597005"/>
              <a:gd name="connsiteX4" fmla="*/ 0 w 2590572"/>
              <a:gd name="connsiteY4" fmla="*/ 597005 h 597005"/>
              <a:gd name="connsiteX0" fmla="*/ 0 w 2590572"/>
              <a:gd name="connsiteY0" fmla="*/ 597005 h 597005"/>
              <a:gd name="connsiteX1" fmla="*/ 617922 w 2590572"/>
              <a:gd name="connsiteY1" fmla="*/ 0 h 597005"/>
              <a:gd name="connsiteX2" fmla="*/ 945787 w 2590572"/>
              <a:gd name="connsiteY2" fmla="*/ 3 h 597005"/>
              <a:gd name="connsiteX3" fmla="*/ 2590572 w 2590572"/>
              <a:gd name="connsiteY3" fmla="*/ 597005 h 597005"/>
              <a:gd name="connsiteX4" fmla="*/ 0 w 2590572"/>
              <a:gd name="connsiteY4" fmla="*/ 597005 h 597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72" h="597005">
                <a:moveTo>
                  <a:pt x="0" y="597005"/>
                </a:moveTo>
                <a:lnTo>
                  <a:pt x="617922" y="0"/>
                </a:lnTo>
                <a:lnTo>
                  <a:pt x="945787" y="3"/>
                </a:lnTo>
                <a:lnTo>
                  <a:pt x="2590572" y="597005"/>
                </a:lnTo>
                <a:lnTo>
                  <a:pt x="0" y="597005"/>
                </a:lnTo>
                <a:close/>
              </a:path>
            </a:pathLst>
          </a:custGeom>
          <a:solidFill>
            <a:srgbClr val="DFE6ED"/>
          </a:solidFill>
          <a:ln w="9525" cap="flat" cmpd="sng" algn="ctr">
            <a:solidFill>
              <a:srgbClr val="DFE6ED"/>
            </a:solidFill>
            <a:prstDash val="solid"/>
            <a:miter lim="800000"/>
            <a:headEnd type="none" w="med" len="med"/>
            <a:tailEnd type="none" w="med" len="med"/>
          </a:ln>
        </p:spPr>
        <p:txBody>
          <a:bodyPr wrap="none" lIns="0" tIns="0" rIns="0" bIns="0" anchor="ct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46" name="Rectangle 5"/>
          <p:cNvSpPr/>
          <p:nvPr/>
        </p:nvSpPr>
        <p:spPr bwMode="gray">
          <a:xfrm>
            <a:off x="379216" y="3186520"/>
            <a:ext cx="3060590" cy="313375"/>
          </a:xfrm>
          <a:prstGeom prst="rect">
            <a:avLst/>
          </a:prstGeom>
          <a:solidFill>
            <a:srgbClr val="DFE6ED"/>
          </a:solidFill>
          <a:ln w="9525" cap="flat" cmpd="sng" algn="ctr">
            <a:solidFill>
              <a:srgbClr val="DFE6ED"/>
            </a:solidFill>
            <a:prstDash val="solid"/>
            <a:miter lim="800000"/>
            <a:headEnd type="none" w="med" len="med"/>
            <a:tailEnd type="none" w="med" len="med"/>
          </a:ln>
        </p:spPr>
        <p:txBody>
          <a:bodyPr wrap="none" lIns="0" tIns="0" rIns="0" bIns="0" anchor="ct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47" name="Rectangle 5"/>
          <p:cNvSpPr/>
          <p:nvPr/>
        </p:nvSpPr>
        <p:spPr bwMode="gray">
          <a:xfrm rot="5400000">
            <a:off x="3439770" y="3186558"/>
            <a:ext cx="313373" cy="313302"/>
          </a:xfrm>
          <a:prstGeom prst="rect">
            <a:avLst/>
          </a:prstGeom>
          <a:solidFill>
            <a:srgbClr val="DFE6ED"/>
          </a:solidFill>
          <a:ln w="9525" cap="flat" cmpd="sng" algn="ctr">
            <a:solidFill>
              <a:srgbClr val="DFE6ED"/>
            </a:solidFill>
            <a:prstDash val="solid"/>
            <a:miter lim="800000"/>
            <a:headEnd type="none" w="med" len="med"/>
            <a:tailEnd type="none" w="med" len="med"/>
          </a:ln>
        </p:spPr>
        <p:txBody>
          <a:bodyPr wrap="none" lIns="0" tIns="0" rIns="0" bIns="0" anchor="ct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48" name="Rectangle 26"/>
          <p:cNvSpPr/>
          <p:nvPr>
            <p:custDataLst>
              <p:tags r:id="rId2"/>
            </p:custDataLst>
          </p:nvPr>
        </p:nvSpPr>
        <p:spPr bwMode="gray">
          <a:xfrm>
            <a:off x="3738154" y="1662083"/>
            <a:ext cx="7862021" cy="2231503"/>
          </a:xfrm>
          <a:prstGeom prst="rect">
            <a:avLst/>
          </a:prstGeom>
          <a:noFill/>
          <a:ln>
            <a:noFill/>
          </a:ln>
        </p:spPr>
        <p:txBody>
          <a:bodyPr lIns="503738" tIns="71963" rIns="71963" bIns="71963" rtlCol="0" anchor="t"/>
          <a:lstStyle/>
          <a:p>
            <a:pPr defTabSz="913943" fontAlgn="base">
              <a:spcBef>
                <a:spcPts val="600"/>
              </a:spcBef>
              <a:spcAft>
                <a:spcPts val="600"/>
              </a:spcAft>
            </a:pPr>
            <a:r>
              <a:rPr lang="en-US" sz="1599" b="1" dirty="0" err="1">
                <a:solidFill>
                  <a:srgbClr val="000000"/>
                </a:solidFill>
                <a:latin typeface="Arial" pitchFamily="34" charset="0"/>
                <a:ea typeface="ＭＳ Ｐゴシック" charset="-128"/>
              </a:rPr>
              <a:t>MindConnect</a:t>
            </a:r>
            <a:r>
              <a:rPr lang="en-US" sz="1599" b="1" dirty="0">
                <a:solidFill>
                  <a:srgbClr val="000000"/>
                </a:solidFill>
                <a:latin typeface="Arial" pitchFamily="34" charset="0"/>
                <a:ea typeface="ＭＳ Ｐゴシック" charset="-128"/>
              </a:rPr>
              <a:t> </a:t>
            </a:r>
            <a:r>
              <a:rPr lang="sr-Latn-RS" sz="1599" b="1" dirty="0">
                <a:solidFill>
                  <a:srgbClr val="000000"/>
                </a:solidFill>
                <a:latin typeface="Arial" pitchFamily="34" charset="0"/>
                <a:ea typeface="ＭＳ Ｐゴシック" charset="-128"/>
              </a:rPr>
              <a:t>osnovne karakteristike</a:t>
            </a:r>
            <a:r>
              <a:rPr lang="en-US" sz="1599" b="1" dirty="0">
                <a:solidFill>
                  <a:srgbClr val="000000"/>
                </a:solidFill>
                <a:latin typeface="Arial" pitchFamily="34" charset="0"/>
                <a:ea typeface="ＭＳ Ｐゴシック" charset="-128"/>
              </a:rPr>
              <a:t>:</a:t>
            </a:r>
          </a:p>
          <a:p>
            <a:pPr marL="177711" lvl="1" indent="-176125" defTabSz="913943" fontAlgn="base">
              <a:spcBef>
                <a:spcPts val="600"/>
              </a:spcBef>
              <a:spcAft>
                <a:spcPts val="600"/>
              </a:spcAft>
              <a:buClr>
                <a:srgbClr val="879BAA"/>
              </a:buClr>
              <a:buFont typeface="Arial" panose="020B0604020202020204" pitchFamily="34" charset="0"/>
              <a:buChar char="•"/>
            </a:pPr>
            <a:r>
              <a:rPr lang="sr-Latn-RS" sz="1599" dirty="0">
                <a:solidFill>
                  <a:srgbClr val="000000"/>
                </a:solidFill>
                <a:latin typeface="Arial" pitchFamily="34" charset="0"/>
                <a:ea typeface="ＭＳ Ｐゴシック" charset="-128"/>
              </a:rPr>
              <a:t>Pripremljeni uređaji </a:t>
            </a:r>
            <a:r>
              <a:rPr lang="en-US" sz="1599" b="1" dirty="0" err="1">
                <a:solidFill>
                  <a:srgbClr val="000000"/>
                </a:solidFill>
                <a:latin typeface="Arial" pitchFamily="34" charset="0"/>
                <a:ea typeface="ＭＳ Ｐゴシック" charset="-128"/>
              </a:rPr>
              <a:t>MindConnect</a:t>
            </a:r>
            <a:r>
              <a:rPr lang="en-US" sz="1599" b="1" dirty="0">
                <a:solidFill>
                  <a:srgbClr val="000000"/>
                </a:solidFill>
                <a:latin typeface="Arial" pitchFamily="34" charset="0"/>
                <a:ea typeface="ＭＳ Ｐゴシック" charset="-128"/>
              </a:rPr>
              <a:t> Nano, MindConnect IoT2040 </a:t>
            </a:r>
            <a:r>
              <a:rPr lang="sr-Latn-RS" sz="1599" dirty="0">
                <a:solidFill>
                  <a:srgbClr val="000000"/>
                </a:solidFill>
                <a:latin typeface="Arial" pitchFamily="34" charset="0"/>
                <a:ea typeface="ＭＳ Ｐゴシック" charset="-128"/>
              </a:rPr>
              <a:t>i softverski blok</a:t>
            </a:r>
            <a:r>
              <a:rPr lang="en-US" sz="1599" b="1" dirty="0">
                <a:solidFill>
                  <a:srgbClr val="000000"/>
                </a:solidFill>
                <a:latin typeface="Arial" pitchFamily="34" charset="0"/>
                <a:ea typeface="ＭＳ Ｐゴシック" charset="-128"/>
              </a:rPr>
              <a:t> MindConnect FB </a:t>
            </a:r>
            <a:r>
              <a:rPr lang="sr-Latn-RS" sz="1599" dirty="0">
                <a:solidFill>
                  <a:srgbClr val="000000"/>
                </a:solidFill>
                <a:latin typeface="Arial" pitchFamily="34" charset="0"/>
                <a:ea typeface="ＭＳ Ｐゴシック" charset="-128"/>
              </a:rPr>
              <a:t>za </a:t>
            </a:r>
            <a:r>
              <a:rPr lang="sr-Latn-RS" sz="1599" dirty="0" err="1">
                <a:solidFill>
                  <a:srgbClr val="000000"/>
                </a:solidFill>
                <a:latin typeface="Arial" pitchFamily="34" charset="0"/>
                <a:ea typeface="ＭＳ Ｐゴシック" charset="-128"/>
              </a:rPr>
              <a:t>Siemens</a:t>
            </a:r>
            <a:r>
              <a:rPr lang="sr-Latn-RS" sz="1599" dirty="0">
                <a:solidFill>
                  <a:srgbClr val="000000"/>
                </a:solidFill>
                <a:latin typeface="Arial" pitchFamily="34" charset="0"/>
                <a:ea typeface="ＭＳ Ｐゴシック" charset="-128"/>
              </a:rPr>
              <a:t> PLC </a:t>
            </a:r>
            <a:r>
              <a:rPr lang="en-US" sz="1599" b="1" dirty="0">
                <a:solidFill>
                  <a:srgbClr val="000000"/>
                </a:solidFill>
                <a:latin typeface="Arial" pitchFamily="34" charset="0"/>
                <a:ea typeface="ＭＳ Ｐゴシック" charset="-128"/>
              </a:rPr>
              <a:t>S7-1500</a:t>
            </a:r>
            <a:r>
              <a:rPr lang="sr-Latn-RS" sz="1599" b="1" dirty="0">
                <a:solidFill>
                  <a:srgbClr val="000000"/>
                </a:solidFill>
                <a:latin typeface="Arial" pitchFamily="34" charset="0"/>
                <a:ea typeface="ＭＳ Ｐゴシック" charset="-128"/>
              </a:rPr>
              <a:t>.</a:t>
            </a:r>
            <a:endParaRPr lang="en-US" sz="1599" dirty="0">
              <a:solidFill>
                <a:srgbClr val="000000"/>
              </a:solidFill>
              <a:latin typeface="Arial" pitchFamily="34" charset="0"/>
              <a:ea typeface="ＭＳ Ｐゴシック" charset="-128"/>
            </a:endParaRPr>
          </a:p>
          <a:p>
            <a:pPr marL="177711" lvl="1" indent="-176125" defTabSz="913943" fontAlgn="base">
              <a:spcBef>
                <a:spcPts val="600"/>
              </a:spcBef>
              <a:spcAft>
                <a:spcPts val="600"/>
              </a:spcAft>
              <a:buClr>
                <a:srgbClr val="879BAA"/>
              </a:buClr>
              <a:buFont typeface="Arial" panose="020B0604020202020204" pitchFamily="34" charset="0"/>
              <a:buChar char="•"/>
            </a:pPr>
            <a:r>
              <a:rPr lang="en-US" sz="1599" dirty="0" err="1">
                <a:solidFill>
                  <a:srgbClr val="000000"/>
                </a:solidFill>
                <a:latin typeface="Arial" pitchFamily="34" charset="0"/>
                <a:ea typeface="ＭＳ Ｐゴシック" charset="-128"/>
              </a:rPr>
              <a:t>MindConnect</a:t>
            </a:r>
            <a:r>
              <a:rPr lang="sr-Latn-RS" sz="1599" dirty="0">
                <a:solidFill>
                  <a:srgbClr val="000000"/>
                </a:solidFill>
                <a:latin typeface="Arial" pitchFamily="34" charset="0"/>
                <a:ea typeface="ＭＳ Ｐゴシック" charset="-128"/>
              </a:rPr>
              <a:t> ugrađen u standardne </a:t>
            </a:r>
            <a:r>
              <a:rPr lang="sr-Latn-RS" sz="1599" dirty="0" err="1">
                <a:solidFill>
                  <a:srgbClr val="000000"/>
                </a:solidFill>
                <a:latin typeface="Arial" pitchFamily="34" charset="0"/>
                <a:ea typeface="ＭＳ Ｐゴシック" charset="-128"/>
              </a:rPr>
              <a:t>Siemens</a:t>
            </a:r>
            <a:r>
              <a:rPr lang="sr-Latn-RS" sz="1599" dirty="0">
                <a:solidFill>
                  <a:srgbClr val="000000"/>
                </a:solidFill>
                <a:latin typeface="Arial" pitchFamily="34" charset="0"/>
                <a:ea typeface="ＭＳ Ｐゴシック" charset="-128"/>
              </a:rPr>
              <a:t> industrijske uređaje</a:t>
            </a:r>
            <a:r>
              <a:rPr lang="en-US" sz="1599" dirty="0">
                <a:solidFill>
                  <a:srgbClr val="000000"/>
                </a:solidFill>
                <a:latin typeface="Arial" pitchFamily="34" charset="0"/>
                <a:ea typeface="ＭＳ Ｐゴシック" charset="-128"/>
              </a:rPr>
              <a:t>, </a:t>
            </a:r>
            <a:r>
              <a:rPr lang="sr-Latn-RS" sz="1599" dirty="0" err="1">
                <a:solidFill>
                  <a:srgbClr val="000000"/>
                </a:solidFill>
                <a:latin typeface="Arial" pitchFamily="34" charset="0"/>
                <a:ea typeface="ＭＳ Ｐゴシック" charset="-128"/>
              </a:rPr>
              <a:t>npr</a:t>
            </a:r>
            <a:r>
              <a:rPr lang="en-US" sz="1599" dirty="0">
                <a:solidFill>
                  <a:srgbClr val="000000"/>
                </a:solidFill>
                <a:latin typeface="Arial" pitchFamily="34" charset="0"/>
                <a:ea typeface="ＭＳ Ｐゴシック" charset="-128"/>
              </a:rPr>
              <a:t>. SINUMERIK</a:t>
            </a:r>
            <a:r>
              <a:rPr lang="sr-Latn-RS" sz="1599" dirty="0">
                <a:solidFill>
                  <a:srgbClr val="000000"/>
                </a:solidFill>
                <a:latin typeface="Arial" pitchFamily="34" charset="0"/>
                <a:ea typeface="ＭＳ Ｐゴシック" charset="-128"/>
              </a:rPr>
              <a:t> (kontroler za CNC mašine)</a:t>
            </a:r>
            <a:r>
              <a:rPr lang="en-US" sz="1599" dirty="0">
                <a:solidFill>
                  <a:srgbClr val="000000"/>
                </a:solidFill>
                <a:latin typeface="Arial" pitchFamily="34" charset="0"/>
                <a:ea typeface="ＭＳ Ｐゴシック" charset="-128"/>
              </a:rPr>
              <a:t> </a:t>
            </a:r>
            <a:r>
              <a:rPr lang="sr-Latn-RS" sz="1599" dirty="0">
                <a:solidFill>
                  <a:srgbClr val="000000"/>
                </a:solidFill>
                <a:latin typeface="Arial" pitchFamily="34" charset="0"/>
                <a:ea typeface="ＭＳ Ｐゴシック" charset="-128"/>
              </a:rPr>
              <a:t>i</a:t>
            </a:r>
            <a:r>
              <a:rPr lang="en-US" sz="1599" dirty="0">
                <a:solidFill>
                  <a:srgbClr val="000000"/>
                </a:solidFill>
                <a:latin typeface="Arial" pitchFamily="34" charset="0"/>
                <a:ea typeface="ＭＳ Ｐゴシック" charset="-128"/>
              </a:rPr>
              <a:t> RUGGEDCOM</a:t>
            </a:r>
            <a:r>
              <a:rPr lang="sr-Latn-RS" sz="1599" dirty="0">
                <a:solidFill>
                  <a:srgbClr val="000000"/>
                </a:solidFill>
                <a:latin typeface="Arial" pitchFamily="34" charset="0"/>
                <a:ea typeface="ＭＳ Ｐゴシック" charset="-128"/>
              </a:rPr>
              <a:t> (napredna mrežna oprema)</a:t>
            </a:r>
            <a:endParaRPr lang="en-US" sz="1599" dirty="0">
              <a:solidFill>
                <a:srgbClr val="000000"/>
              </a:solidFill>
              <a:latin typeface="Arial" pitchFamily="34" charset="0"/>
              <a:ea typeface="ＭＳ Ｐゴシック" charset="-128"/>
            </a:endParaRPr>
          </a:p>
          <a:p>
            <a:pPr marL="177711" lvl="1" indent="-176125" defTabSz="913943" fontAlgn="base">
              <a:spcBef>
                <a:spcPts val="600"/>
              </a:spcBef>
              <a:spcAft>
                <a:spcPts val="600"/>
              </a:spcAft>
              <a:buClr>
                <a:srgbClr val="879BAA"/>
              </a:buClr>
              <a:buFont typeface="Arial" panose="020B0604020202020204" pitchFamily="34" charset="0"/>
              <a:buChar char="•"/>
            </a:pPr>
            <a:r>
              <a:rPr lang="en-US" sz="1599" b="1" dirty="0" err="1">
                <a:solidFill>
                  <a:srgbClr val="000000"/>
                </a:solidFill>
                <a:latin typeface="Arial" pitchFamily="34" charset="0"/>
                <a:ea typeface="ＭＳ Ｐゴシック" charset="-128"/>
              </a:rPr>
              <a:t>MindConnect</a:t>
            </a:r>
            <a:r>
              <a:rPr lang="en-US" sz="1599" b="1" dirty="0">
                <a:solidFill>
                  <a:srgbClr val="000000"/>
                </a:solidFill>
                <a:latin typeface="Arial" pitchFamily="34" charset="0"/>
                <a:ea typeface="ＭＳ Ｐゴシック" charset="-128"/>
              </a:rPr>
              <a:t> Software,</a:t>
            </a:r>
            <a:r>
              <a:rPr lang="sr-Latn-RS" sz="1599" b="1" dirty="0">
                <a:solidFill>
                  <a:srgbClr val="000000"/>
                </a:solidFill>
                <a:latin typeface="Arial" pitchFamily="34" charset="0"/>
                <a:ea typeface="ＭＳ Ｐゴシック" charset="-128"/>
              </a:rPr>
              <a:t> </a:t>
            </a:r>
            <a:r>
              <a:rPr lang="en-US" sz="1599" b="1" dirty="0">
                <a:solidFill>
                  <a:srgbClr val="000000"/>
                </a:solidFill>
                <a:latin typeface="Arial" pitchFamily="34" charset="0"/>
                <a:ea typeface="ＭＳ Ｐゴシック" charset="-128"/>
              </a:rPr>
              <a:t>API</a:t>
            </a:r>
            <a:r>
              <a:rPr lang="sr-Latn-RS" sz="1599" b="1" dirty="0">
                <a:solidFill>
                  <a:srgbClr val="000000"/>
                </a:solidFill>
                <a:latin typeface="Arial" pitchFamily="34" charset="0"/>
                <a:ea typeface="ＭＳ Ｐゴシック" charset="-128"/>
              </a:rPr>
              <a:t>-i</a:t>
            </a:r>
            <a:r>
              <a:rPr lang="en-US" sz="1599" dirty="0">
                <a:solidFill>
                  <a:srgbClr val="000000"/>
                </a:solidFill>
                <a:latin typeface="Arial" pitchFamily="34" charset="0"/>
                <a:ea typeface="ＭＳ Ｐゴシック" charset="-128"/>
              </a:rPr>
              <a:t> </a:t>
            </a:r>
            <a:r>
              <a:rPr lang="sr-Latn-RS" sz="1599" dirty="0">
                <a:solidFill>
                  <a:srgbClr val="000000"/>
                </a:solidFill>
                <a:latin typeface="Arial" pitchFamily="34" charset="0"/>
                <a:ea typeface="ＭＳ Ｐゴシック" charset="-128"/>
              </a:rPr>
              <a:t>i </a:t>
            </a:r>
            <a:r>
              <a:rPr lang="sr-Latn-RS" sz="1599" b="1" dirty="0">
                <a:solidFill>
                  <a:srgbClr val="000000"/>
                </a:solidFill>
                <a:latin typeface="Arial" pitchFamily="34" charset="0"/>
                <a:ea typeface="ＭＳ Ｐゴシック" charset="-128"/>
              </a:rPr>
              <a:t>biblioteke</a:t>
            </a:r>
            <a:r>
              <a:rPr lang="sr-Latn-RS" sz="1599" dirty="0">
                <a:solidFill>
                  <a:srgbClr val="000000"/>
                </a:solidFill>
                <a:latin typeface="Arial" pitchFamily="34" charset="0"/>
                <a:ea typeface="ＭＳ Ｐゴシック" charset="-128"/>
              </a:rPr>
              <a:t> za integraciju u same </a:t>
            </a:r>
            <a:r>
              <a:rPr lang="sr-Latn-RS" sz="1599" dirty="0" err="1">
                <a:solidFill>
                  <a:srgbClr val="000000"/>
                </a:solidFill>
                <a:latin typeface="Arial" pitchFamily="34" charset="0"/>
                <a:ea typeface="ＭＳ Ｐゴシック" charset="-128"/>
              </a:rPr>
              <a:t>asete</a:t>
            </a:r>
            <a:r>
              <a:rPr lang="sr-Latn-RS" sz="1599" dirty="0">
                <a:solidFill>
                  <a:srgbClr val="000000"/>
                </a:solidFill>
                <a:latin typeface="Arial" pitchFamily="34" charset="0"/>
                <a:ea typeface="ＭＳ Ｐゴシック" charset="-128"/>
              </a:rPr>
              <a:t> (uređaje)</a:t>
            </a:r>
            <a:endParaRPr lang="en-US" sz="1599" dirty="0">
              <a:solidFill>
                <a:srgbClr val="000000"/>
              </a:solidFill>
              <a:latin typeface="Arial" pitchFamily="34" charset="0"/>
              <a:ea typeface="ＭＳ Ｐゴシック" charset="-128"/>
            </a:endParaRPr>
          </a:p>
        </p:txBody>
      </p:sp>
      <p:pic>
        <p:nvPicPr>
          <p:cNvPr id="49"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7179" y="1602849"/>
            <a:ext cx="3149636" cy="2173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189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par>
                                <p:cTn id="14" presetID="10" presetClass="entr" presetSubtype="0" fill="hold"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nodeType="withEffect">
                                  <p:stCondLst>
                                    <p:cond delay="0"/>
                                  </p:stCondLst>
                                  <p:childTnLst>
                                    <p:set>
                                      <p:cBhvr>
                                        <p:cTn id="30" dur="1" fill="hold">
                                          <p:stCondLst>
                                            <p:cond delay="0"/>
                                          </p:stCondLst>
                                        </p:cTn>
                                        <p:tgtEl>
                                          <p:spTgt spid="48">
                                            <p:txEl>
                                              <p:pRg st="0" end="0"/>
                                            </p:txEl>
                                          </p:spTgt>
                                        </p:tgtEl>
                                        <p:attrNameLst>
                                          <p:attrName>style.visibility</p:attrName>
                                        </p:attrNameLst>
                                      </p:cBhvr>
                                      <p:to>
                                        <p:strVal val="visible"/>
                                      </p:to>
                                    </p:set>
                                    <p:animEffect transition="in" filter="fade">
                                      <p:cBhvr>
                                        <p:cTn id="31" dur="500"/>
                                        <p:tgtEl>
                                          <p:spTgt spid="48">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8">
                                            <p:txEl>
                                              <p:pRg st="1" end="1"/>
                                            </p:txEl>
                                          </p:spTgt>
                                        </p:tgtEl>
                                        <p:attrNameLst>
                                          <p:attrName>style.visibility</p:attrName>
                                        </p:attrNameLst>
                                      </p:cBhvr>
                                      <p:to>
                                        <p:strVal val="visible"/>
                                      </p:to>
                                    </p:set>
                                    <p:animEffect transition="in" filter="fade">
                                      <p:cBhvr>
                                        <p:cTn id="34" dur="500"/>
                                        <p:tgtEl>
                                          <p:spTgt spid="48">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fade">
                                      <p:cBhvr>
                                        <p:cTn id="39" dur="500"/>
                                        <p:tgtEl>
                                          <p:spTgt spid="7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nodeType="withEffect">
                                  <p:stCondLst>
                                    <p:cond delay="0"/>
                                  </p:stCondLst>
                                  <p:childTnLst>
                                    <p:set>
                                      <p:cBhvr>
                                        <p:cTn id="44" dur="1" fill="hold">
                                          <p:stCondLst>
                                            <p:cond delay="0"/>
                                          </p:stCondLst>
                                        </p:cTn>
                                        <p:tgtEl>
                                          <p:spTgt spid="54302"/>
                                        </p:tgtEl>
                                        <p:attrNameLst>
                                          <p:attrName>style.visibility</p:attrName>
                                        </p:attrNameLst>
                                      </p:cBhvr>
                                      <p:to>
                                        <p:strVal val="visible"/>
                                      </p:to>
                                    </p:set>
                                    <p:animEffect transition="in" filter="fade">
                                      <p:cBhvr>
                                        <p:cTn id="45" dur="500"/>
                                        <p:tgtEl>
                                          <p:spTgt spid="54302"/>
                                        </p:tgtEl>
                                      </p:cBhvr>
                                    </p:animEffect>
                                  </p:childTnLst>
                                </p:cTn>
                              </p:par>
                              <p:par>
                                <p:cTn id="46" presetID="10" presetClass="entr" presetSubtype="0" fill="hold" nodeType="withEffect">
                                  <p:stCondLst>
                                    <p:cond delay="0"/>
                                  </p:stCondLst>
                                  <p:childTnLst>
                                    <p:set>
                                      <p:cBhvr>
                                        <p:cTn id="47" dur="1" fill="hold">
                                          <p:stCondLst>
                                            <p:cond delay="0"/>
                                          </p:stCondLst>
                                        </p:cTn>
                                        <p:tgtEl>
                                          <p:spTgt spid="54305"/>
                                        </p:tgtEl>
                                        <p:attrNameLst>
                                          <p:attrName>style.visibility</p:attrName>
                                        </p:attrNameLst>
                                      </p:cBhvr>
                                      <p:to>
                                        <p:strVal val="visible"/>
                                      </p:to>
                                    </p:set>
                                    <p:animEffect transition="in" filter="fade">
                                      <p:cBhvr>
                                        <p:cTn id="48" dur="500"/>
                                        <p:tgtEl>
                                          <p:spTgt spid="54305"/>
                                        </p:tgtEl>
                                      </p:cBhvr>
                                    </p:animEffect>
                                  </p:childTnLst>
                                </p:cTn>
                              </p:par>
                              <p:par>
                                <p:cTn id="49" presetID="10" presetClass="entr" presetSubtype="0" fill="hold" nodeType="withEffect">
                                  <p:stCondLst>
                                    <p:cond delay="0"/>
                                  </p:stCondLst>
                                  <p:childTnLst>
                                    <p:set>
                                      <p:cBhvr>
                                        <p:cTn id="50" dur="1" fill="hold">
                                          <p:stCondLst>
                                            <p:cond delay="0"/>
                                          </p:stCondLst>
                                        </p:cTn>
                                        <p:tgtEl>
                                          <p:spTgt spid="48">
                                            <p:txEl>
                                              <p:pRg st="2" end="2"/>
                                            </p:txEl>
                                          </p:spTgt>
                                        </p:tgtEl>
                                        <p:attrNameLst>
                                          <p:attrName>style.visibility</p:attrName>
                                        </p:attrNameLst>
                                      </p:cBhvr>
                                      <p:to>
                                        <p:strVal val="visible"/>
                                      </p:to>
                                    </p:set>
                                    <p:animEffect transition="in" filter="fade">
                                      <p:cBhvr>
                                        <p:cTn id="51" dur="500"/>
                                        <p:tgtEl>
                                          <p:spTgt spid="48">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500"/>
                                        <p:tgtEl>
                                          <p:spTgt spid="85"/>
                                        </p:tgtEl>
                                      </p:cBhvr>
                                    </p:animEffect>
                                  </p:childTnLst>
                                </p:cTn>
                              </p:par>
                              <p:par>
                                <p:cTn id="60" presetID="10"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par>
                                <p:cTn id="66" presetID="10" presetClass="entr" presetSubtype="0" fill="hold" nodeType="withEffect">
                                  <p:stCondLst>
                                    <p:cond delay="0"/>
                                  </p:stCondLst>
                                  <p:childTnLst>
                                    <p:set>
                                      <p:cBhvr>
                                        <p:cTn id="67" dur="1" fill="hold">
                                          <p:stCondLst>
                                            <p:cond delay="0"/>
                                          </p:stCondLst>
                                        </p:cTn>
                                        <p:tgtEl>
                                          <p:spTgt spid="48">
                                            <p:txEl>
                                              <p:pRg st="3" end="3"/>
                                            </p:txEl>
                                          </p:spTgt>
                                        </p:tgtEl>
                                        <p:attrNameLst>
                                          <p:attrName>style.visibility</p:attrName>
                                        </p:attrNameLst>
                                      </p:cBhvr>
                                      <p:to>
                                        <p:strVal val="visible"/>
                                      </p:to>
                                    </p:set>
                                    <p:animEffect transition="in" filter="fade">
                                      <p:cBhvr>
                                        <p:cTn id="68" dur="500"/>
                                        <p:tgtEl>
                                          <p:spTgt spid="4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5" grpId="0"/>
      <p:bldP spid="76" grpId="0"/>
      <p:bldP spid="12" grpId="0" animBg="1"/>
      <p:bldP spid="33" grpId="0" animBg="1"/>
      <p:bldP spid="34" grpId="0" animBg="1"/>
      <p:bldP spid="38" grpId="0" animBg="1"/>
      <p:bldP spid="45" grpId="0" animBg="1"/>
      <p:bldP spid="46" grpId="0" animBg="1"/>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MindSphere APIs – scalable application and connectivity development</a:t>
            </a:r>
          </a:p>
        </p:txBody>
      </p:sp>
      <p:sp>
        <p:nvSpPr>
          <p:cNvPr id="6" name="Rectangle 26"/>
          <p:cNvSpPr/>
          <p:nvPr/>
        </p:nvSpPr>
        <p:spPr bwMode="gray">
          <a:xfrm>
            <a:off x="4036498" y="1413925"/>
            <a:ext cx="7563674" cy="2607696"/>
          </a:xfrm>
          <a:prstGeom prst="rect">
            <a:avLst/>
          </a:prstGeom>
          <a:solidFill>
            <a:srgbClr val="DFE6ED"/>
          </a:solidFill>
          <a:ln w="9525" cap="flat" cmpd="sng" algn="ctr">
            <a:solidFill>
              <a:srgbClr val="DFE6ED"/>
            </a:solidFill>
            <a:prstDash val="solid"/>
            <a:miter lim="800000"/>
            <a:headEnd type="none" w="med" len="med"/>
            <a:tailEnd type="none" w="med" len="med"/>
          </a:ln>
        </p:spPr>
        <p:txBody>
          <a:bodyPr wrap="none" lIns="0" tIns="0" rIns="0" bIns="0" anchor="ct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7" name="Trapezoid 7"/>
          <p:cNvSpPr/>
          <p:nvPr/>
        </p:nvSpPr>
        <p:spPr bwMode="gray">
          <a:xfrm rot="5400000" flipV="1">
            <a:off x="2499204" y="2354532"/>
            <a:ext cx="2477904" cy="596694"/>
          </a:xfrm>
          <a:custGeom>
            <a:avLst/>
            <a:gdLst>
              <a:gd name="connsiteX0" fmla="*/ 0 w 2590572"/>
              <a:gd name="connsiteY0" fmla="*/ 597005 h 597005"/>
              <a:gd name="connsiteX1" fmla="*/ 406423 w 2590572"/>
              <a:gd name="connsiteY1" fmla="*/ 0 h 597005"/>
              <a:gd name="connsiteX2" fmla="*/ 2184149 w 2590572"/>
              <a:gd name="connsiteY2" fmla="*/ 0 h 597005"/>
              <a:gd name="connsiteX3" fmla="*/ 2590572 w 2590572"/>
              <a:gd name="connsiteY3" fmla="*/ 597005 h 597005"/>
              <a:gd name="connsiteX4" fmla="*/ 0 w 2590572"/>
              <a:gd name="connsiteY4" fmla="*/ 597005 h 597005"/>
              <a:gd name="connsiteX0" fmla="*/ 0 w 2590572"/>
              <a:gd name="connsiteY0" fmla="*/ 597005 h 597005"/>
              <a:gd name="connsiteX1" fmla="*/ 406423 w 2590572"/>
              <a:gd name="connsiteY1" fmla="*/ 0 h 597005"/>
              <a:gd name="connsiteX2" fmla="*/ 726823 w 2590572"/>
              <a:gd name="connsiteY2" fmla="*/ 3 h 597005"/>
              <a:gd name="connsiteX3" fmla="*/ 2590572 w 2590572"/>
              <a:gd name="connsiteY3" fmla="*/ 597005 h 597005"/>
              <a:gd name="connsiteX4" fmla="*/ 0 w 2590572"/>
              <a:gd name="connsiteY4" fmla="*/ 597005 h 597005"/>
              <a:gd name="connsiteX0" fmla="*/ 0 w 2590572"/>
              <a:gd name="connsiteY0" fmla="*/ 597005 h 597005"/>
              <a:gd name="connsiteX1" fmla="*/ 406423 w 2590572"/>
              <a:gd name="connsiteY1" fmla="*/ 0 h 597005"/>
              <a:gd name="connsiteX2" fmla="*/ 945787 w 2590572"/>
              <a:gd name="connsiteY2" fmla="*/ 3 h 597005"/>
              <a:gd name="connsiteX3" fmla="*/ 2590572 w 2590572"/>
              <a:gd name="connsiteY3" fmla="*/ 597005 h 597005"/>
              <a:gd name="connsiteX4" fmla="*/ 0 w 2590572"/>
              <a:gd name="connsiteY4" fmla="*/ 597005 h 597005"/>
              <a:gd name="connsiteX0" fmla="*/ 0 w 2590572"/>
              <a:gd name="connsiteY0" fmla="*/ 597005 h 597005"/>
              <a:gd name="connsiteX1" fmla="*/ 617922 w 2590572"/>
              <a:gd name="connsiteY1" fmla="*/ 0 h 597005"/>
              <a:gd name="connsiteX2" fmla="*/ 945787 w 2590572"/>
              <a:gd name="connsiteY2" fmla="*/ 3 h 597005"/>
              <a:gd name="connsiteX3" fmla="*/ 2590572 w 2590572"/>
              <a:gd name="connsiteY3" fmla="*/ 597005 h 597005"/>
              <a:gd name="connsiteX4" fmla="*/ 0 w 2590572"/>
              <a:gd name="connsiteY4" fmla="*/ 597005 h 597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72" h="597005">
                <a:moveTo>
                  <a:pt x="0" y="597005"/>
                </a:moveTo>
                <a:lnTo>
                  <a:pt x="617922" y="0"/>
                </a:lnTo>
                <a:lnTo>
                  <a:pt x="945787" y="3"/>
                </a:lnTo>
                <a:lnTo>
                  <a:pt x="2590572" y="597005"/>
                </a:lnTo>
                <a:lnTo>
                  <a:pt x="0" y="597005"/>
                </a:lnTo>
                <a:close/>
              </a:path>
            </a:pathLst>
          </a:custGeom>
          <a:solidFill>
            <a:srgbClr val="DFE6ED"/>
          </a:solidFill>
          <a:ln w="9525" cap="flat" cmpd="sng" algn="ctr">
            <a:solidFill>
              <a:srgbClr val="DFE6ED"/>
            </a:solidFill>
            <a:prstDash val="solid"/>
            <a:miter lim="800000"/>
            <a:headEnd type="none" w="med" len="med"/>
            <a:tailEnd type="none" w="med" len="med"/>
          </a:ln>
        </p:spPr>
        <p:txBody>
          <a:bodyPr wrap="none" lIns="0" tIns="0" rIns="0" bIns="0" anchor="ct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8" name="Rectangle 27"/>
          <p:cNvSpPr/>
          <p:nvPr/>
        </p:nvSpPr>
        <p:spPr bwMode="gray">
          <a:xfrm>
            <a:off x="379216" y="2005297"/>
            <a:ext cx="3060590" cy="313302"/>
          </a:xfrm>
          <a:prstGeom prst="rect">
            <a:avLst/>
          </a:prstGeom>
          <a:solidFill>
            <a:srgbClr val="DFE6ED"/>
          </a:solidFill>
          <a:ln w="9525" cap="flat" cmpd="sng" algn="ctr">
            <a:solidFill>
              <a:srgbClr val="DFE6ED"/>
            </a:solidFill>
            <a:prstDash val="solid"/>
            <a:miter lim="800000"/>
            <a:headEnd type="none" w="med" len="med"/>
            <a:tailEnd type="none" w="med" len="med"/>
          </a:ln>
        </p:spPr>
        <p:txBody>
          <a:bodyPr wrap="none" lIns="0" tIns="0" rIns="0" bIns="0" anchor="ct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11" name="Rectangle 26"/>
          <p:cNvSpPr/>
          <p:nvPr/>
        </p:nvSpPr>
        <p:spPr bwMode="gray">
          <a:xfrm>
            <a:off x="3738154" y="1557866"/>
            <a:ext cx="7862021" cy="2463756"/>
          </a:xfrm>
          <a:prstGeom prst="rect">
            <a:avLst/>
          </a:prstGeom>
          <a:noFill/>
          <a:ln>
            <a:noFill/>
          </a:ln>
        </p:spPr>
        <p:txBody>
          <a:bodyPr lIns="503738" tIns="71963" rIns="71963" bIns="71963" rtlCol="0" anchor="t"/>
          <a:lstStyle/>
          <a:p>
            <a:pPr defTabSz="913943" fontAlgn="base">
              <a:spcBef>
                <a:spcPts val="600"/>
              </a:spcBef>
              <a:spcAft>
                <a:spcPts val="600"/>
              </a:spcAft>
            </a:pPr>
            <a:r>
              <a:rPr lang="sr-Latn-RS" sz="1599" b="1" dirty="0">
                <a:solidFill>
                  <a:srgbClr val="000000"/>
                </a:solidFill>
                <a:latin typeface="Arial" pitchFamily="34" charset="0"/>
                <a:ea typeface="ＭＳ Ｐゴシック" charset="-128"/>
              </a:rPr>
              <a:t>Karakteristike </a:t>
            </a:r>
            <a:r>
              <a:rPr lang="en-US" sz="1599" b="1" dirty="0" err="1">
                <a:solidFill>
                  <a:srgbClr val="000000"/>
                </a:solidFill>
                <a:latin typeface="Arial" pitchFamily="34" charset="0"/>
                <a:ea typeface="ＭＳ Ｐゴシック" charset="-128"/>
              </a:rPr>
              <a:t>MindApps</a:t>
            </a:r>
            <a:r>
              <a:rPr lang="en-US" sz="1599" b="1" dirty="0">
                <a:solidFill>
                  <a:srgbClr val="000000"/>
                </a:solidFill>
                <a:latin typeface="Arial" pitchFamily="34" charset="0"/>
                <a:ea typeface="ＭＳ Ｐゴシック" charset="-128"/>
              </a:rPr>
              <a:t> API</a:t>
            </a:r>
            <a:r>
              <a:rPr lang="sr-Latn-RS" sz="1599" b="1" dirty="0">
                <a:solidFill>
                  <a:srgbClr val="000000"/>
                </a:solidFill>
                <a:latin typeface="Arial" pitchFamily="34" charset="0"/>
                <a:ea typeface="ＭＳ Ｐゴシック" charset="-128"/>
              </a:rPr>
              <a:t>-a</a:t>
            </a:r>
            <a:r>
              <a:rPr lang="en-US" sz="1599" b="1" dirty="0">
                <a:solidFill>
                  <a:srgbClr val="000000"/>
                </a:solidFill>
                <a:latin typeface="Arial" pitchFamily="34" charset="0"/>
                <a:ea typeface="ＭＳ Ｐゴシック" charset="-128"/>
              </a:rPr>
              <a:t>:</a:t>
            </a:r>
          </a:p>
          <a:p>
            <a:pPr marL="285607" indent="-285607" defTabSz="913943" fontAlgn="base">
              <a:spcBef>
                <a:spcPts val="600"/>
              </a:spcBef>
              <a:spcAft>
                <a:spcPts val="600"/>
              </a:spcAft>
              <a:buFont typeface="Wingdings" panose="05000000000000000000" pitchFamily="2" charset="2"/>
              <a:buChar char="§"/>
            </a:pPr>
            <a:r>
              <a:rPr lang="sr-Latn-RS" sz="1599" dirty="0" err="1">
                <a:solidFill>
                  <a:srgbClr val="000000"/>
                </a:solidFill>
                <a:latin typeface="Arial" pitchFamily="34" charset="0"/>
                <a:ea typeface="ＭＳ Ｐゴシック" charset="-128"/>
              </a:rPr>
              <a:t>MindSphere</a:t>
            </a:r>
            <a:r>
              <a:rPr lang="sr-Latn-RS" sz="1599" b="1" dirty="0">
                <a:solidFill>
                  <a:srgbClr val="000000"/>
                </a:solidFill>
                <a:latin typeface="Arial" pitchFamily="34" charset="0"/>
                <a:ea typeface="ＭＳ Ｐゴシック" charset="-128"/>
              </a:rPr>
              <a:t> </a:t>
            </a:r>
            <a:r>
              <a:rPr lang="en-US" sz="1599" b="1" dirty="0">
                <a:solidFill>
                  <a:srgbClr val="000000"/>
                </a:solidFill>
                <a:latin typeface="Arial" pitchFamily="34" charset="0"/>
                <a:ea typeface="ＭＳ Ｐゴシック" charset="-128"/>
              </a:rPr>
              <a:t>Application Programming Interface (API) </a:t>
            </a:r>
            <a:r>
              <a:rPr lang="sr-Latn-RS" sz="1599" dirty="0">
                <a:solidFill>
                  <a:srgbClr val="000000"/>
                </a:solidFill>
                <a:latin typeface="Arial" pitchFamily="34" charset="0"/>
                <a:ea typeface="ＭＳ Ｐゴシック" charset="-128"/>
              </a:rPr>
              <a:t>za razvoj aplikacija u vlasništvu korisnika</a:t>
            </a:r>
            <a:r>
              <a:rPr lang="en-US" sz="1599" dirty="0">
                <a:solidFill>
                  <a:srgbClr val="000000"/>
                </a:solidFill>
                <a:latin typeface="Arial" pitchFamily="34" charset="0"/>
                <a:ea typeface="ＭＳ Ｐゴシック" charset="-128"/>
              </a:rPr>
              <a:t> (MindApps)</a:t>
            </a:r>
          </a:p>
          <a:p>
            <a:pPr marL="285607" indent="-285607" defTabSz="913943" fontAlgn="base">
              <a:spcBef>
                <a:spcPts val="600"/>
              </a:spcBef>
              <a:spcAft>
                <a:spcPts val="600"/>
              </a:spcAft>
              <a:buClr>
                <a:srgbClr val="000000"/>
              </a:buClr>
              <a:buFont typeface="Wingdings" panose="05000000000000000000" pitchFamily="2" charset="2"/>
              <a:buChar char="§"/>
            </a:pPr>
            <a:r>
              <a:rPr lang="sr-Latn-RS" sz="1599" dirty="0">
                <a:solidFill>
                  <a:srgbClr val="000000"/>
                </a:solidFill>
                <a:latin typeface="Arial" pitchFamily="34" charset="0"/>
                <a:ea typeface="ＭＳ Ｐゴシック" charset="-128"/>
              </a:rPr>
              <a:t>Optimizovani za razvoj industrijski </a:t>
            </a:r>
            <a:r>
              <a:rPr lang="en-US" sz="1599" b="1" dirty="0">
                <a:solidFill>
                  <a:srgbClr val="000000"/>
                </a:solidFill>
                <a:latin typeface="Arial" pitchFamily="34" charset="0"/>
                <a:ea typeface="ＭＳ Ｐゴシック" charset="-128"/>
              </a:rPr>
              <a:t>IoT</a:t>
            </a:r>
            <a:r>
              <a:rPr lang="sr-Latn-RS" sz="1599" dirty="0">
                <a:solidFill>
                  <a:srgbClr val="000000"/>
                </a:solidFill>
                <a:latin typeface="Arial" pitchFamily="34" charset="0"/>
                <a:ea typeface="ＭＳ Ｐゴシック" charset="-128"/>
              </a:rPr>
              <a:t> aplikacija sa dopunskim modulima</a:t>
            </a:r>
            <a:r>
              <a:rPr lang="en-US" sz="1599" b="1" dirty="0">
                <a:solidFill>
                  <a:srgbClr val="000000"/>
                </a:solidFill>
                <a:latin typeface="Arial" pitchFamily="34" charset="0"/>
                <a:ea typeface="ＭＳ Ｐゴシック" charset="-128"/>
              </a:rPr>
              <a:t> </a:t>
            </a:r>
            <a:r>
              <a:rPr lang="en-US" sz="1599" dirty="0">
                <a:solidFill>
                  <a:srgbClr val="000000"/>
                </a:solidFill>
                <a:latin typeface="Arial" pitchFamily="34" charset="0"/>
                <a:ea typeface="ＭＳ Ｐゴシック" charset="-128"/>
              </a:rPr>
              <a:t>(</a:t>
            </a:r>
            <a:r>
              <a:rPr lang="sr-Latn-RS" sz="1599" dirty="0">
                <a:solidFill>
                  <a:srgbClr val="000000"/>
                </a:solidFill>
                <a:latin typeface="Arial" pitchFamily="34" charset="0"/>
                <a:ea typeface="ＭＳ Ｐゴシック" charset="-128"/>
              </a:rPr>
              <a:t>npr.</a:t>
            </a:r>
            <a:r>
              <a:rPr lang="en-US" sz="1599" dirty="0">
                <a:solidFill>
                  <a:srgbClr val="000000"/>
                </a:solidFill>
                <a:latin typeface="Arial" pitchFamily="34" charset="0"/>
                <a:ea typeface="ＭＳ Ｐゴシック" charset="-128"/>
              </a:rPr>
              <a:t> parsing, </a:t>
            </a:r>
            <a:r>
              <a:rPr lang="sr-Latn-RS" sz="1599" dirty="0">
                <a:solidFill>
                  <a:srgbClr val="000000"/>
                </a:solidFill>
                <a:latin typeface="Arial" pitchFamily="34" charset="0"/>
                <a:ea typeface="ＭＳ Ｐゴシック" charset="-128"/>
              </a:rPr>
              <a:t>i moduli za analitiku i vizuelizaciju</a:t>
            </a:r>
            <a:r>
              <a:rPr lang="en-US" sz="1599" dirty="0">
                <a:solidFill>
                  <a:srgbClr val="000000"/>
                </a:solidFill>
                <a:latin typeface="Arial" pitchFamily="34" charset="0"/>
                <a:ea typeface="ＭＳ Ｐゴシック" charset="-128"/>
              </a:rPr>
              <a:t>)</a:t>
            </a:r>
          </a:p>
          <a:p>
            <a:pPr marL="285607" indent="-285607" defTabSz="913943" fontAlgn="base">
              <a:spcBef>
                <a:spcPts val="600"/>
              </a:spcBef>
              <a:spcAft>
                <a:spcPts val="600"/>
              </a:spcAft>
              <a:buClr>
                <a:srgbClr val="000000"/>
              </a:buClr>
              <a:buFont typeface="Wingdings" panose="05000000000000000000" pitchFamily="2" charset="2"/>
              <a:buChar char="§"/>
            </a:pPr>
            <a:r>
              <a:rPr lang="sr-Latn-RS" sz="1599" dirty="0">
                <a:solidFill>
                  <a:srgbClr val="000000"/>
                </a:solidFill>
                <a:latin typeface="Arial" pitchFamily="34" charset="0"/>
                <a:ea typeface="ＭＳ Ｐゴシック" charset="-128"/>
              </a:rPr>
              <a:t>Obezbeđuje skalabilnost aplikacija</a:t>
            </a:r>
            <a:endParaRPr lang="en-US" sz="1599" dirty="0">
              <a:solidFill>
                <a:srgbClr val="000000"/>
              </a:solidFill>
              <a:latin typeface="Arial" pitchFamily="34" charset="0"/>
              <a:ea typeface="ＭＳ Ｐゴシック" charset="-128"/>
            </a:endParaRPr>
          </a:p>
          <a:p>
            <a:pPr marL="285607" indent="-285607" defTabSz="913943" fontAlgn="base">
              <a:spcBef>
                <a:spcPts val="600"/>
              </a:spcBef>
              <a:spcAft>
                <a:spcPts val="600"/>
              </a:spcAft>
              <a:buClr>
                <a:srgbClr val="000000"/>
              </a:buClr>
              <a:buFont typeface="Wingdings" panose="05000000000000000000" pitchFamily="2" charset="2"/>
              <a:buChar char="§"/>
            </a:pPr>
            <a:endParaRPr lang="en-US" sz="1599" dirty="0">
              <a:solidFill>
                <a:srgbClr val="000000"/>
              </a:solidFill>
              <a:latin typeface="Arial" pitchFamily="34" charset="0"/>
              <a:ea typeface="ＭＳ Ｐゴシック" charset="-128"/>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179" y="1602477"/>
            <a:ext cx="3149636" cy="2172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feld 12"/>
          <p:cNvSpPr txBox="1"/>
          <p:nvPr/>
        </p:nvSpPr>
        <p:spPr>
          <a:xfrm>
            <a:off x="4902123" y="4569989"/>
            <a:ext cx="3161696" cy="1402820"/>
          </a:xfrm>
          <a:prstGeom prst="rect">
            <a:avLst/>
          </a:prstGeom>
          <a:noFill/>
        </p:spPr>
        <p:txBody>
          <a:bodyPr wrap="square" lIns="0" tIns="0" rIns="0" bIns="0" rtlCol="0">
            <a:spAutoFit/>
          </a:bodyPr>
          <a:lstStyle/>
          <a:p>
            <a:pPr defTabSz="913943" fontAlgn="base">
              <a:lnSpc>
                <a:spcPct val="110000"/>
              </a:lnSpc>
              <a:spcAft>
                <a:spcPct val="0"/>
              </a:spcAft>
            </a:pPr>
            <a:r>
              <a:rPr lang="sr-Latn-RS" sz="1399" b="1" dirty="0" err="1">
                <a:solidFill>
                  <a:srgbClr val="000000"/>
                </a:solidFill>
                <a:latin typeface="Arial" pitchFamily="34" charset="0"/>
                <a:ea typeface="ＭＳ Ｐゴシック" charset="-128"/>
              </a:rPr>
              <a:t>MindSphere</a:t>
            </a:r>
            <a:r>
              <a:rPr lang="sr-Latn-RS" sz="1399" b="1" dirty="0">
                <a:solidFill>
                  <a:srgbClr val="000000"/>
                </a:solidFill>
                <a:latin typeface="Arial" pitchFamily="34" charset="0"/>
                <a:ea typeface="ＭＳ Ｐゴシック" charset="-128"/>
              </a:rPr>
              <a:t> </a:t>
            </a:r>
            <a:r>
              <a:rPr lang="sr-Latn-RS" sz="1399" b="1" dirty="0" err="1">
                <a:solidFill>
                  <a:srgbClr val="000000"/>
                </a:solidFill>
                <a:latin typeface="Arial" pitchFamily="34" charset="0"/>
                <a:ea typeface="ＭＳ Ｐゴシック" charset="-128"/>
              </a:rPr>
              <a:t>App</a:t>
            </a:r>
            <a:r>
              <a:rPr lang="sr-Latn-RS" sz="1399" b="1" dirty="0">
                <a:solidFill>
                  <a:srgbClr val="000000"/>
                </a:solidFill>
                <a:latin typeface="Arial" pitchFamily="34" charset="0"/>
                <a:ea typeface="ＭＳ Ｐゴシック" charset="-128"/>
              </a:rPr>
              <a:t> prodavnica</a:t>
            </a:r>
            <a:r>
              <a:rPr lang="sr-Latn-RS" sz="1399" dirty="0">
                <a:solidFill>
                  <a:srgbClr val="000000"/>
                </a:solidFill>
                <a:latin typeface="Arial" pitchFamily="34" charset="0"/>
                <a:ea typeface="ＭＳ Ｐゴシック" charset="-128"/>
              </a:rPr>
              <a:t> obezbeđuje brojne spremne aplikacije (</a:t>
            </a:r>
            <a:r>
              <a:rPr lang="sr-Latn-RS" sz="1399" dirty="0" err="1">
                <a:solidFill>
                  <a:srgbClr val="000000"/>
                </a:solidFill>
                <a:latin typeface="Arial" pitchFamily="34" charset="0"/>
                <a:ea typeface="ＭＳ Ｐゴシック" charset="-128"/>
              </a:rPr>
              <a:t>MindApps</a:t>
            </a:r>
            <a:r>
              <a:rPr lang="sr-Latn-RS" sz="1399" dirty="0">
                <a:solidFill>
                  <a:srgbClr val="000000"/>
                </a:solidFill>
                <a:latin typeface="Arial" pitchFamily="34" charset="0"/>
                <a:ea typeface="ＭＳ Ｐゴシック" charset="-128"/>
              </a:rPr>
              <a:t>)</a:t>
            </a:r>
          </a:p>
          <a:p>
            <a:pPr defTabSz="913943" fontAlgn="base">
              <a:lnSpc>
                <a:spcPct val="110000"/>
              </a:lnSpc>
              <a:spcAft>
                <a:spcPct val="0"/>
              </a:spcAft>
            </a:pPr>
            <a:endParaRPr lang="sr-Latn-RS" sz="1399" dirty="0">
              <a:solidFill>
                <a:srgbClr val="000000"/>
              </a:solidFill>
              <a:latin typeface="Arial" pitchFamily="34" charset="0"/>
              <a:ea typeface="ＭＳ Ｐゴシック" charset="-128"/>
            </a:endParaRPr>
          </a:p>
          <a:p>
            <a:pPr defTabSz="913943" fontAlgn="base">
              <a:lnSpc>
                <a:spcPct val="110000"/>
              </a:lnSpc>
              <a:spcAft>
                <a:spcPct val="0"/>
              </a:spcAft>
            </a:pPr>
            <a:r>
              <a:rPr lang="sr-Latn-RS" sz="1399" b="1" dirty="0" err="1">
                <a:solidFill>
                  <a:srgbClr val="000000"/>
                </a:solidFill>
                <a:latin typeface="Arial" pitchFamily="34" charset="0"/>
                <a:ea typeface="ＭＳ Ｐゴシック" charset="-128"/>
              </a:rPr>
              <a:t>App</a:t>
            </a:r>
            <a:r>
              <a:rPr lang="sr-Latn-RS" sz="1399" b="1" dirty="0">
                <a:solidFill>
                  <a:srgbClr val="000000"/>
                </a:solidFill>
                <a:latin typeface="Arial" pitchFamily="34" charset="0"/>
                <a:ea typeface="ＭＳ Ｐゴシック" charset="-128"/>
              </a:rPr>
              <a:t> prodavnica</a:t>
            </a:r>
            <a:r>
              <a:rPr lang="sr-Latn-RS" sz="1399" dirty="0">
                <a:solidFill>
                  <a:srgbClr val="000000"/>
                </a:solidFill>
                <a:latin typeface="Arial" pitchFamily="34" charset="0"/>
                <a:ea typeface="ＭＳ Ｐゴシック" charset="-128"/>
              </a:rPr>
              <a:t> nudi programerima kanal za promociju i </a:t>
            </a:r>
            <a:r>
              <a:rPr lang="sr-Latn-RS" sz="1399" dirty="0" err="1">
                <a:solidFill>
                  <a:srgbClr val="000000"/>
                </a:solidFill>
                <a:latin typeface="Arial" pitchFamily="34" charset="0"/>
                <a:ea typeface="ＭＳ Ｐゴシック" charset="-128"/>
              </a:rPr>
              <a:t>monetarizaciju</a:t>
            </a:r>
            <a:endParaRPr lang="en-US" sz="1399" dirty="0">
              <a:solidFill>
                <a:srgbClr val="000000"/>
              </a:solidFill>
              <a:latin typeface="Arial" pitchFamily="34" charset="0"/>
              <a:ea typeface="ＭＳ Ｐゴシック" charset="-128"/>
            </a:endParaRPr>
          </a:p>
        </p:txBody>
      </p:sp>
      <p:sp>
        <p:nvSpPr>
          <p:cNvPr id="14" name="Textfeld 13"/>
          <p:cNvSpPr txBox="1"/>
          <p:nvPr/>
        </p:nvSpPr>
        <p:spPr>
          <a:xfrm>
            <a:off x="8823492" y="4569989"/>
            <a:ext cx="2840969" cy="1165960"/>
          </a:xfrm>
          <a:prstGeom prst="rect">
            <a:avLst/>
          </a:prstGeom>
          <a:noFill/>
        </p:spPr>
        <p:txBody>
          <a:bodyPr wrap="square" lIns="0" tIns="0" rIns="0" bIns="0" rtlCol="0">
            <a:spAutoFit/>
          </a:bodyPr>
          <a:lstStyle/>
          <a:p>
            <a:pPr defTabSz="913943" fontAlgn="base">
              <a:lnSpc>
                <a:spcPct val="110000"/>
              </a:lnSpc>
              <a:spcAft>
                <a:spcPct val="0"/>
              </a:spcAft>
            </a:pPr>
            <a:r>
              <a:rPr lang="sr-Latn-RS" sz="1399" b="1" dirty="0">
                <a:solidFill>
                  <a:srgbClr val="000000"/>
                </a:solidFill>
                <a:latin typeface="Arial" pitchFamily="34" charset="0"/>
                <a:ea typeface="ＭＳ Ｐゴシック" charset="-128"/>
              </a:rPr>
              <a:t>Zajednica programera</a:t>
            </a:r>
            <a:r>
              <a:rPr lang="en-US" sz="1399" dirty="0">
                <a:solidFill>
                  <a:srgbClr val="000000"/>
                </a:solidFill>
                <a:latin typeface="Arial" pitchFamily="34" charset="0"/>
                <a:ea typeface="ＭＳ Ｐゴシック" charset="-128"/>
              </a:rPr>
              <a:t> </a:t>
            </a:r>
            <a:r>
              <a:rPr lang="sr-Latn-RS" sz="1399" dirty="0">
                <a:solidFill>
                  <a:srgbClr val="000000"/>
                </a:solidFill>
                <a:latin typeface="Arial" pitchFamily="34" charset="0"/>
                <a:ea typeface="ＭＳ Ｐゴシック" charset="-128"/>
              </a:rPr>
              <a:t>podržana je preko </a:t>
            </a:r>
            <a:r>
              <a:rPr lang="en-US" sz="1399" dirty="0">
                <a:solidFill>
                  <a:srgbClr val="000000"/>
                </a:solidFill>
                <a:latin typeface="Arial" pitchFamily="34" charset="0"/>
                <a:ea typeface="ＭＳ Ｐゴシック" charset="-128"/>
              </a:rPr>
              <a:t>Developer Portal</a:t>
            </a:r>
            <a:r>
              <a:rPr lang="sr-Latn-RS" sz="1399" dirty="0">
                <a:solidFill>
                  <a:srgbClr val="000000"/>
                </a:solidFill>
                <a:latin typeface="Arial" pitchFamily="34" charset="0"/>
                <a:ea typeface="ＭＳ Ｐゴシック" charset="-128"/>
              </a:rPr>
              <a:t>-a</a:t>
            </a:r>
            <a:r>
              <a:rPr lang="en-US" sz="1399" dirty="0">
                <a:solidFill>
                  <a:srgbClr val="000000"/>
                </a:solidFill>
                <a:latin typeface="Arial" pitchFamily="34" charset="0"/>
                <a:ea typeface="ＭＳ Ｐゴシック" charset="-128"/>
              </a:rPr>
              <a:t>, Developer Conference</a:t>
            </a:r>
            <a:r>
              <a:rPr lang="sr-Latn-RS" sz="1399" dirty="0">
                <a:solidFill>
                  <a:srgbClr val="000000"/>
                </a:solidFill>
                <a:latin typeface="Arial" pitchFamily="34" charset="0"/>
                <a:ea typeface="ＭＳ Ｐゴシック" charset="-128"/>
              </a:rPr>
              <a:t>-a</a:t>
            </a:r>
            <a:r>
              <a:rPr lang="en-US" sz="1399" dirty="0">
                <a:solidFill>
                  <a:srgbClr val="000000"/>
                </a:solidFill>
                <a:latin typeface="Arial" pitchFamily="34" charset="0"/>
                <a:ea typeface="ＭＳ Ｐゴシック" charset="-128"/>
              </a:rPr>
              <a:t>, </a:t>
            </a:r>
            <a:r>
              <a:rPr lang="sr-Latn-RS" sz="1399" dirty="0">
                <a:solidFill>
                  <a:srgbClr val="000000"/>
                </a:solidFill>
                <a:latin typeface="Arial" pitchFamily="34" charset="0"/>
                <a:ea typeface="ＭＳ Ｐゴシック" charset="-128"/>
              </a:rPr>
              <a:t>savetovanje</a:t>
            </a:r>
            <a:r>
              <a:rPr lang="en-US" sz="1399" dirty="0">
                <a:solidFill>
                  <a:srgbClr val="000000"/>
                </a:solidFill>
                <a:latin typeface="Arial" pitchFamily="34" charset="0"/>
                <a:ea typeface="ＭＳ Ｐゴシック" charset="-128"/>
              </a:rPr>
              <a:t>, </a:t>
            </a:r>
            <a:r>
              <a:rPr lang="sr-Latn-RS" sz="1399" dirty="0">
                <a:solidFill>
                  <a:srgbClr val="000000"/>
                </a:solidFill>
                <a:latin typeface="Arial" pitchFamily="34" charset="0"/>
                <a:ea typeface="ＭＳ Ｐゴシック" charset="-128"/>
              </a:rPr>
              <a:t>besplatnih</a:t>
            </a:r>
            <a:r>
              <a:rPr lang="en-US" sz="1399" dirty="0">
                <a:solidFill>
                  <a:srgbClr val="000000"/>
                </a:solidFill>
                <a:latin typeface="Arial" pitchFamily="34" charset="0"/>
                <a:ea typeface="ＭＳ Ｐゴシック" charset="-128"/>
              </a:rPr>
              <a:t> demo apps, </a:t>
            </a:r>
            <a:r>
              <a:rPr lang="sr-Latn-RS" sz="1399" dirty="0">
                <a:solidFill>
                  <a:srgbClr val="000000"/>
                </a:solidFill>
                <a:latin typeface="Arial" pitchFamily="34" charset="0"/>
                <a:ea typeface="ＭＳ Ｐゴシック" charset="-128"/>
              </a:rPr>
              <a:t>i još mnogo toga</a:t>
            </a:r>
            <a:endParaRPr lang="en-US" sz="1399" dirty="0">
              <a:solidFill>
                <a:srgbClr val="000000"/>
              </a:solidFill>
              <a:latin typeface="Arial" pitchFamily="34" charset="0"/>
              <a:ea typeface="ＭＳ Ｐゴシック" charset="-128"/>
            </a:endParaRPr>
          </a:p>
        </p:txBody>
      </p:sp>
      <p:sp>
        <p:nvSpPr>
          <p:cNvPr id="15" name="Textfeld 14"/>
          <p:cNvSpPr txBox="1"/>
          <p:nvPr/>
        </p:nvSpPr>
        <p:spPr>
          <a:xfrm>
            <a:off x="871436" y="4569989"/>
            <a:ext cx="3304377" cy="1165960"/>
          </a:xfrm>
          <a:prstGeom prst="rect">
            <a:avLst/>
          </a:prstGeom>
          <a:noFill/>
        </p:spPr>
        <p:txBody>
          <a:bodyPr wrap="square" lIns="0" tIns="0" rIns="0" bIns="0" rtlCol="0">
            <a:spAutoFit/>
          </a:bodyPr>
          <a:lstStyle/>
          <a:p>
            <a:pPr defTabSz="913943" fontAlgn="base">
              <a:lnSpc>
                <a:spcPct val="110000"/>
              </a:lnSpc>
              <a:spcAft>
                <a:spcPct val="0"/>
              </a:spcAft>
            </a:pPr>
            <a:r>
              <a:rPr lang="sr-Latn-RS" sz="1399" b="1" dirty="0">
                <a:solidFill>
                  <a:srgbClr val="000000"/>
                </a:solidFill>
                <a:latin typeface="Arial" pitchFamily="34" charset="0"/>
                <a:ea typeface="ＭＳ Ｐゴシック" charset="-128"/>
              </a:rPr>
              <a:t>Razvojni alati </a:t>
            </a:r>
            <a:r>
              <a:rPr lang="sr-Latn-RS" sz="1399" dirty="0">
                <a:solidFill>
                  <a:srgbClr val="000000"/>
                </a:solidFill>
                <a:latin typeface="Arial" pitchFamily="34" charset="0"/>
                <a:ea typeface="ＭＳ Ｐゴシック" charset="-128"/>
              </a:rPr>
              <a:t>za standardna razvojna okruženja (</a:t>
            </a:r>
            <a:r>
              <a:rPr lang="sr-Latn-RS" sz="1399" dirty="0" err="1">
                <a:solidFill>
                  <a:srgbClr val="000000"/>
                </a:solidFill>
                <a:latin typeface="Arial" pitchFamily="34" charset="0"/>
                <a:ea typeface="ＭＳ Ｐゴシック" charset="-128"/>
              </a:rPr>
              <a:t>IDEs</a:t>
            </a:r>
            <a:r>
              <a:rPr lang="sr-Latn-RS" sz="1399" dirty="0">
                <a:solidFill>
                  <a:srgbClr val="000000"/>
                </a:solidFill>
                <a:latin typeface="Arial" pitchFamily="34" charset="0"/>
                <a:ea typeface="ＭＳ Ｐゴシック" charset="-128"/>
              </a:rPr>
              <a:t>) </a:t>
            </a:r>
            <a:r>
              <a:rPr lang="sr-Latn-RS" sz="1399" dirty="0" err="1">
                <a:solidFill>
                  <a:srgbClr val="000000"/>
                </a:solidFill>
                <a:latin typeface="Arial" pitchFamily="34" charset="0"/>
                <a:ea typeface="ＭＳ Ｐゴシック" charset="-128"/>
              </a:rPr>
              <a:t>Eclipse</a:t>
            </a:r>
            <a:r>
              <a:rPr lang="sr-Latn-RS" sz="1399" dirty="0">
                <a:solidFill>
                  <a:srgbClr val="000000"/>
                </a:solidFill>
                <a:latin typeface="Arial" pitchFamily="34" charset="0"/>
                <a:ea typeface="ＭＳ Ｐゴシック" charset="-128"/>
              </a:rPr>
              <a:t>, </a:t>
            </a:r>
            <a:r>
              <a:rPr lang="sr-Latn-RS" sz="1399" dirty="0" err="1">
                <a:solidFill>
                  <a:srgbClr val="000000"/>
                </a:solidFill>
                <a:latin typeface="Arial" pitchFamily="34" charset="0"/>
                <a:ea typeface="ＭＳ Ｐゴシック" charset="-128"/>
              </a:rPr>
              <a:t>IntelliJ</a:t>
            </a:r>
            <a:r>
              <a:rPr lang="en-US" sz="1399" dirty="0">
                <a:solidFill>
                  <a:srgbClr val="000000"/>
                </a:solidFill>
                <a:latin typeface="Arial" pitchFamily="34" charset="0"/>
                <a:ea typeface="ＭＳ Ｐゴシック" charset="-128"/>
              </a:rPr>
              <a:t>. </a:t>
            </a:r>
          </a:p>
          <a:p>
            <a:pPr defTabSz="913943" fontAlgn="base">
              <a:lnSpc>
                <a:spcPct val="110000"/>
              </a:lnSpc>
              <a:spcAft>
                <a:spcPct val="0"/>
              </a:spcAft>
            </a:pPr>
            <a:r>
              <a:rPr lang="sr-Latn-RS" sz="1399" dirty="0">
                <a:solidFill>
                  <a:srgbClr val="000000"/>
                </a:solidFill>
                <a:latin typeface="Arial" pitchFamily="34" charset="0"/>
                <a:ea typeface="ＭＳ Ｐゴシック" charset="-128"/>
              </a:rPr>
              <a:t>Dopunski </a:t>
            </a:r>
            <a:r>
              <a:rPr lang="sr-Latn-RS" sz="1399" dirty="0" err="1">
                <a:solidFill>
                  <a:srgbClr val="000000"/>
                </a:solidFill>
                <a:latin typeface="Arial" pitchFamily="34" charset="0"/>
                <a:ea typeface="ＭＳ Ｐゴシック" charset="-128"/>
              </a:rPr>
              <a:t>IoT</a:t>
            </a:r>
            <a:r>
              <a:rPr lang="sr-Latn-RS" sz="1399" dirty="0">
                <a:solidFill>
                  <a:srgbClr val="000000"/>
                </a:solidFill>
                <a:latin typeface="Arial" pitchFamily="34" charset="0"/>
                <a:ea typeface="ＭＳ Ｐゴシック" charset="-128"/>
              </a:rPr>
              <a:t> moduli za određene slučajeve (npr. </a:t>
            </a:r>
            <a:r>
              <a:rPr lang="sr-Latn-RS" sz="1399" dirty="0" err="1">
                <a:solidFill>
                  <a:srgbClr val="000000"/>
                </a:solidFill>
                <a:latin typeface="Arial" pitchFamily="34" charset="0"/>
                <a:ea typeface="ＭＳ Ｐゴシック" charset="-128"/>
              </a:rPr>
              <a:t>parsing</a:t>
            </a:r>
            <a:r>
              <a:rPr lang="sr-Latn-RS" sz="1399" dirty="0">
                <a:solidFill>
                  <a:srgbClr val="000000"/>
                </a:solidFill>
                <a:latin typeface="Arial" pitchFamily="34" charset="0"/>
                <a:ea typeface="ＭＳ Ｐゴシック" charset="-128"/>
              </a:rPr>
              <a:t>, analitika i moduli za vizuelizaciju</a:t>
            </a:r>
            <a:r>
              <a:rPr lang="en-US" sz="1399" dirty="0">
                <a:solidFill>
                  <a:srgbClr val="000000"/>
                </a:solidFill>
                <a:latin typeface="Arial" pitchFamily="34" charset="0"/>
                <a:ea typeface="ＭＳ Ｐゴシック" charset="-128"/>
              </a:rPr>
              <a:t>)</a:t>
            </a:r>
            <a:r>
              <a:rPr lang="sr-Latn-RS" sz="1399" dirty="0">
                <a:solidFill>
                  <a:srgbClr val="000000"/>
                </a:solidFill>
                <a:latin typeface="Arial" pitchFamily="34" charset="0"/>
                <a:ea typeface="ＭＳ Ｐゴシック" charset="-128"/>
              </a:rPr>
              <a:t>.</a:t>
            </a:r>
            <a:endParaRPr lang="en-US" sz="1399" dirty="0">
              <a:solidFill>
                <a:srgbClr val="000000"/>
              </a:solidFill>
              <a:latin typeface="Arial" pitchFamily="34" charset="0"/>
              <a:ea typeface="ＭＳ Ｐゴシック" charset="-128"/>
            </a:endParaRPr>
          </a:p>
        </p:txBody>
      </p:sp>
      <p:sp>
        <p:nvSpPr>
          <p:cNvPr id="16" name="Oval 11"/>
          <p:cNvSpPr/>
          <p:nvPr/>
        </p:nvSpPr>
        <p:spPr bwMode="gray">
          <a:xfrm>
            <a:off x="491070" y="4569989"/>
            <a:ext cx="251869" cy="251869"/>
          </a:xfrm>
          <a:prstGeom prst="ellipse">
            <a:avLst/>
          </a:prstGeom>
          <a:solidFill>
            <a:srgbClr val="006487"/>
          </a:solidFill>
          <a:ln>
            <a:solidFill>
              <a:srgbClr val="006487"/>
            </a:solidFill>
          </a:ln>
        </p:spPr>
        <p:txBody>
          <a:bodyPr lIns="0" tIns="0" rIns="0" bIns="0" rtlCol="0" anchor="ctr" anchorCtr="0"/>
          <a:lstStyle/>
          <a:p>
            <a:pPr algn="ctr" defTabSz="913943" fontAlgn="base">
              <a:spcAft>
                <a:spcPct val="0"/>
              </a:spcAft>
            </a:pPr>
            <a:r>
              <a:rPr lang="en-US" sz="1199" b="1" dirty="0">
                <a:solidFill>
                  <a:srgbClr val="FFFFFF"/>
                </a:solidFill>
                <a:latin typeface="Arial" pitchFamily="34" charset="0"/>
                <a:ea typeface="ＭＳ Ｐゴシック" charset="-128"/>
              </a:rPr>
              <a:t>1</a:t>
            </a:r>
          </a:p>
        </p:txBody>
      </p:sp>
      <p:sp>
        <p:nvSpPr>
          <p:cNvPr id="17" name="Oval 32"/>
          <p:cNvSpPr/>
          <p:nvPr/>
        </p:nvSpPr>
        <p:spPr bwMode="gray">
          <a:xfrm>
            <a:off x="4401633" y="4569989"/>
            <a:ext cx="251869" cy="251869"/>
          </a:xfrm>
          <a:prstGeom prst="ellipse">
            <a:avLst/>
          </a:prstGeom>
          <a:solidFill>
            <a:srgbClr val="006487"/>
          </a:solidFill>
          <a:ln>
            <a:solidFill>
              <a:srgbClr val="006487"/>
            </a:solidFill>
          </a:ln>
        </p:spPr>
        <p:txBody>
          <a:bodyPr lIns="0" tIns="0" rIns="0" bIns="0" rtlCol="0" anchor="ctr" anchorCtr="0"/>
          <a:lstStyle/>
          <a:p>
            <a:pPr algn="ctr" defTabSz="913943" fontAlgn="base">
              <a:spcAft>
                <a:spcPct val="0"/>
              </a:spcAft>
            </a:pPr>
            <a:r>
              <a:rPr lang="en-US" sz="1199" b="1" dirty="0">
                <a:solidFill>
                  <a:srgbClr val="FFFFFF"/>
                </a:solidFill>
                <a:latin typeface="Arial" pitchFamily="34" charset="0"/>
                <a:ea typeface="ＭＳ Ｐゴシック" charset="-128"/>
              </a:rPr>
              <a:t>2</a:t>
            </a:r>
          </a:p>
        </p:txBody>
      </p:sp>
      <p:sp>
        <p:nvSpPr>
          <p:cNvPr id="18" name="Oval 33"/>
          <p:cNvSpPr/>
          <p:nvPr/>
        </p:nvSpPr>
        <p:spPr bwMode="gray">
          <a:xfrm>
            <a:off x="8400051" y="4569989"/>
            <a:ext cx="251869" cy="251869"/>
          </a:xfrm>
          <a:prstGeom prst="ellipse">
            <a:avLst/>
          </a:prstGeom>
          <a:solidFill>
            <a:srgbClr val="006487"/>
          </a:solidFill>
          <a:ln>
            <a:solidFill>
              <a:srgbClr val="006487"/>
            </a:solidFill>
          </a:ln>
        </p:spPr>
        <p:txBody>
          <a:bodyPr lIns="0" tIns="0" rIns="0" bIns="0" rtlCol="0" anchor="ctr" anchorCtr="0"/>
          <a:lstStyle/>
          <a:p>
            <a:pPr algn="ctr" defTabSz="913943" fontAlgn="base">
              <a:spcAft>
                <a:spcPct val="0"/>
              </a:spcAft>
            </a:pPr>
            <a:r>
              <a:rPr lang="en-US" sz="1199" b="1" dirty="0">
                <a:solidFill>
                  <a:srgbClr val="FFFFFF"/>
                </a:solidFill>
                <a:latin typeface="Arial" pitchFamily="34" charset="0"/>
                <a:ea typeface="ＭＳ Ｐゴシック" charset="-128"/>
              </a:rPr>
              <a:t>3</a:t>
            </a:r>
          </a:p>
        </p:txBody>
      </p:sp>
      <p:cxnSp>
        <p:nvCxnSpPr>
          <p:cNvPr id="19" name="Straight Connector 14"/>
          <p:cNvCxnSpPr/>
          <p:nvPr/>
        </p:nvCxnSpPr>
        <p:spPr bwMode="auto">
          <a:xfrm>
            <a:off x="491071" y="4360605"/>
            <a:ext cx="11109101" cy="0"/>
          </a:xfrm>
          <a:prstGeom prst="line">
            <a:avLst/>
          </a:prstGeom>
          <a:solidFill>
            <a:schemeClr val="tx2"/>
          </a:solidFill>
          <a:ln w="9525" cap="flat" cmpd="sng" algn="ctr">
            <a:solidFill>
              <a:srgbClr val="006487"/>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0" name="TextBox 12"/>
          <p:cNvSpPr txBox="1"/>
          <p:nvPr/>
        </p:nvSpPr>
        <p:spPr>
          <a:xfrm>
            <a:off x="4135316" y="4235764"/>
            <a:ext cx="3921369" cy="249748"/>
          </a:xfrm>
          <a:prstGeom prst="rect">
            <a:avLst/>
          </a:prstGeom>
          <a:solidFill>
            <a:schemeClr val="bg1"/>
          </a:solidFill>
        </p:spPr>
        <p:txBody>
          <a:bodyPr wrap="square" lIns="0" tIns="0" rIns="0" bIns="0" rtlCol="0">
            <a:spAutoFit/>
          </a:bodyPr>
          <a:lstStyle/>
          <a:p>
            <a:pPr algn="ctr" defTabSz="913943" fontAlgn="base">
              <a:lnSpc>
                <a:spcPct val="110000"/>
              </a:lnSpc>
              <a:spcAft>
                <a:spcPct val="0"/>
              </a:spcAft>
            </a:pPr>
            <a:r>
              <a:rPr lang="sr-Latn-RS" sz="1599" b="1" dirty="0">
                <a:solidFill>
                  <a:srgbClr val="006487"/>
                </a:solidFill>
                <a:latin typeface="Arial" pitchFamily="34" charset="0"/>
                <a:ea typeface="ＭＳ Ｐゴシック" charset="-128"/>
              </a:rPr>
              <a:t>Ključne osobine za</a:t>
            </a:r>
            <a:r>
              <a:rPr lang="en-US" sz="1599" b="1" dirty="0">
                <a:solidFill>
                  <a:srgbClr val="006487"/>
                </a:solidFill>
                <a:latin typeface="Arial" pitchFamily="34" charset="0"/>
                <a:ea typeface="ＭＳ Ｐゴシック" charset="-128"/>
              </a:rPr>
              <a:t> </a:t>
            </a:r>
            <a:r>
              <a:rPr lang="en-US" sz="1599" b="1" dirty="0" err="1">
                <a:solidFill>
                  <a:srgbClr val="006487"/>
                </a:solidFill>
                <a:latin typeface="Arial" pitchFamily="34" charset="0"/>
                <a:ea typeface="ＭＳ Ｐゴシック" charset="-128"/>
              </a:rPr>
              <a:t>MindApp</a:t>
            </a:r>
            <a:r>
              <a:rPr lang="en-US" sz="1599" b="1" dirty="0">
                <a:solidFill>
                  <a:srgbClr val="006487"/>
                </a:solidFill>
                <a:latin typeface="Arial" pitchFamily="34" charset="0"/>
                <a:ea typeface="ＭＳ Ｐゴシック" charset="-128"/>
              </a:rPr>
              <a:t> API</a:t>
            </a:r>
            <a:r>
              <a:rPr lang="sr-Latn-RS" sz="1599" b="1" dirty="0">
                <a:solidFill>
                  <a:srgbClr val="006487"/>
                </a:solidFill>
                <a:latin typeface="Arial" pitchFamily="34" charset="0"/>
                <a:ea typeface="ＭＳ Ｐゴシック" charset="-128"/>
              </a:rPr>
              <a:t>-e</a:t>
            </a:r>
            <a:endParaRPr lang="en-US" sz="1599" b="1" dirty="0">
              <a:solidFill>
                <a:srgbClr val="006487"/>
              </a:solidFill>
              <a:latin typeface="Arial" pitchFamily="34" charset="0"/>
              <a:ea typeface="ＭＳ Ｐゴシック" charset="-128"/>
            </a:endParaRPr>
          </a:p>
        </p:txBody>
      </p:sp>
    </p:spTree>
    <p:extLst>
      <p:ext uri="{BB962C8B-B14F-4D97-AF65-F5344CB8AC3E}">
        <p14:creationId xmlns:p14="http://schemas.microsoft.com/office/powerpoint/2010/main" val="66383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animBg="1"/>
      <p:bldP spid="17" grpId="0" animBg="1"/>
      <p:bldP spid="1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Lst>
</file>

<file path=ppt/tags/tag10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0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0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1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1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2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13:111,25-49,37504-374,25-306,1349"/>
  <p:tag name="CDT_MASTERSHAPE3" val="5:111,25-366,85-374,25-593,65"/>
</p:tagLst>
</file>

<file path=ppt/tags/tag13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3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4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EE4P_TEMPLATESTYLE" val="7"/>
</p:tagLst>
</file>

<file path=ppt/tags/tag148.xml><?xml version="1.0" encoding="utf-8"?>
<p:tagLst xmlns:a="http://schemas.openxmlformats.org/drawingml/2006/main" xmlns:r="http://schemas.openxmlformats.org/officeDocument/2006/relationships" xmlns:p="http://schemas.openxmlformats.org/presentationml/2006/main">
  <p:tag name="EE4P_TEMPLATESTYLE" val="7"/>
</p:tagLst>
</file>

<file path=ppt/tags/tag149.xml><?xml version="1.0" encoding="utf-8"?>
<p:tagLst xmlns:a="http://schemas.openxmlformats.org/drawingml/2006/main" xmlns:r="http://schemas.openxmlformats.org/officeDocument/2006/relationships" xmlns:p="http://schemas.openxmlformats.org/presentationml/2006/main">
  <p:tag name="EE4P_TEMPLATESTYLE" val="7"/>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Lst>
</file>

<file path=ppt/tags/tag150.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51.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52.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53.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54.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55.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56.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57.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58.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59.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Lst>
</file>

<file path=ppt/tags/tag160.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61.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62.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63.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EMPOWERBULLET" val="EMPOWERBULLET"/>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68.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69.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430,875"/>
  <p:tag name="CDT_MASTERSHAPE3" val="4:111,25-491,625-374,25-430,875"/>
</p:tagLst>
</file>

<file path=ppt/tags/tag170.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71.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72.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73.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74.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75.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76.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WlFasrJKhEyEz8tw3dJwPg"/>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_MU6op0MkEKv1LIaOcvY9g"/>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ojrVxhEtFkae82EsDkhkJw"/>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Lst>
</file>

<file path=ppt/tags/tag1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GlOgdBJAWkOyyg4hcjAJL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XW91I9rXwkmTi3tWNJW7Bg"/>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OgnoGyEFd0uogo06OncDO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JvF19Oj9PEqQephRP_65yw"/>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G4Vif9pa9EWJEAEjJkonXg"/>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F1G53rcNfk.85bsoHloRL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J52IJ1vdq0KxiZRLEyeW6w"/>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wi4X3VwfEUCdYBgAqui20w"/>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NJQJnSQbKUq1.YiwqhNmOQ"/>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lj6h.wEpE0ucwuGsuYxwGA"/>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UjhaTikzoES6ISw0MJqNPA"/>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KWUoxQeDGUCeZ5AQStAi.A"/>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lgRVV1pouEKrCfnfXi8awg"/>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O_uhtWbeOU.e65UELa_Cpg"/>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og3CAvrPOkuy9kPpajvr2Q"/>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VeqyA0RJjU2YzR8XaCITKg"/>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ylqnCRlLmUyzjWuQwTTU_w"/>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MGnxEjkn0U.KjIu6ixf80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gBz3Z_LjskCtlBfsReoJhg"/>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PACC0crOTkCwLfKmLuhvuA"/>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QrBfyY9sV0Gr7KagslaNcg"/>
</p:tagLst>
</file>

<file path=ppt/tags/tag203.xml><?xml version="1.0" encoding="utf-8"?>
<p:tagLst xmlns:a="http://schemas.openxmlformats.org/drawingml/2006/main" xmlns:r="http://schemas.openxmlformats.org/officeDocument/2006/relationships" xmlns:p="http://schemas.openxmlformats.org/presentationml/2006/main">
  <p:tag name="CDT_TMP_FONTSIZE" val="10"/>
  <p:tag name="THINKCELLSHAPEDONOTDELETE" val="pQ_Jw2Yo97kiZaMY3XIDNh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ADXAR9K.gUmU7AHmXmtJbA"/>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TvfycyLp_0KFxsNdta5Usw"/>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NyRCScuI.ECDRD.AkM.iY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Gv6DrUXjXkSVRmH_h_G6C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6nnhwdLIa0Wnlnp1LXcfzQ"/>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fTY8YHwD7U28kYPzVSA2qQ"/>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5:111,25-820,4528-374,25-102,0472"/>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sSTdNVbVlEuM097iaJ8CxA"/>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XCjjsYmCkESgjoK6.XK1S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qPtthvQ1PUar9oHoVvgTaQ"/>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qktxOTWSD02NEpQ.UizVj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dQ2ry2Y5pUiF3Rc6ExD0cw"/>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it5fSW7LMk.BnnKxy1sctw"/>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h7USX6Xyy0aDSrTJpG64j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Ioum8JT2q0eILIjOoW48VA"/>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SWIwTy.sSUuZB5dOFP0LZA"/>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8ur1Y1eocUyXOS32NtNx9Q"/>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 name="CDT_MASTERSHAPE3" val="5:111,25-820,4528-374,25-102,0472"/>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7ppRYjD77E.bx1ae2l4Phg"/>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DBXgosms4EO22j7PUMSVoA"/>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GZZXHKGw6U.zQL.Q5pvL7A"/>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z2yd5xEbdk2EjwgOpaPn7Q"/>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lVwTxwdeX0q4u7crV9nOSw"/>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LUIOe9Z1uke7TFGPpAtRtg"/>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mHGJWHbZjUWfPe2iwHexC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Uf7KynHOB0a1rAoCUH1h8g"/>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lb2b.BmBQkOQ_.0leXO9q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5v0L5N8MDESZnQAENGGV7w"/>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 name="CDT_MASTERSHAPE3" val="6:111,25-820,4528-374,25-102,0472"/>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CR5DffzZl0iQaSB4sCKMdg"/>
</p:tagLst>
</file>

<file path=ppt/tags/tag23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NJQJnSQbKUq1.YiwqhNmOQ"/>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Lst>
</file>

<file path=ppt/tags/tag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317,4803"/>
  <p:tag name="CDT_MASTERSHAPE3" val="13:111,25-378,2696-181,375-317,4803"/>
  <p:tag name="CDT_MASTERSHAPE4" val="12:304-49,37504-181,5-317,4803"/>
  <p:tag name="CDT_MASTERSHAPE5" val="15:304-378,2697-181,5-317,4803"/>
  <p:tag name="CDT_MASTERSHAPE6" val="10:111,25-820,4528-374,25-102,0472"/>
</p:tagLst>
</file>

<file path=ppt/tags/tag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3072:0-0-0-0"/>
  <p:tag name="CDT_MASTERSHAPE11" val="3073:0-0-0-0"/>
  <p:tag name="CDT_MASTERSHAPE12" val="3074:0-0-0-0"/>
  <p:tag name="CDT_MASTERSHAPE13" val="3075:0-0-0-0"/>
  <p:tag name="CDT_MASTERSHAPE14" val="3076:0-0-0-0"/>
  <p:tag name="CDT_MASTERSHAPE15" val="3077: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2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PROT" val="3"/>
  <p:tag name="CDT_PROT_TOP" val="0"/>
  <p:tag name="CDT_PROT_LEFT" val="0"/>
  <p:tag name="CDT_PROT_WIDTH" val="960,5"/>
  <p:tag name="CDT_PROT_HEIGHT" val="99,87504"/>
  <p:tag name="CDT_DELETE_ONEVENT_NEWPRES" val="False"/>
</p:tagLst>
</file>

<file path=ppt/tags/tag3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8"/>
  <p:tag name="CDT_PROT" val="3"/>
  <p:tag name="CDT_PROT_TOP" val="519,5"/>
  <p:tag name="CDT_PROT_LEFT" val="0"/>
  <p:tag name="CDT_PROT_WIDTH" val="309,6244"/>
  <p:tag name="CDT_PROT_HEIGHT" val="20,5"/>
</p:tagLst>
</file>

<file path=ppt/tags/tag3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32.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
  <p:tag name="CDT_PROT_LEFT" val="298,2492"/>
  <p:tag name="CDT_PROT_WIDTH" val="662,2507"/>
  <p:tag name="CDT_PROT_HEIGHT" val="20,5"/>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3"/>
  <p:tag name="CDT_PROT_TOP" val="111,25"/>
  <p:tag name="CDT_PROT_LEFT" val="366,85"/>
  <p:tag name="CDT_PROT_WIDTH" val="593,65"/>
  <p:tag name="CDT_PROT_HEIGHT" val="374,25"/>
  <p:tag name="CDT_DELETE_ONEVENT_NEWPRES" val="False"/>
</p:tagLst>
</file>

<file path=ppt/tags/tag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DELETE_ONEVENT_NEWPRES" val="False"/>
  <p:tag name="CDT_PROT" val="2"/>
  <p:tag name="CDT_PROT_TOP" val="0"/>
  <p:tag name="CDT_PROT_LEFT" val="0"/>
  <p:tag name="CDT_PROT_WIDTH" val="960,5"/>
  <p:tag name="CDT_PROT_HEIGHT" val="99,87504"/>
</p:tagLst>
</file>

<file path=ppt/tags/tag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3"/>
  <p:tag name="CDT_PROT_TOP" val="111,25"/>
  <p:tag name="CDT_PROT_LEFT" val="366,85"/>
  <p:tag name="CDT_PROT_WIDTH" val="593,65"/>
  <p:tag name="CDT_PROT_HEIGHT" val="374,25"/>
  <p:tag name="CDT_DELETE_ONEVENT_NEWPRES" val="False"/>
</p:tagLst>
</file>

<file path=ppt/tags/tag4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4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4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06,1349"/>
  <p:tag name="CDT_PROT_HEIGHT" val="374,25"/>
</p:tagLst>
</file>

<file path=ppt/tags/tag4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DELETE_ONEVENT_NEWPRES" val="False"/>
  <p:tag name="CDT_PROT" val="2"/>
  <p:tag name="CDT_PROT_TOP" val="111,25"/>
  <p:tag name="CDT_PROT_LEFT" val="366,85"/>
  <p:tag name="CDT_PROT_WIDTH" val="593,65"/>
  <p:tag name="CDT_PROT_HEIGHT" val="374,25"/>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4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4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5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5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5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5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5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374,25"/>
</p:tagLst>
</file>

<file path=ppt/tags/tag5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5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57.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58.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ags/tag5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326,7-960,5"/>
  <p:tag name="CDT_MASTERSHAPE2" val="11: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Lst>
</file>

<file path=ppt/tags/tag6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83,5"/>
  <p:tag name="CDT_PROT_HEIGHT" val="374,25"/>
</p:tagLst>
</file>

<file path=ppt/tags/tag6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44,125"/>
  <p:tag name="CDT_PROT_WIDTH" val="283,4646"/>
  <p:tag name="CDT_PROT_HEIGHT" val="374,25"/>
</p:tagLst>
</file>

<file path=ppt/tags/tag6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639,0355"/>
  <p:tag name="CDT_PROT_WIDTH" val="283,4646"/>
  <p:tag name="CDT_PROT_HEIGHT" val="374,25"/>
</p:tagLst>
</file>

<file path=ppt/tags/tag6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64.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430,875"/>
  <p:tag name="CDT_PROT_HEIGHT" val="181,375"/>
</p:tagLst>
</file>

<file path=ppt/tags/tag6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181,375"/>
</p:tagLst>
</file>

<file path=ppt/tags/tag66.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430,875"/>
  <p:tag name="CDT_PROT_HEIGHT" val="181,5"/>
</p:tagLst>
</file>

<file path=ppt/tags/tag67.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1,625"/>
  <p:tag name="CDT_PROT_WIDTH" val="430,875"/>
  <p:tag name="CDT_PROT_HEIGHT" val="181,5"/>
</p:tagLst>
</file>

<file path=ppt/tags/tag6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6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406,08-960,5"/>
  <p:tag name="CDT_MASTERSHAPE2" val="13: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Lst>
</file>

<file path=ppt/tags/tag7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7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7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7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7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7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7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77.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17,4803"/>
  <p:tag name="CDT_PROT_HEIGHT" val="374,25"/>
</p:tagLst>
</file>

<file path=ppt/tags/tag7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8,2697"/>
  <p:tag name="CDT_PROT_WIDTH" val="317,4803"/>
  <p:tag name="CDT_PROT_HEIGHT" val="374,25"/>
</p:tagLst>
</file>

<file path=ppt/tags/tag7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Lst>
</file>

<file path=ppt/tags/tag8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04,0945"/>
  <p:tag name="CDT_PROT_HEIGHT" val="374,25"/>
</p:tagLst>
</file>

<file path=ppt/tags/tag8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64,7559"/>
  <p:tag name="CDT_PROT_WIDTH" val="215,4941"/>
  <p:tag name="CDT_PROT_HEIGHT" val="374,25"/>
</p:tagLst>
</file>

<file path=ppt/tags/tag8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204,125"/>
  <p:tag name="CDT_PROT_HEIGHT" val="374,25"/>
</p:tagLst>
</file>

<file path=ppt/tags/tag8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85.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6.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87.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ags/tag8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8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Lst>
</file>

<file path=ppt/tags/tag90.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317,4803"/>
  <p:tag name="CDT_PROT_HEIGHT" val="181,375"/>
</p:tagLst>
</file>

<file path=ppt/tags/tag9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8,2696"/>
  <p:tag name="CDT_PROT_WIDTH" val="317,4803"/>
  <p:tag name="CDT_PROT_HEIGHT" val="181,375"/>
</p:tagLst>
</file>

<file path=ppt/tags/tag92.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317,4803"/>
  <p:tag name="CDT_PROT_HEIGHT" val="181,5"/>
</p:tagLst>
</file>

<file path=ppt/tags/tag93.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378,2697"/>
  <p:tag name="CDT_PROT_WIDTH" val="317,4803"/>
  <p:tag name="CDT_PROT_HEIGHT" val="181,5"/>
</p:tagLst>
</file>

<file path=ppt/tags/tag9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emens 2016 – 16:9">
  <a:themeElements>
    <a:clrScheme name="Siemens">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5F87"/>
      </a:accent5>
      <a:accent6>
        <a:srgbClr val="647D2D"/>
      </a:accent6>
      <a:hlink>
        <a:srgbClr val="EB780A"/>
      </a:hlink>
      <a:folHlink>
        <a:srgbClr val="641946"/>
      </a:folHlink>
    </a:clrScheme>
    <a:fontScheme name="Sieme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spcBef>
            <a:spcPct val="0"/>
          </a:spcBef>
          <a:buFont typeface="Wingdings" charset="0"/>
          <a:buNone/>
          <a:defRPr sz="1200" b="1" dirty="0" err="1" smtClean="0">
            <a:solidFill>
              <a:schemeClr val="tx1"/>
            </a:solidFill>
          </a:defRPr>
        </a:defPPr>
      </a:lstStyle>
    </a:spDef>
    <a:lnDef>
      <a:spPr bwMode="auto">
        <a:solidFill>
          <a:schemeClr val="tx2"/>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a:lstStyle/>
    </a:lnDef>
    <a:txDef>
      <a:spPr>
        <a:noFill/>
      </a:spPr>
      <a:bodyPr wrap="none" lIns="0" tIns="0" rIns="0" bIns="0" rtlCol="0">
        <a:spAutoFit/>
      </a:bodyPr>
      <a:lstStyle>
        <a:defPPr>
          <a:spcBef>
            <a:spcPts val="0"/>
          </a:spcBef>
          <a:defRPr sz="1200" dirty="0" err="1" smtClean="0">
            <a:solidFill>
              <a:schemeClr val="tx1"/>
            </a:solidFill>
          </a:defRPr>
        </a:defPPr>
      </a:lstStyle>
    </a:txDef>
  </a:objectDefaults>
  <a:extraClrSchemeLst/>
  <a:custClrLst>
    <a:custClr name="Siemens Snow">
      <a:srgbClr val="FFFFFF"/>
    </a:custClr>
    <a:custClr name="Siemens Accent Yellow dark">
      <a:srgbClr val="EB780A"/>
    </a:custClr>
    <a:custClr name="Siemens Yellow light">
      <a:srgbClr val="FFB900"/>
    </a:custClr>
    <a:custClr name="Siemens Stone (1)">
      <a:srgbClr val="3C464B"/>
    </a:custClr>
    <a:custClr name="Siemens Sand (1)">
      <a:srgbClr val="73645A"/>
    </a:custClr>
    <a:custClr name="Siemens Accent Teal (1)">
      <a:srgbClr val="00646E"/>
    </a:custClr>
    <a:custClr name="Siemens Accent Yellow (1)">
      <a:srgbClr val="7D2D1E"/>
    </a:custClr>
    <a:custClr name="Siemens Accent Red (1)">
      <a:srgbClr val="411432"/>
    </a:custClr>
    <a:custClr name="Siemens Accent Blue (1)">
      <a:srgbClr val="004669"/>
    </a:custClr>
    <a:custClr name="Siemens Accent Green (1)">
      <a:srgbClr val="465F19"/>
    </a:custClr>
    <a:custClr name="True Black">
      <a:srgbClr val="000000"/>
    </a:custClr>
    <a:custClr name="Siemens Accent Red dark">
      <a:srgbClr val="641946"/>
    </a:custClr>
    <a:custClr name="Siemens Red light">
      <a:srgbClr val="AF235F"/>
    </a:custClr>
    <a:custClr name="Siemens Stone (2)">
      <a:srgbClr val="788791"/>
    </a:custClr>
    <a:custClr name="Siemens Sand (2)">
      <a:srgbClr val="9B9682"/>
    </a:custClr>
    <a:custClr name="Siemens Accent Teal (2)">
      <a:srgbClr val="0F8287"/>
    </a:custClr>
    <a:custClr name="Siemens Accent Yellow (2)">
      <a:srgbClr val="C85A1E"/>
    </a:custClr>
    <a:custClr name="Siemens Accent Red (2)">
      <a:srgbClr val="641946"/>
    </a:custClr>
    <a:custClr name="Siemens Accent Blue (2)">
      <a:srgbClr val="005F87"/>
    </a:custClr>
    <a:custClr name="Siemens Accent Green (2)">
      <a:srgbClr val="647D2D"/>
    </a:custClr>
    <a:custClr name="Siemens Stone light">
      <a:srgbClr val="879BAA"/>
    </a:custClr>
    <a:custClr name="Siemens Accent Blue dark">
      <a:srgbClr val="005F87"/>
    </a:custClr>
    <a:custClr name="Siemens Accent Blue light">
      <a:srgbClr val="50BED7"/>
    </a:custClr>
    <a:custClr name="Siemens Stone (3)">
      <a:srgbClr val="9BAFBE"/>
    </a:custClr>
    <a:custClr name="Siemens Sand (3)">
      <a:srgbClr val="B9B9A5"/>
    </a:custClr>
    <a:custClr name="Siemens Accent Teal (3)">
      <a:srgbClr val="32A0A0"/>
    </a:custClr>
    <a:custClr name="Siemens Accent Yellow (3)">
      <a:srgbClr val="EB780A"/>
    </a:custClr>
    <a:custClr name="Siemens Accent Red (3)">
      <a:srgbClr val="871E50"/>
    </a:custClr>
    <a:custClr name="Siemens Accent Blue (3)">
      <a:srgbClr val="2387AA"/>
    </a:custClr>
    <a:custClr name="Siemens Accent Green (3)">
      <a:srgbClr val="879628"/>
    </a:custClr>
    <a:custClr name="Siemens Stone light 35%">
      <a:srgbClr val="BECDD7"/>
    </a:custClr>
    <a:custClr name="Siemens Accent Green">
      <a:srgbClr val="647D2D"/>
    </a:custClr>
    <a:custClr name="Siemens Accent Green light">
      <a:srgbClr val="AAB414"/>
    </a:custClr>
    <a:custClr name="Siemens Stone (4)">
      <a:srgbClr val="BECDD7"/>
    </a:custClr>
    <a:custClr name="Siemens Sand (4)">
      <a:srgbClr val="D7D7CD"/>
    </a:custClr>
    <a:custClr name="Siemens Accent Teal (4)">
      <a:srgbClr val="4BB9B9"/>
    </a:custClr>
    <a:custClr name="Siemens Accent Yellow (4)">
      <a:srgbClr val="FFB900"/>
    </a:custClr>
    <a:custClr name="Siemens Accent Red (4)">
      <a:srgbClr val="AF235F"/>
    </a:custClr>
    <a:custClr name="Siemens Accent Blue (4)">
      <a:srgbClr val="41AAC8"/>
    </a:custClr>
    <a:custClr name="Siemens Accent Green (4)">
      <a:srgbClr val="AAB414"/>
    </a:custClr>
    <a:custClr name="Siemens Sand 35%">
      <a:srgbClr val="D7D7CD"/>
    </a:custClr>
    <a:custClr name="Siemens Accent Teal dark">
      <a:srgbClr val="00646E"/>
    </a:custClr>
    <a:custClr name="Siemens Accent Teal light">
      <a:srgbClr val="41AAAA"/>
    </a:custClr>
    <a:custClr name="Siemens Stone (5)">
      <a:srgbClr val="CDD9E1"/>
    </a:custClr>
    <a:custClr name="Siemens Sand (5)">
      <a:srgbClr val="E1E1D7"/>
    </a:custClr>
    <a:custClr name="Siemens Accent Teal (5)">
      <a:srgbClr val="A5E1E1"/>
    </a:custClr>
    <a:custClr name="Siemens Accent Yellow (5)">
      <a:srgbClr val="FFE178"/>
    </a:custClr>
    <a:custClr name="Siemens Accent Red (5)">
      <a:srgbClr val="D7698C"/>
    </a:custClr>
    <a:custClr name="Siemens Accent Blue(5)">
      <a:srgbClr val="7DD2E6"/>
    </a:custClr>
    <a:custClr name="Siemens Accent Green (5)">
      <a:srgbClr val="D2D741"/>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4ppTags>
  <Name>Three columns + Navigation</Name>
  <PpLayout>32</PpLayout>
  <Index>20</Index>
</p4ppTags>
</file>

<file path=customXml/item10.xml><?xml version="1.0" encoding="utf-8"?>
<p4ppTags>
  <Name>Two rows + Navigation</Name>
  <PpLayout>32</PpLayout>
  <Index>21</Index>
</p4ppTags>
</file>

<file path=customXml/item11.xml><?xml version="1.0" encoding="utf-8"?>
<p4ppTags>
  <Name>One object (small) + Navigation</Name>
  <PpLayout>32</PpLayout>
  <Index>18</Index>
</p4ppTags>
</file>

<file path=customXml/item12.xml><?xml version="1.0" encoding="utf-8"?>
<p4ppTags>
  <Name>Two columns</Name>
  <PpLayout>29</PpLayout>
  <Index>12</Index>
</p4ppTags>
</file>

<file path=customXml/item13.xml><?xml version="1.0" encoding="utf-8"?>
<p4ppTags>
  <Name>One object (large)</Name>
  <PpLayout>16</PpLayout>
  <Index>10</Index>
</p4ppTags>
</file>

<file path=customXml/item14.xml><?xml version="1.0" encoding="utf-8"?>
<p4ppTags>
  <Name>One object (large) + Navigation</Name>
  <PpLayout>32</PpLayout>
  <Index>17</Index>
</p4ppTags>
</file>

<file path=customXml/item15.xml><?xml version="1.0" encoding="utf-8"?>
<p4ppTags>
  <Name>Two columns + Navigation</Name>
  <PpLayout>32</PpLayout>
  <Index>19</Index>
</p4ppTags>
</file>

<file path=customXml/item2.xml><?xml version="1.0" encoding="utf-8"?>
<p4ppTags>
  <Name>Free Content</Name>
  <PpLayout>11</PpLayout>
  <Index>9</Index>
</p4ppTags>
</file>

<file path=customXml/item3.xml><?xml version="1.0" encoding="utf-8"?>
<p4ppTags>
  <Name>Text + Index</Name>
  <PpLayout>32</PpLayout>
  <Index>8</Index>
</p4ppTags>
</file>

<file path=customXml/item4.xml><?xml version="1.0" encoding="utf-8"?>
<p4ppTags>
  <Name>Free Content + Navigation</Name>
  <PpLayout>32</PpLayout>
  <Index>16</Index>
</p4ppTags>
</file>

<file path=customXml/item5.xml><?xml version="1.0" encoding="utf-8"?>
<p4ppTags>
  <Name>One object (small)</Name>
  <PpLayout>16</PpLayout>
  <Index>11</Index>
</p4ppTags>
</file>

<file path=customXml/item6.xml><?xml version="1.0" encoding="utf-8"?>
<p4ppTags>
  <Name>Three columns</Name>
  <PpLayout>32</PpLayout>
  <Index>14</Index>
</p4ppTags>
</file>

<file path=customXml/item7.xml><?xml version="1.0" encoding="utf-8"?>
<p4ppTags>
  <Name>Two rows</Name>
  <PpLayout>32</PpLayout>
  <Index>13</Index>
</p4ppTags>
</file>

<file path=customXml/item8.xml><?xml version="1.0" encoding="utf-8"?>
<p4ppTags>
  <Name>Four objects</Name>
  <PpLayout>24</PpLayout>
  <Index>15</Index>
</p4ppTags>
</file>

<file path=customXml/item9.xml><?xml version="1.0" encoding="utf-8"?>
<p4ppTags>
  <Name>Four objects + Navigation</Name>
  <PpLayout>32</PpLayout>
  <Index>22</Index>
</p4ppTags>
</file>

<file path=customXml/itemProps1.xml><?xml version="1.0" encoding="utf-8"?>
<ds:datastoreItem xmlns:ds="http://schemas.openxmlformats.org/officeDocument/2006/customXml" ds:itemID="{0B6E324B-33B9-4EEA-9203-DA82382CDAEC}">
  <ds:schemaRefs/>
</ds:datastoreItem>
</file>

<file path=customXml/itemProps10.xml><?xml version="1.0" encoding="utf-8"?>
<ds:datastoreItem xmlns:ds="http://schemas.openxmlformats.org/officeDocument/2006/customXml" ds:itemID="{D5542E27-9893-4489-8509-CC1CA125E62B}">
  <ds:schemaRefs/>
</ds:datastoreItem>
</file>

<file path=customXml/itemProps11.xml><?xml version="1.0" encoding="utf-8"?>
<ds:datastoreItem xmlns:ds="http://schemas.openxmlformats.org/officeDocument/2006/customXml" ds:itemID="{898CB788-FBF6-4C17-8901-C9384BAB9BC1}">
  <ds:schemaRefs/>
</ds:datastoreItem>
</file>

<file path=customXml/itemProps12.xml><?xml version="1.0" encoding="utf-8"?>
<ds:datastoreItem xmlns:ds="http://schemas.openxmlformats.org/officeDocument/2006/customXml" ds:itemID="{9309D6AA-6BD2-4FBA-97AF-1DBF6BF03DB1}">
  <ds:schemaRefs/>
</ds:datastoreItem>
</file>

<file path=customXml/itemProps13.xml><?xml version="1.0" encoding="utf-8"?>
<ds:datastoreItem xmlns:ds="http://schemas.openxmlformats.org/officeDocument/2006/customXml" ds:itemID="{E475BDCA-3EB9-4441-AEE1-FC469D59DBD8}">
  <ds:schemaRefs/>
</ds:datastoreItem>
</file>

<file path=customXml/itemProps14.xml><?xml version="1.0" encoding="utf-8"?>
<ds:datastoreItem xmlns:ds="http://schemas.openxmlformats.org/officeDocument/2006/customXml" ds:itemID="{8D0BD210-73B5-480A-8208-BF46E0E211C7}">
  <ds:schemaRefs/>
</ds:datastoreItem>
</file>

<file path=customXml/itemProps15.xml><?xml version="1.0" encoding="utf-8"?>
<ds:datastoreItem xmlns:ds="http://schemas.openxmlformats.org/officeDocument/2006/customXml" ds:itemID="{1746FC86-B351-4E41-A866-199DDE75B963}">
  <ds:schemaRefs/>
</ds:datastoreItem>
</file>

<file path=customXml/itemProps2.xml><?xml version="1.0" encoding="utf-8"?>
<ds:datastoreItem xmlns:ds="http://schemas.openxmlformats.org/officeDocument/2006/customXml" ds:itemID="{3796F52A-D9E7-4109-AF9F-F66ECEBC40A1}">
  <ds:schemaRefs/>
</ds:datastoreItem>
</file>

<file path=customXml/itemProps3.xml><?xml version="1.0" encoding="utf-8"?>
<ds:datastoreItem xmlns:ds="http://schemas.openxmlformats.org/officeDocument/2006/customXml" ds:itemID="{97D8291D-24C5-4531-AF53-4E72EF6402FF}">
  <ds:schemaRefs/>
</ds:datastoreItem>
</file>

<file path=customXml/itemProps4.xml><?xml version="1.0" encoding="utf-8"?>
<ds:datastoreItem xmlns:ds="http://schemas.openxmlformats.org/officeDocument/2006/customXml" ds:itemID="{EBE47839-EB75-4768-BF80-E17FE493F33C}">
  <ds:schemaRefs/>
</ds:datastoreItem>
</file>

<file path=customXml/itemProps5.xml><?xml version="1.0" encoding="utf-8"?>
<ds:datastoreItem xmlns:ds="http://schemas.openxmlformats.org/officeDocument/2006/customXml" ds:itemID="{D41341AD-BB74-4CFB-AD76-15995466801C}">
  <ds:schemaRefs/>
</ds:datastoreItem>
</file>

<file path=customXml/itemProps6.xml><?xml version="1.0" encoding="utf-8"?>
<ds:datastoreItem xmlns:ds="http://schemas.openxmlformats.org/officeDocument/2006/customXml" ds:itemID="{FCA862A3-372B-4A02-B357-0045DDA0D4D1}">
  <ds:schemaRefs/>
</ds:datastoreItem>
</file>

<file path=customXml/itemProps7.xml><?xml version="1.0" encoding="utf-8"?>
<ds:datastoreItem xmlns:ds="http://schemas.openxmlformats.org/officeDocument/2006/customXml" ds:itemID="{383DF44A-56BE-4D82-BD5D-70CF2F1D7579}">
  <ds:schemaRefs/>
</ds:datastoreItem>
</file>

<file path=customXml/itemProps8.xml><?xml version="1.0" encoding="utf-8"?>
<ds:datastoreItem xmlns:ds="http://schemas.openxmlformats.org/officeDocument/2006/customXml" ds:itemID="{6DDAC848-653C-45A3-9B0C-A11A2BA49E61}">
  <ds:schemaRefs/>
</ds:datastoreItem>
</file>

<file path=customXml/itemProps9.xml><?xml version="1.0" encoding="utf-8"?>
<ds:datastoreItem xmlns:ds="http://schemas.openxmlformats.org/officeDocument/2006/customXml" ds:itemID="{3902D01D-3A3B-4DDB-8613-E551C68E5296}">
  <ds:schemaRefs/>
</ds:datastoreItem>
</file>

<file path=docProps/app.xml><?xml version="1.0" encoding="utf-8"?>
<Properties xmlns="http://schemas.openxmlformats.org/officeDocument/2006/extended-properties" xmlns:vt="http://schemas.openxmlformats.org/officeDocument/2006/docPropsVTypes">
  <Template/>
  <TotalTime>4264</TotalTime>
  <Words>6244</Words>
  <Application>Microsoft Office PowerPoint</Application>
  <PresentationFormat>Widescreen</PresentationFormat>
  <Paragraphs>703</Paragraphs>
  <Slides>45</Slides>
  <Notes>29</Notes>
  <HiddenSlides>6</HiddenSlides>
  <MMClips>0</MMClips>
  <ScaleCrop>false</ScaleCrop>
  <HeadingPairs>
    <vt:vector size="8" baseType="variant">
      <vt:variant>
        <vt:lpstr>Fonts Used</vt:lpstr>
      </vt:variant>
      <vt:variant>
        <vt:i4>25</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72" baseType="lpstr">
      <vt:lpstr>Abel</vt:lpstr>
      <vt:lpstr>Amazon Ember</vt:lpstr>
      <vt:lpstr>AmazonEmber</vt:lpstr>
      <vt:lpstr>AmazonEmberBold</vt:lpstr>
      <vt:lpstr>AmazonEmberLight</vt:lpstr>
      <vt:lpstr>-apple-system</vt:lpstr>
      <vt:lpstr>Arial</vt:lpstr>
      <vt:lpstr>Arial</vt:lpstr>
      <vt:lpstr>Calibri</vt:lpstr>
      <vt:lpstr>charter</vt:lpstr>
      <vt:lpstr>fontawesome</vt:lpstr>
      <vt:lpstr>MetaWebPro</vt:lpstr>
      <vt:lpstr>museo-sans</vt:lpstr>
      <vt:lpstr>NimbusRomNo9L-Regu</vt:lpstr>
      <vt:lpstr>NimbusRomNo9L-ReguItal</vt:lpstr>
      <vt:lpstr>Open Sans</vt:lpstr>
      <vt:lpstr>Proxima Nova Light</vt:lpstr>
      <vt:lpstr>Siemens Sans</vt:lpstr>
      <vt:lpstr>Siemens Sans Global</vt:lpstr>
      <vt:lpstr>Siemens Sans Regular</vt:lpstr>
      <vt:lpstr>Siemens Sans Regular</vt:lpstr>
      <vt:lpstr>Siemens Sans Roman</vt:lpstr>
      <vt:lpstr>SiemensSansGlobal-Regular</vt:lpstr>
      <vt:lpstr>sohne</vt:lpstr>
      <vt:lpstr>Wingdings</vt:lpstr>
      <vt:lpstr>Siemens 2016 – 16:9</vt:lpstr>
      <vt:lpstr>think-cell Folie</vt:lpstr>
      <vt:lpstr>MindSphere</vt:lpstr>
      <vt:lpstr>MindSphere</vt:lpstr>
      <vt:lpstr>MindSphere – Industrijski IoT kao servis</vt:lpstr>
      <vt:lpstr>MindSphere</vt:lpstr>
      <vt:lpstr>IoT World Forum Reference Model</vt:lpstr>
      <vt:lpstr>IoT – The reference architecture</vt:lpstr>
      <vt:lpstr>MindSphere – Osnovne funkcije</vt:lpstr>
      <vt:lpstr>MindConnect – Osnovne karakteristike</vt:lpstr>
      <vt:lpstr>MindSphere APIs – scalable application and connectivity development</vt:lpstr>
      <vt:lpstr>Servisi pokretani podacima bazirani na MindSphere-i omogućavaju nove poslovne mogućnosti</vt:lpstr>
      <vt:lpstr>VIZIJA: Ekosistem MindSphere-e obezbeđuje vrednost različitim učesnicima i omogućava između njih razmenu vrednosti</vt:lpstr>
      <vt:lpstr>MindSphere nudi sigurnosni koncept  </vt:lpstr>
      <vt:lpstr>Lokacije data centara</vt:lpstr>
      <vt:lpstr>Platforma kao servis (PaaS)</vt:lpstr>
      <vt:lpstr>MindSphere na AWS - pregled</vt:lpstr>
      <vt:lpstr>AWS servisi koje koristi Mindphere u 2019. godini</vt:lpstr>
      <vt:lpstr>MindSphere + AWS ubrzava rešenja</vt:lpstr>
      <vt:lpstr>Projektni obrazac: Kontejnarisane mikro usluge</vt:lpstr>
      <vt:lpstr>Projektni obrazac: Serveless</vt:lpstr>
      <vt:lpstr>Odvojeni real-time (u realnom vremenu) i non-real-time (standardni) podaci</vt:lpstr>
      <vt:lpstr>Primer Automotive Body Shop – Prediktivno održavanje</vt:lpstr>
      <vt:lpstr>MindSphere – Nadzor stanja asset-a</vt:lpstr>
      <vt:lpstr>MindSphere – Model podataka</vt:lpstr>
      <vt:lpstr>Kreiranje modela podataka – konfigurisanje asset-a</vt:lpstr>
      <vt:lpstr>MindSphere – Asset i Asset tip</vt:lpstr>
      <vt:lpstr>MindSphere – „Asset“ tip</vt:lpstr>
      <vt:lpstr>MindSphere – Hijerarhija Asset-a </vt:lpstr>
      <vt:lpstr>Asset promenljiva</vt:lpstr>
      <vt:lpstr>Tipovi aspekata</vt:lpstr>
      <vt:lpstr>Dinamički i statički tipovi aspekta</vt:lpstr>
      <vt:lpstr>Životni ciklus aplikacije u MindSphere-i</vt:lpstr>
      <vt:lpstr>MindAccess Developer Plan</vt:lpstr>
      <vt:lpstr>MindAccess Operator Plan</vt:lpstr>
      <vt:lpstr>MindAccess IoT Value Plan</vt:lpstr>
      <vt:lpstr>MindSphere – Razvoj aplikacije i njena predaja od operatora korisniku</vt:lpstr>
      <vt:lpstr>Developer Cockpit</vt:lpstr>
      <vt:lpstr>Developer Cockpit</vt:lpstr>
      <vt:lpstr>Operator Cockpit </vt:lpstr>
      <vt:lpstr>MindSphere Open Source alati i biblioteke</vt:lpstr>
      <vt:lpstr>MindSphere - Visual Flow Creator</vt:lpstr>
      <vt:lpstr>MindSphere is part of Siemens Industrial IoT</vt:lpstr>
      <vt:lpstr>Implementation of an holastic IIoT system</vt:lpstr>
      <vt:lpstr>Industrial Edge, the SIEMENS Edge Computing Platform</vt:lpstr>
      <vt:lpstr>MindSphere, Industrial Edge - Architectural Concept</vt:lpstr>
      <vt:lpstr>Complete solution for Edge computing in industry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MindSphere</dc:title>
  <dc:creator>jelena.zivkovic@elfak.rs</dc:creator>
  <cp:lastModifiedBy>Jelena Zivkovic</cp:lastModifiedBy>
  <cp:revision>81</cp:revision>
  <dcterms:created xsi:type="dcterms:W3CDTF">2021-05-16T18:55:03Z</dcterms:created>
  <dcterms:modified xsi:type="dcterms:W3CDTF">2021-05-28T19:28:36Z</dcterms:modified>
</cp:coreProperties>
</file>